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38.xml" ContentType="application/vnd.openxmlformats-officedocument.presentationml.notesSlide+xml"/>
  <Override PartName="/ppt/tags/tag45.xml" ContentType="application/vnd.openxmlformats-officedocument.presentationml.tags+xml"/>
  <Override PartName="/ppt/notesSlides/notesSlide3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3.xml" ContentType="application/vnd.openxmlformats-officedocument.presentationml.tags+xml"/>
  <Override PartName="/ppt/notesSlides/notesSlide45.xml" ContentType="application/vnd.openxmlformats-officedocument.presentationml.notesSlide+xml"/>
  <Override PartName="/ppt/tags/tag54.xml" ContentType="application/vnd.openxmlformats-officedocument.presentationml.tags+xml"/>
  <Override PartName="/ppt/notesSlides/notesSlide46.xml" ContentType="application/vnd.openxmlformats-officedocument.presentationml.notesSlide+xml"/>
  <Override PartName="/ppt/tags/tag5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52.xml" ContentType="application/vnd.openxmlformats-officedocument.presentationml.notesSlide+xml"/>
  <Override PartName="/ppt/tags/tag60.xml" ContentType="application/vnd.openxmlformats-officedocument.presentationml.tags+xml"/>
  <Override PartName="/ppt/notesSlides/notesSlide53.xml" ContentType="application/vnd.openxmlformats-officedocument.presentationml.notesSlide+xml"/>
  <Override PartName="/ppt/tags/tag61.xml" ContentType="application/vnd.openxmlformats-officedocument.presentationml.tags+xml"/>
  <Override PartName="/ppt/notesSlides/notesSlide54.xml" ContentType="application/vnd.openxmlformats-officedocument.presentationml.notesSlide+xml"/>
  <Override PartName="/ppt/tags/tag62.xml" ContentType="application/vnd.openxmlformats-officedocument.presentationml.tags+xml"/>
  <Override PartName="/ppt/notesSlides/notesSlide5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56.xml" ContentType="application/vnd.openxmlformats-officedocument.presentationml.notesSlide+xml"/>
  <Override PartName="/ppt/tags/tag65.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66.xml" ContentType="application/vnd.openxmlformats-officedocument.presentationml.tags+xml"/>
  <Override PartName="/ppt/notesSlides/notesSlide59.xml" ContentType="application/vnd.openxmlformats-officedocument.presentationml.notesSlide+xml"/>
  <Override PartName="/ppt/tags/tag67.xml" ContentType="application/vnd.openxmlformats-officedocument.presentationml.tags+xml"/>
  <Override PartName="/ppt/notesSlides/notesSlide6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61.xml" ContentType="application/vnd.openxmlformats-officedocument.presentationml.notesSlide+xml"/>
  <Override PartName="/ppt/tags/tag70.xml" ContentType="application/vnd.openxmlformats-officedocument.presentationml.tags+xml"/>
  <Override PartName="/ppt/notesSlides/notesSlide6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63.xml" ContentType="application/vnd.openxmlformats-officedocument.presentationml.notesSlide+xml"/>
  <Override PartName="/ppt/tags/tag75.xml" ContentType="application/vnd.openxmlformats-officedocument.presentationml.tags+xml"/>
  <Override PartName="/ppt/notesSlides/notesSlide64.xml" ContentType="application/vnd.openxmlformats-officedocument.presentationml.notesSlide+xml"/>
  <Override PartName="/ppt/tags/tag76.xml" ContentType="application/vnd.openxmlformats-officedocument.presentationml.tags+xml"/>
  <Override PartName="/ppt/notesSlides/notesSlide6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66.xml" ContentType="application/vnd.openxmlformats-officedocument.presentationml.notesSlide+xml"/>
  <Override PartName="/ppt/tags/tag79.xml" ContentType="application/vnd.openxmlformats-officedocument.presentationml.tags+xml"/>
  <Override PartName="/ppt/notesSlides/notesSlide67.xml" ContentType="application/vnd.openxmlformats-officedocument.presentationml.notesSlide+xml"/>
  <Override PartName="/ppt/tags/tag80.xml" ContentType="application/vnd.openxmlformats-officedocument.presentationml.tags+xml"/>
  <Override PartName="/ppt/notesSlides/notesSlide68.xml" ContentType="application/vnd.openxmlformats-officedocument.presentationml.notesSlide+xml"/>
  <Override PartName="/ppt/tags/tag81.xml" ContentType="application/vnd.openxmlformats-officedocument.presentationml.tags+xml"/>
  <Override PartName="/ppt/notesSlides/notesSlide69.xml" ContentType="application/vnd.openxmlformats-officedocument.presentationml.notesSlide+xml"/>
  <Override PartName="/ppt/tags/tag82.xml" ContentType="application/vnd.openxmlformats-officedocument.presentationml.tags+xml"/>
  <Override PartName="/ppt/notesSlides/notesSlide70.xml" ContentType="application/vnd.openxmlformats-officedocument.presentationml.notesSlide+xml"/>
  <Override PartName="/ppt/tags/tag83.xml" ContentType="application/vnd.openxmlformats-officedocument.presentationml.tags+xml"/>
  <Override PartName="/ppt/notesSlides/notesSlide71.xml" ContentType="application/vnd.openxmlformats-officedocument.presentationml.notesSlide+xml"/>
  <Override PartName="/ppt/tags/tag84.xml" ContentType="application/vnd.openxmlformats-officedocument.presentationml.tags+xml"/>
  <Override PartName="/ppt/notesSlides/notesSlide72.xml" ContentType="application/vnd.openxmlformats-officedocument.presentationml.notesSlide+xml"/>
  <Override PartName="/ppt/tags/tag85.xml" ContentType="application/vnd.openxmlformats-officedocument.presentationml.tags+xml"/>
  <Override PartName="/ppt/notesSlides/notesSlide73.xml" ContentType="application/vnd.openxmlformats-officedocument.presentationml.notesSlide+xml"/>
  <Override PartName="/ppt/tags/tag86.xml" ContentType="application/vnd.openxmlformats-officedocument.presentationml.tags+xml"/>
  <Override PartName="/ppt/notesSlides/notesSlide74.xml" ContentType="application/vnd.openxmlformats-officedocument.presentationml.notesSlide+xml"/>
  <Override PartName="/ppt/tags/tag87.xml" ContentType="application/vnd.openxmlformats-officedocument.presentationml.tags+xml"/>
  <Override PartName="/ppt/notesSlides/notesSlide75.xml" ContentType="application/vnd.openxmlformats-officedocument.presentationml.notesSlide+xml"/>
  <Override PartName="/ppt/tags/tag88.xml" ContentType="application/vnd.openxmlformats-officedocument.presentationml.tags+xml"/>
  <Override PartName="/ppt/notesSlides/notesSlide76.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77.xml" ContentType="application/vnd.openxmlformats-officedocument.presentationml.notesSlide+xml"/>
  <Override PartName="/ppt/tags/tag111.xml" ContentType="application/vnd.openxmlformats-officedocument.presentationml.tags+xml"/>
  <Override PartName="/ppt/notesSlides/notesSlide78.xml" ContentType="application/vnd.openxmlformats-officedocument.presentationml.notesSlide+xml"/>
  <Override PartName="/ppt/tags/tag112.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3"/>
  </p:notesMasterIdLst>
  <p:handoutMasterIdLst>
    <p:handoutMasterId r:id="rId84"/>
  </p:handoutMasterIdLst>
  <p:sldIdLst>
    <p:sldId id="256" r:id="rId2"/>
    <p:sldId id="650" r:id="rId3"/>
    <p:sldId id="343" r:id="rId4"/>
    <p:sldId id="413" r:id="rId5"/>
    <p:sldId id="304" r:id="rId6"/>
    <p:sldId id="561" r:id="rId7"/>
    <p:sldId id="562" r:id="rId8"/>
    <p:sldId id="307" r:id="rId9"/>
    <p:sldId id="563" r:id="rId10"/>
    <p:sldId id="564" r:id="rId11"/>
    <p:sldId id="565" r:id="rId12"/>
    <p:sldId id="344" r:id="rId13"/>
    <p:sldId id="306" r:id="rId14"/>
    <p:sldId id="351" r:id="rId15"/>
    <p:sldId id="352" r:id="rId16"/>
    <p:sldId id="354" r:id="rId17"/>
    <p:sldId id="355" r:id="rId18"/>
    <p:sldId id="356" r:id="rId19"/>
    <p:sldId id="357" r:id="rId20"/>
    <p:sldId id="365" r:id="rId21"/>
    <p:sldId id="366" r:id="rId22"/>
    <p:sldId id="367" r:id="rId23"/>
    <p:sldId id="369" r:id="rId24"/>
    <p:sldId id="370" r:id="rId25"/>
    <p:sldId id="373" r:id="rId26"/>
    <p:sldId id="374" r:id="rId27"/>
    <p:sldId id="375" r:id="rId28"/>
    <p:sldId id="376" r:id="rId29"/>
    <p:sldId id="377" r:id="rId30"/>
    <p:sldId id="378" r:id="rId31"/>
    <p:sldId id="379" r:id="rId32"/>
    <p:sldId id="396" r:id="rId33"/>
    <p:sldId id="559" r:id="rId34"/>
    <p:sldId id="358" r:id="rId35"/>
    <p:sldId id="417" r:id="rId36"/>
    <p:sldId id="416" r:id="rId37"/>
    <p:sldId id="381" r:id="rId38"/>
    <p:sldId id="382" r:id="rId39"/>
    <p:sldId id="384" r:id="rId40"/>
    <p:sldId id="385" r:id="rId41"/>
    <p:sldId id="386" r:id="rId42"/>
    <p:sldId id="388" r:id="rId43"/>
    <p:sldId id="389" r:id="rId44"/>
    <p:sldId id="460" r:id="rId45"/>
    <p:sldId id="462" r:id="rId46"/>
    <p:sldId id="463" r:id="rId47"/>
    <p:sldId id="360" r:id="rId48"/>
    <p:sldId id="362" r:id="rId49"/>
    <p:sldId id="364" r:id="rId50"/>
    <p:sldId id="488" r:id="rId51"/>
    <p:sldId id="560" r:id="rId52"/>
    <p:sldId id="391" r:id="rId53"/>
    <p:sldId id="465" r:id="rId54"/>
    <p:sldId id="464" r:id="rId55"/>
    <p:sldId id="466" r:id="rId56"/>
    <p:sldId id="468" r:id="rId57"/>
    <p:sldId id="469" r:id="rId58"/>
    <p:sldId id="471" r:id="rId59"/>
    <p:sldId id="470" r:id="rId60"/>
    <p:sldId id="473" r:id="rId61"/>
    <p:sldId id="474" r:id="rId62"/>
    <p:sldId id="481" r:id="rId63"/>
    <p:sldId id="482" r:id="rId64"/>
    <p:sldId id="484" r:id="rId65"/>
    <p:sldId id="486" r:id="rId66"/>
    <p:sldId id="566" r:id="rId67"/>
    <p:sldId id="545" r:id="rId68"/>
    <p:sldId id="546" r:id="rId69"/>
    <p:sldId id="547" r:id="rId70"/>
    <p:sldId id="490" r:id="rId71"/>
    <p:sldId id="536" r:id="rId72"/>
    <p:sldId id="535" r:id="rId73"/>
    <p:sldId id="531" r:id="rId74"/>
    <p:sldId id="537" r:id="rId75"/>
    <p:sldId id="538" r:id="rId76"/>
    <p:sldId id="533" r:id="rId77"/>
    <p:sldId id="534" r:id="rId78"/>
    <p:sldId id="539" r:id="rId79"/>
    <p:sldId id="734" r:id="rId80"/>
    <p:sldId id="736" r:id="rId81"/>
    <p:sldId id="735" r:id="rId82"/>
  </p:sldIdLst>
  <p:sldSz cx="12192000" cy="6858000"/>
  <p:notesSz cx="7104063" cy="10234613"/>
  <p:embeddedFontLst>
    <p:embeddedFont>
      <p:font typeface="宋体" panose="02010600030101010101" pitchFamily="2" charset="-122"/>
      <p:regular r:id="rId85"/>
    </p:embeddedFont>
    <p:embeddedFont>
      <p:font typeface="Chakra Petch Bold" pitchFamily="2" charset="-34"/>
      <p:regular r:id="rId86"/>
      <p:bold r:id="rId87"/>
      <p:italic r:id="rId88"/>
      <p:boldItalic r:id="rId89"/>
    </p:embeddedFont>
    <p:embeddedFont>
      <p:font typeface="Chakra Petch Regular" pitchFamily="2" charset="-34"/>
      <p:regular r:id="rId90"/>
      <p:bold r:id="rId91"/>
      <p:italic r:id="rId92"/>
      <p:boldItalic r:id="rId9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userDrawn="1">
          <p15:clr>
            <a:srgbClr val="A4A3A4"/>
          </p15:clr>
        </p15:guide>
        <p15:guide id="2" pos="38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02" autoAdjust="0"/>
    <p:restoredTop sz="90899"/>
  </p:normalViewPr>
  <p:slideViewPr>
    <p:cSldViewPr snapToGrid="0" showGuides="1">
      <p:cViewPr>
        <p:scale>
          <a:sx n="130" d="100"/>
          <a:sy n="130" d="100"/>
        </p:scale>
        <p:origin x="2152" y="440"/>
      </p:cViewPr>
      <p:guideLst>
        <p:guide orient="horz" pos="2164"/>
        <p:guide pos="3828"/>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2024/10/25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2024/10/25</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Folk_music_of_Ireland"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Why Linked Data is equivalent to Semantic Network?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Framework =&gt; ontology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web front end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from simple to complex</a:t>
            </a:r>
          </a:p>
          <a:p>
            <a:r>
              <a:rPr lang="en-CN" dirty="0"/>
              <a:t>not feasible on the session webpage</a:t>
            </a:r>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153124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bound with the author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clue</a:t>
            </a:r>
          </a:p>
          <a:p>
            <a:r>
              <a:rPr lang="en-US" dirty="0"/>
              <a:t>the appropriate way to ask</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What is </a:t>
            </a:r>
            <a:r>
              <a:rPr lang="en-US" dirty="0" err="1"/>
              <a:t>TheSession</a:t>
            </a:r>
            <a:r>
              <a:rPr lang="en-US" dirty="0"/>
              <a:t> database? It’s for traditional Irish music. </a:t>
            </a:r>
            <a:r>
              <a:rPr lang="en-US" b="0" i="0" dirty="0">
                <a:solidFill>
                  <a:srgbClr val="202122"/>
                </a:solidFill>
                <a:effectLst/>
                <a:latin typeface="Arial" panose="020B0604020202020204" pitchFamily="34" charset="0"/>
              </a:rPr>
              <a:t>are mostly informal gatherings at which people play </a:t>
            </a:r>
            <a:r>
              <a:rPr lang="en-US" b="0" i="0" u="none" strike="noStrike" dirty="0">
                <a:effectLst/>
                <a:latin typeface="Arial" panose="020B0604020202020204" pitchFamily="34" charset="0"/>
                <a:hlinkClick r:id="rId3" tooltip="Folk music of Ireland"/>
              </a:rPr>
              <a:t>Irish traditional music</a:t>
            </a:r>
            <a:r>
              <a:rPr lang="en-US" b="0" i="0" dirty="0">
                <a:solidFill>
                  <a:srgbClr val="202122"/>
                </a:solidFill>
                <a:effectLst/>
                <a:latin typeface="Arial" panose="020B0604020202020204" pitchFamily="34" charset="0"/>
              </a:rPr>
              <a:t>.</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wdt:P175 performer</a:t>
            </a:r>
          </a:p>
          <a:p>
            <a:r>
              <a:rPr lang="en-US" altLang="zh-CN" dirty="0"/>
              <a:t>wdt:P1625</a:t>
            </a:r>
            <a:r>
              <a:rPr lang="zh-CN" altLang="en-US" dirty="0"/>
              <a:t> </a:t>
            </a:r>
            <a:r>
              <a:rPr lang="en-US" altLang="zh-CN" dirty="0"/>
              <a:t>has</a:t>
            </a:r>
            <a:r>
              <a:rPr lang="zh-CN" altLang="en-US" dirty="0"/>
              <a:t> </a:t>
            </a:r>
            <a:r>
              <a:rPr lang="en-US" altLang="zh-CN" dirty="0"/>
              <a:t>melody</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zh-CN" dirty="0"/>
              <a:t>round</a:t>
            </a:r>
            <a:r>
              <a:rPr lang="zh-CN" altLang="en-US" dirty="0"/>
              <a:t> </a:t>
            </a:r>
            <a:r>
              <a:rPr lang="en-US" altLang="zh-CN" dirty="0"/>
              <a:t>up</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The key point is, how should we prepare a context mainly consisting of ontology, in order to generate SPARQLs for various question?</a:t>
            </a:r>
          </a:p>
          <a:p>
            <a:endParaRPr lang="en-US" dirty="0"/>
          </a:p>
          <a:p>
            <a:r>
              <a:rPr lang="en-US" dirty="0"/>
              <a:t>It would be encouraged that we understand what the ontology is. We will talk about it as well as the basic principle of SPARQL before long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restraint</a:t>
            </a:r>
            <a:r>
              <a:rPr lang="zh-CN" altLang="en-US" dirty="0"/>
              <a:t> </a:t>
            </a:r>
            <a:r>
              <a:rPr lang="en-US" altLang="zh-CN" dirty="0"/>
              <a:t>or</a:t>
            </a:r>
            <a:r>
              <a:rPr lang="zh-CN" altLang="en-US" dirty="0"/>
              <a:t> </a:t>
            </a:r>
            <a:r>
              <a:rPr lang="en-US" altLang="zh-CN" dirty="0"/>
              <a:t>restrained</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zh-CN" dirty="0"/>
              <a:t>This</a:t>
            </a:r>
            <a:r>
              <a:rPr lang="zh-CN" altLang="en-US" dirty="0"/>
              <a:t> </a:t>
            </a:r>
            <a:r>
              <a:rPr lang="en-US" altLang="zh-CN" dirty="0"/>
              <a:t>denotes</a:t>
            </a:r>
            <a:r>
              <a:rPr lang="zh-CN" altLang="en-US" dirty="0"/>
              <a:t> </a:t>
            </a:r>
            <a:r>
              <a:rPr lang="en-US" altLang="zh-CN" dirty="0"/>
              <a:t>apparently...</a:t>
            </a:r>
            <a:endParaRPr lang="en-US" dirty="0"/>
          </a:p>
          <a:p>
            <a:r>
              <a:rPr lang="en-US" dirty="0"/>
              <a:t>I want to illustrate</a:t>
            </a:r>
          </a:p>
          <a:p>
            <a:r>
              <a:rPr lang="en-US" dirty="0"/>
              <a:t>graph structure in which the nodes represent </a:t>
            </a:r>
            <a:r>
              <a:rPr lang="en-US" altLang="zh-CN" dirty="0"/>
              <a:t>classes</a:t>
            </a:r>
            <a:r>
              <a:rPr lang="en-US" dirty="0"/>
              <a:t> and the edges represent properties</a:t>
            </a:r>
          </a:p>
          <a:p>
            <a:endParaRPr lang="en-US" dirty="0"/>
          </a:p>
          <a:p>
            <a:r>
              <a:rPr lang="en-US" dirty="0"/>
              <a:t>reasoning based on path in the graph, or on graph structure</a:t>
            </a:r>
          </a:p>
          <a:p>
            <a:endParaRPr lang="en-US" dirty="0"/>
          </a:p>
          <a:p>
            <a:r>
              <a:rPr lang="en-US" altLang="zh-CN" dirty="0"/>
              <a:t>formulate</a:t>
            </a:r>
            <a:endParaRPr lang="en-US" dirty="0"/>
          </a:p>
          <a:p>
            <a:endParaRPr lang="en-US" dirty="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know what bench mark of distance is set to define the so called "nearby"</a:t>
            </a:r>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we can refer to the knowledge network from </a:t>
            </a:r>
            <a:r>
              <a:rPr lang="en-US" dirty="0" err="1"/>
              <a:t>Wikidata</a:t>
            </a:r>
            <a:r>
              <a:rPr lang="en-US" dirty="0"/>
              <a:t> more than just only the reconciled data</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invoke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zh-CN" dirty="0"/>
              <a:t>a</a:t>
            </a:r>
            <a:r>
              <a:rPr lang="zh-CN" altLang="en-US" dirty="0"/>
              <a:t> </a:t>
            </a:r>
            <a:r>
              <a:rPr lang="en-US" altLang="zh-CN" dirty="0"/>
              <a:t>certain</a:t>
            </a:r>
            <a:r>
              <a:rPr lang="zh-CN" altLang="en-US" dirty="0"/>
              <a:t> </a:t>
            </a:r>
            <a:r>
              <a:rPr lang="en-US" altLang="zh-CN" dirty="0"/>
              <a:t>time</a:t>
            </a:r>
            <a:r>
              <a:rPr lang="zh-CN" altLang="en-US" dirty="0"/>
              <a:t> </a:t>
            </a:r>
            <a:r>
              <a:rPr lang="en-US" altLang="zh-CN" dirty="0"/>
              <a:t>span</a:t>
            </a:r>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SPARQL is akin to SQL for RDB</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divide the procedure more </a:t>
            </a:r>
            <a:r>
              <a:rPr lang="en-US" dirty="0" err="1"/>
              <a:t>detailedly</a:t>
            </a: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a</a:t>
            </a:r>
            <a:r>
              <a:rPr lang="zh-CN" altLang="en-US" dirty="0"/>
              <a:t> </a:t>
            </a:r>
            <a:r>
              <a:rPr lang="en-US" altLang="zh-CN" dirty="0"/>
              <a:t>particularly</a:t>
            </a:r>
            <a:r>
              <a:rPr lang="zh-CN" altLang="en-US" dirty="0"/>
              <a:t> </a:t>
            </a:r>
            <a:r>
              <a:rPr lang="en-US" altLang="zh-CN" dirty="0"/>
              <a:t>deceptive</a:t>
            </a:r>
            <a:r>
              <a:rPr lang="zh-CN" altLang="en-US" dirty="0"/>
              <a:t> </a:t>
            </a:r>
            <a:r>
              <a:rPr lang="en-US" altLang="zh-CN" dirty="0"/>
              <a:t>question</a:t>
            </a:r>
            <a:endParaRPr lang="en-US" dirty="0"/>
          </a:p>
          <a:p>
            <a:endParaRPr lang="en-US" dirty="0"/>
          </a:p>
          <a:p>
            <a:r>
              <a:rPr lang="en-US" dirty="0"/>
              <a:t>Sometimes, ChatGPT makes mistakes by using like `?label </a:t>
            </a:r>
            <a:r>
              <a:rPr lang="en-US" dirty="0" err="1"/>
              <a:t>rdfs:label</a:t>
            </a:r>
            <a:r>
              <a:rPr lang="en-US" dirty="0"/>
              <a:t> ?</a:t>
            </a:r>
            <a:r>
              <a:rPr lang="en-US" dirty="0" err="1"/>
              <a:t>labelName</a:t>
            </a:r>
            <a:r>
              <a:rPr lang="en-US" dirty="0"/>
              <a:t>`, even if you </a:t>
            </a:r>
            <a:r>
              <a:rPr lang="en-US" altLang="zh-CN" dirty="0"/>
              <a:t>have</a:t>
            </a:r>
            <a:r>
              <a:rPr lang="zh-CN" altLang="en-US" dirty="0"/>
              <a:t> </a:t>
            </a:r>
            <a:r>
              <a:rPr lang="en-US" dirty="0"/>
              <a:t>stipulate</a:t>
            </a:r>
            <a:r>
              <a:rPr lang="en-US" altLang="zh-CN" dirty="0"/>
              <a:t>d</a:t>
            </a:r>
            <a:r>
              <a:rPr lang="zh-CN" altLang="en-US" dirty="0"/>
              <a:t> </a:t>
            </a:r>
            <a:r>
              <a:rPr lang="en-US" altLang="zh-CN" dirty="0"/>
              <a:t>“</a:t>
            </a:r>
            <a:r>
              <a:rPr lang="en-US" sz="1200" b="1" dirty="0">
                <a:solidFill>
                  <a:schemeClr val="accent6"/>
                </a:solidFill>
                <a:cs typeface="+mn-lt"/>
                <a:sym typeface="+mn-ea"/>
              </a:rPr>
              <a:t>Don‘t use </a:t>
            </a:r>
            <a:r>
              <a:rPr lang="en-US" sz="1200" b="1" dirty="0" err="1">
                <a:solidFill>
                  <a:schemeClr val="accent6"/>
                </a:solidFill>
                <a:cs typeface="+mn-lt"/>
                <a:sym typeface="+mn-ea"/>
              </a:rPr>
              <a:t>rdfs:label</a:t>
            </a:r>
            <a:r>
              <a:rPr lang="en-US" sz="1200" b="1" dirty="0">
                <a:solidFill>
                  <a:schemeClr val="accent6"/>
                </a:solidFill>
                <a:cs typeface="+mn-lt"/>
                <a:sym typeface="+mn-ea"/>
              </a:rPr>
              <a:t> </a:t>
            </a:r>
            <a:r>
              <a:rPr lang="en-US" sz="1200" dirty="0">
                <a:solidFill>
                  <a:schemeClr val="accent6"/>
                </a:solidFill>
                <a:cs typeface="+mn-lt"/>
                <a:sym typeface="+mn-ea"/>
              </a:rPr>
              <a:t>as a predicate in the triple pattern of the generated SPARQL!</a:t>
            </a:r>
            <a:r>
              <a:rPr lang="en-US" altLang="zh-CN" dirty="0"/>
              <a:t>”.</a:t>
            </a:r>
            <a:r>
              <a:rPr lang="zh-CN" altLang="en-US" dirty="0"/>
              <a:t> </a:t>
            </a:r>
            <a:r>
              <a:rPr lang="en-US" altLang="zh-CN" dirty="0"/>
              <a:t>If</a:t>
            </a:r>
            <a:r>
              <a:rPr lang="zh-CN" altLang="en-US" dirty="0"/>
              <a:t> </a:t>
            </a:r>
            <a:r>
              <a:rPr lang="en-US" altLang="zh-CN" dirty="0"/>
              <a:t>it</a:t>
            </a:r>
            <a:r>
              <a:rPr lang="zh-CN" altLang="en-US" dirty="0"/>
              <a:t> </a:t>
            </a:r>
            <a:r>
              <a:rPr lang="en-US" altLang="zh-CN" dirty="0"/>
              <a:t>generates</a:t>
            </a:r>
            <a:r>
              <a:rPr lang="zh-CN" altLang="en-US" dirty="0"/>
              <a:t> </a:t>
            </a:r>
            <a:r>
              <a:rPr lang="en-US" altLang="zh-CN" dirty="0"/>
              <a:t>the</a:t>
            </a:r>
            <a:r>
              <a:rPr lang="zh-CN" altLang="en-US" dirty="0"/>
              <a:t> </a:t>
            </a:r>
            <a:r>
              <a:rPr lang="en-US" altLang="zh-CN" dirty="0"/>
              <a:t>wrong</a:t>
            </a:r>
            <a:r>
              <a:rPr lang="zh-CN" altLang="en-US" dirty="0"/>
              <a:t> </a:t>
            </a:r>
            <a:r>
              <a:rPr lang="en-US" altLang="zh-CN" dirty="0"/>
              <a:t>result,</a:t>
            </a:r>
            <a:r>
              <a:rPr lang="zh-CN" altLang="en-US" dirty="0"/>
              <a:t> </a:t>
            </a:r>
            <a:r>
              <a:rPr lang="en-US" altLang="zh-CN" dirty="0"/>
              <a:t>you</a:t>
            </a:r>
            <a:r>
              <a:rPr lang="zh-CN" altLang="en-US" dirty="0"/>
              <a:t> </a:t>
            </a:r>
            <a:r>
              <a:rPr lang="en-US" altLang="zh-CN" dirty="0"/>
              <a:t>may</a:t>
            </a:r>
            <a:r>
              <a:rPr lang="zh-CN" altLang="en-US" dirty="0"/>
              <a:t> </a:t>
            </a:r>
            <a:r>
              <a:rPr lang="en-US" altLang="zh-CN" dirty="0"/>
              <a:t>remind</a:t>
            </a:r>
            <a:r>
              <a:rPr lang="zh-CN" altLang="en-US" dirty="0"/>
              <a:t> </a:t>
            </a:r>
            <a:r>
              <a:rPr lang="en-US" altLang="zh-CN" dirty="0"/>
              <a:t>it</a:t>
            </a:r>
            <a:r>
              <a:rPr lang="zh-CN" altLang="en-US" dirty="0"/>
              <a:t> </a:t>
            </a:r>
            <a:r>
              <a:rPr lang="en-US" altLang="zh-CN" dirty="0"/>
              <a:t>by</a:t>
            </a:r>
            <a:r>
              <a:rPr lang="zh-CN" altLang="en-US" dirty="0"/>
              <a:t> </a:t>
            </a:r>
            <a:r>
              <a:rPr lang="en-US" altLang="zh-CN" dirty="0"/>
              <a:t>drumming</a:t>
            </a:r>
            <a:r>
              <a:rPr lang="zh-CN" altLang="en-US" dirty="0"/>
              <a:t> </a:t>
            </a:r>
            <a:r>
              <a:rPr lang="en-US" altLang="zh-CN" dirty="0"/>
              <a:t>such</a:t>
            </a:r>
            <a:r>
              <a:rPr lang="zh-CN" altLang="en-US" dirty="0"/>
              <a:t> </a:t>
            </a:r>
            <a:r>
              <a:rPr lang="en-US" altLang="zh-CN" dirty="0"/>
              <a:t>stipulation.</a:t>
            </a: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music</a:t>
            </a:r>
            <a:r>
              <a:rPr lang="zh-CN" altLang="en-US" dirty="0"/>
              <a:t> </a:t>
            </a:r>
            <a:r>
              <a:rPr lang="en-US" altLang="zh-CN" dirty="0"/>
              <a:t>chart</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break down this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zh-CN" dirty="0"/>
              <a:t>3</a:t>
            </a:r>
            <a:r>
              <a:rPr lang="zh-CN" altLang="en-US" dirty="0"/>
              <a:t> </a:t>
            </a:r>
            <a:r>
              <a:rPr lang="en-US" altLang="zh-CN" dirty="0"/>
              <a:t>different</a:t>
            </a:r>
            <a:r>
              <a:rPr lang="zh-CN" altLang="en-US" dirty="0"/>
              <a:t> </a:t>
            </a:r>
            <a:r>
              <a:rPr lang="en-US" altLang="zh-CN" dirty="0" err="1"/>
              <a:t>colour</a:t>
            </a:r>
            <a:r>
              <a:rPr lang="zh-CN" altLang="en-US" dirty="0"/>
              <a:t> </a:t>
            </a:r>
            <a:r>
              <a:rPr lang="en-US" altLang="zh-CN" dirty="0"/>
              <a:t>patches</a:t>
            </a:r>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Discussion:</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 Should</a:t>
            </a:r>
            <a:r>
              <a:rPr lang="zh-CN" altLang="en-US" dirty="0"/>
              <a:t> </a:t>
            </a:r>
            <a:r>
              <a:rPr lang="en-US" altLang="zh-CN" dirty="0"/>
              <a:t>we</a:t>
            </a:r>
            <a:r>
              <a:rPr lang="zh-CN" altLang="en-US" dirty="0"/>
              <a:t> </a:t>
            </a:r>
            <a:r>
              <a:rPr lang="en-US" altLang="zh-CN" dirty="0"/>
              <a:t>or</a:t>
            </a:r>
            <a:r>
              <a:rPr lang="zh-CN" altLang="en-US" dirty="0"/>
              <a:t> </a:t>
            </a:r>
            <a:r>
              <a:rPr lang="en-US" altLang="zh-CN" dirty="0"/>
              <a:t>how</a:t>
            </a:r>
            <a:r>
              <a:rPr lang="zh-CN" altLang="en-US" dirty="0"/>
              <a:t> </a:t>
            </a:r>
            <a:r>
              <a:rPr lang="en-US" altLang="zh-CN" dirty="0"/>
              <a:t>to</a:t>
            </a:r>
            <a:r>
              <a:rPr lang="zh-CN" altLang="en-US" dirty="0"/>
              <a:t> </a:t>
            </a:r>
            <a:r>
              <a:rPr lang="en-US" altLang="zh-CN" dirty="0"/>
              <a:t>understand</a:t>
            </a:r>
            <a:r>
              <a:rPr lang="zh-CN" altLang="en-US" dirty="0"/>
              <a:t> </a:t>
            </a:r>
            <a:r>
              <a:rPr lang="en-US" altLang="zh-CN" dirty="0"/>
              <a:t>the</a:t>
            </a:r>
            <a:r>
              <a:rPr lang="zh-CN" altLang="en-US" dirty="0"/>
              <a:t> </a:t>
            </a:r>
            <a:r>
              <a:rPr lang="en-US" altLang="zh-CN" dirty="0"/>
              <a:t>ontology?</a:t>
            </a:r>
            <a:r>
              <a:rPr lang="zh-CN" altLang="en-US" dirty="0"/>
              <a:t> </a:t>
            </a:r>
            <a:r>
              <a:rPr lang="en-US" altLang="zh-CN" dirty="0"/>
              <a:t>(See</a:t>
            </a:r>
            <a:r>
              <a:rPr lang="zh-CN" altLang="en-US" dirty="0"/>
              <a:t> </a:t>
            </a:r>
            <a:r>
              <a:rPr lang="en-US" altLang="zh-CN" dirty="0"/>
              <a:t>“</a:t>
            </a:r>
            <a:r>
              <a:rPr lang="en-US" altLang="zh-CN" dirty="0" err="1"/>
              <a:t>ontologySnippet.ttl</a:t>
            </a:r>
            <a:r>
              <a:rPr lang="en-US" altLang="zh-CN" dirty="0"/>
              <a:t>”)</a:t>
            </a:r>
          </a:p>
          <a:p>
            <a:r>
              <a:rPr lang="en-US" altLang="zh-CN" dirty="0"/>
              <a:t>Reference:</a:t>
            </a:r>
            <a:r>
              <a:rPr lang="zh-CN" altLang="en-US" dirty="0"/>
              <a:t> </a:t>
            </a:r>
            <a:endParaRPr lang="en-US" altLang="zh-CN" dirty="0"/>
          </a:p>
          <a:p>
            <a:pPr marL="228600" indent="-228600">
              <a:buAutoNum type="arabicParenBoth"/>
            </a:pPr>
            <a:r>
              <a:rPr lang="en-US" altLang="zh-CN" dirty="0"/>
              <a:t>Understanding</a:t>
            </a:r>
            <a:r>
              <a:rPr lang="zh-CN" altLang="en-US" dirty="0"/>
              <a:t> </a:t>
            </a:r>
            <a:r>
              <a:rPr lang="en-US" altLang="zh-CN" dirty="0"/>
              <a:t>OWL</a:t>
            </a:r>
            <a:r>
              <a:rPr lang="zh-CN" altLang="en-US" dirty="0"/>
              <a:t> </a:t>
            </a:r>
            <a:r>
              <a:rPr lang="en-US" altLang="zh-CN" dirty="0"/>
              <a:t>isn’t</a:t>
            </a:r>
            <a:r>
              <a:rPr lang="zh-CN" altLang="en-US" dirty="0"/>
              <a:t> </a:t>
            </a:r>
            <a:r>
              <a:rPr lang="en-US" altLang="zh-CN" dirty="0"/>
              <a:t>essential right now, but having</a:t>
            </a:r>
            <a:r>
              <a:rPr lang="zh-CN" altLang="en-US" dirty="0"/>
              <a:t> </a:t>
            </a:r>
            <a:r>
              <a:rPr lang="en-US" altLang="zh-CN" dirty="0"/>
              <a:t>a</a:t>
            </a:r>
            <a:r>
              <a:rPr lang="zh-CN" altLang="en-US" dirty="0"/>
              <a:t> </a:t>
            </a:r>
            <a:r>
              <a:rPr lang="en-US" altLang="zh-CN" dirty="0"/>
              <a:t>grasp</a:t>
            </a:r>
            <a:r>
              <a:rPr lang="zh-CN" altLang="en-US" dirty="0"/>
              <a:t> </a:t>
            </a:r>
            <a:r>
              <a:rPr lang="en-US" altLang="zh-CN" dirty="0"/>
              <a:t>of</a:t>
            </a:r>
            <a:r>
              <a:rPr lang="zh-CN" altLang="en-US" dirty="0"/>
              <a:t> </a:t>
            </a:r>
            <a:r>
              <a:rPr lang="en-US" altLang="zh-CN" dirty="0"/>
              <a:t>the ontology is</a:t>
            </a:r>
            <a:r>
              <a:rPr lang="zh-CN" altLang="en-US" dirty="0"/>
              <a:t> </a:t>
            </a:r>
            <a:r>
              <a:rPr lang="en-US" altLang="zh-CN" dirty="0"/>
              <a:t>highly beneficial for Digital Humanities Research.</a:t>
            </a:r>
            <a:r>
              <a:rPr lang="zh-CN" altLang="en-US" dirty="0"/>
              <a:t> </a:t>
            </a:r>
            <a:r>
              <a:rPr lang="en-US" altLang="zh-CN" dirty="0"/>
              <a:t>“Protégé” provides a user-friendly interface for humanities scholars to manipulate ontology without the necessity to reading OWL code. Additionally, there are some RDF or Ontology visualization tool, which makes the interaction with ontology more comfortable for us. </a:t>
            </a:r>
          </a:p>
          <a:p>
            <a:pPr marL="228600" indent="-228600">
              <a:buAutoNum type="arabicParenBoth"/>
            </a:pPr>
            <a:r>
              <a:rPr lang="en-US" b="0" i="0" dirty="0">
                <a:solidFill>
                  <a:srgbClr val="333333"/>
                </a:solidFill>
                <a:effectLst/>
                <a:latin typeface="-apple-system"/>
              </a:rPr>
              <a:t>Ontology plays a crucial role in enabling large language models (LLMs) to comprehend natural language questions. For instance, consider the query, “Find the sessions that took place in Greece.” In this case, a clear understanding of the types of entities involved is essential (refer to assertions like Q2-2(43) and Q4-2(77)). Furthermore, since every question stems from a shared understanding between the asker and the answerer, a solid grasp of ontology allows individuals to formulate questions more effectively and professionally, in accordance with the FAIR Principles.</a:t>
            </a:r>
            <a:r>
              <a:rPr lang="en-US" altLang="zh-CN" dirty="0">
                <a:solidFill>
                  <a:schemeClr val="accent4"/>
                </a:solidFill>
              </a:rPr>
              <a:t> </a:t>
            </a:r>
          </a:p>
          <a:p>
            <a:pPr marL="228600" indent="-228600">
              <a:buAutoNum type="arabicParenBoth"/>
            </a:pPr>
            <a:r>
              <a:rPr lang="en-US" altLang="zh-CN" dirty="0">
                <a:solidFill>
                  <a:schemeClr val="accent4"/>
                </a:solidFill>
              </a:rPr>
              <a:t>Why</a:t>
            </a:r>
            <a:r>
              <a:rPr lang="zh-CN" altLang="en-US" dirty="0">
                <a:solidFill>
                  <a:schemeClr val="accent4"/>
                </a:solidFill>
              </a:rPr>
              <a:t> </a:t>
            </a:r>
            <a:r>
              <a:rPr lang="en-US" altLang="zh-CN" dirty="0">
                <a:solidFill>
                  <a:schemeClr val="accent4"/>
                </a:solidFill>
              </a:rPr>
              <a:t>do</a:t>
            </a:r>
            <a:r>
              <a:rPr lang="zh-CN" altLang="en-US" dirty="0">
                <a:solidFill>
                  <a:schemeClr val="accent4"/>
                </a:solidFill>
              </a:rPr>
              <a:t> </a:t>
            </a:r>
            <a:r>
              <a:rPr lang="en-US" altLang="zh-CN" dirty="0">
                <a:solidFill>
                  <a:schemeClr val="accent4"/>
                </a:solidFill>
              </a:rPr>
              <a:t>we</a:t>
            </a:r>
            <a:r>
              <a:rPr lang="zh-CN" altLang="en-US" dirty="0">
                <a:solidFill>
                  <a:schemeClr val="accent4"/>
                </a:solidFill>
              </a:rPr>
              <a:t> </a:t>
            </a:r>
            <a:r>
              <a:rPr lang="en-US" altLang="zh-CN" dirty="0">
                <a:solidFill>
                  <a:schemeClr val="accent4"/>
                </a:solidFill>
              </a:rPr>
              <a:t>necessarily</a:t>
            </a:r>
            <a:r>
              <a:rPr lang="zh-CN" altLang="en-US" dirty="0">
                <a:solidFill>
                  <a:schemeClr val="accent4"/>
                </a:solidFill>
              </a:rPr>
              <a:t> </a:t>
            </a:r>
            <a:r>
              <a:rPr lang="en-US" altLang="zh-CN" dirty="0">
                <a:solidFill>
                  <a:schemeClr val="accent4"/>
                </a:solidFill>
              </a:rPr>
              <a:t>use</a:t>
            </a:r>
            <a:r>
              <a:rPr lang="zh-CN" altLang="en-US" dirty="0">
                <a:solidFill>
                  <a:schemeClr val="accent4"/>
                </a:solidFill>
              </a:rPr>
              <a:t> </a:t>
            </a:r>
            <a:r>
              <a:rPr lang="en-US" altLang="zh-CN" dirty="0">
                <a:solidFill>
                  <a:schemeClr val="accent4"/>
                </a:solidFill>
              </a:rPr>
              <a:t>ontology</a:t>
            </a:r>
            <a:r>
              <a:rPr lang="zh-CN" altLang="en-US" dirty="0">
                <a:solidFill>
                  <a:schemeClr val="accent4"/>
                </a:solidFill>
              </a:rPr>
              <a:t> </a:t>
            </a:r>
            <a:r>
              <a:rPr lang="en-US" altLang="zh-CN" dirty="0">
                <a:solidFill>
                  <a:schemeClr val="accent4"/>
                </a:solidFill>
              </a:rPr>
              <a:t>rather</a:t>
            </a:r>
            <a:r>
              <a:rPr lang="zh-CN" altLang="en-US" dirty="0">
                <a:solidFill>
                  <a:schemeClr val="accent4"/>
                </a:solidFill>
              </a:rPr>
              <a:t> </a:t>
            </a:r>
            <a:r>
              <a:rPr lang="en-US" altLang="zh-CN" dirty="0">
                <a:solidFill>
                  <a:schemeClr val="accent4"/>
                </a:solidFill>
              </a:rPr>
              <a:t>than</a:t>
            </a:r>
            <a:r>
              <a:rPr lang="zh-CN" altLang="en-US" dirty="0">
                <a:solidFill>
                  <a:schemeClr val="accent4"/>
                </a:solidFill>
              </a:rPr>
              <a:t> </a:t>
            </a:r>
            <a:r>
              <a:rPr lang="en-US" altLang="zh-CN" dirty="0">
                <a:solidFill>
                  <a:schemeClr val="accent4"/>
                </a:solidFill>
              </a:rPr>
              <a:t>other</a:t>
            </a:r>
            <a:r>
              <a:rPr lang="zh-CN" altLang="en-US" dirty="0">
                <a:solidFill>
                  <a:schemeClr val="accent4"/>
                </a:solidFill>
              </a:rPr>
              <a:t> </a:t>
            </a:r>
            <a:r>
              <a:rPr lang="en-US" altLang="zh-CN" dirty="0">
                <a:solidFill>
                  <a:schemeClr val="accent4"/>
                </a:solidFill>
              </a:rPr>
              <a:t>approaches?</a:t>
            </a:r>
            <a:r>
              <a:rPr lang="zh-CN" altLang="en-US" dirty="0">
                <a:solidFill>
                  <a:schemeClr val="accent4"/>
                </a:solidFill>
              </a:rPr>
              <a:t> </a:t>
            </a:r>
            <a:r>
              <a:rPr lang="en-US" b="0" i="0" dirty="0">
                <a:solidFill>
                  <a:srgbClr val="333333"/>
                </a:solidFill>
                <a:effectLst/>
                <a:latin typeface="-apple-system"/>
              </a:rPr>
              <a:t>It’s not just because ontology is well-structured. Another important reason is that ontology can be automatically generated </a:t>
            </a:r>
            <a:r>
              <a:rPr lang="en-US" altLang="zh-CN" b="0" i="0" dirty="0">
                <a:solidFill>
                  <a:srgbClr val="333333"/>
                </a:solidFill>
                <a:effectLst/>
                <a:latin typeface="-apple-system"/>
              </a:rPr>
              <a:t>by</a:t>
            </a:r>
            <a:r>
              <a:rPr lang="zh-CN" altLang="en-US" dirty="0">
                <a:solidFill>
                  <a:schemeClr val="accent4"/>
                </a:solidFill>
              </a:rPr>
              <a:t> </a:t>
            </a:r>
            <a:r>
              <a:rPr lang="en-US" altLang="zh-CN" dirty="0">
                <a:solidFill>
                  <a:schemeClr val="accent4"/>
                </a:solidFill>
              </a:rPr>
              <a:t>Virtuoso</a:t>
            </a:r>
            <a:r>
              <a:rPr lang="zh-CN" altLang="en-US" dirty="0">
                <a:solidFill>
                  <a:schemeClr val="accent4"/>
                </a:solidFill>
              </a:rPr>
              <a:t> </a:t>
            </a:r>
            <a:r>
              <a:rPr lang="en-US" altLang="zh-CN" dirty="0">
                <a:solidFill>
                  <a:schemeClr val="accent4"/>
                </a:solidFill>
              </a:rPr>
              <a:t>during</a:t>
            </a:r>
            <a:r>
              <a:rPr lang="zh-CN" altLang="en-US" dirty="0">
                <a:solidFill>
                  <a:schemeClr val="accent4"/>
                </a:solidFill>
              </a:rPr>
              <a:t> </a:t>
            </a:r>
            <a:r>
              <a:rPr lang="en-US" altLang="zh-CN" dirty="0">
                <a:solidFill>
                  <a:schemeClr val="accent4"/>
                </a:solidFill>
              </a:rPr>
              <a:t>RDB2RDF</a:t>
            </a:r>
            <a:r>
              <a:rPr lang="zh-CN" altLang="en-US" dirty="0">
                <a:solidFill>
                  <a:schemeClr val="accent4"/>
                </a:solidFill>
              </a:rPr>
              <a:t> </a:t>
            </a:r>
            <a:r>
              <a:rPr lang="en-US" altLang="zh-CN" dirty="0">
                <a:solidFill>
                  <a:schemeClr val="accent4"/>
                </a:solidFill>
              </a:rPr>
              <a:t>or</a:t>
            </a:r>
            <a:r>
              <a:rPr lang="zh-CN" altLang="en-US" dirty="0">
                <a:solidFill>
                  <a:schemeClr val="accent4"/>
                </a:solidFill>
              </a:rPr>
              <a:t> </a:t>
            </a:r>
            <a:r>
              <a:rPr lang="en-US" altLang="zh-CN" dirty="0">
                <a:solidFill>
                  <a:schemeClr val="accent4"/>
                </a:solidFill>
              </a:rPr>
              <a:t>extracted</a:t>
            </a:r>
            <a:r>
              <a:rPr lang="zh-CN" altLang="en-US" dirty="0">
                <a:solidFill>
                  <a:schemeClr val="accent4"/>
                </a:solidFill>
              </a:rPr>
              <a:t> </a:t>
            </a:r>
            <a:r>
              <a:rPr lang="en-US" altLang="zh-CN" dirty="0">
                <a:solidFill>
                  <a:schemeClr val="accent4"/>
                </a:solidFill>
              </a:rPr>
              <a:t>by</a:t>
            </a:r>
            <a:r>
              <a:rPr lang="zh-CN" altLang="en-US" dirty="0">
                <a:solidFill>
                  <a:schemeClr val="accent4"/>
                </a:solidFill>
              </a:rPr>
              <a:t> </a:t>
            </a:r>
            <a:r>
              <a:rPr lang="en-US" altLang="zh-CN" dirty="0">
                <a:solidFill>
                  <a:schemeClr val="accent4"/>
                </a:solidFill>
              </a:rPr>
              <a:t>SPARQL…</a:t>
            </a:r>
          </a:p>
          <a:p>
            <a:endParaRPr lang="en-US" altLang="zh-CN" dirty="0">
              <a:solidFill>
                <a:schemeClr val="accent4"/>
              </a:solidFill>
            </a:endParaRPr>
          </a:p>
          <a:p>
            <a:r>
              <a:rPr lang="en-US" altLang="zh-CN" dirty="0">
                <a:solidFill>
                  <a:schemeClr val="accent4"/>
                </a:solidFill>
              </a:rPr>
              <a:t>2. The</a:t>
            </a:r>
            <a:r>
              <a:rPr lang="zh-CN" altLang="en-US" dirty="0">
                <a:solidFill>
                  <a:schemeClr val="accent4"/>
                </a:solidFill>
              </a:rPr>
              <a:t> </a:t>
            </a:r>
            <a:r>
              <a:rPr lang="en-US" altLang="zh-CN" dirty="0">
                <a:solidFill>
                  <a:schemeClr val="accent4"/>
                </a:solidFill>
              </a:rPr>
              <a:t>bigger</a:t>
            </a:r>
            <a:r>
              <a:rPr lang="zh-CN" altLang="en-US" dirty="0">
                <a:solidFill>
                  <a:schemeClr val="accent4"/>
                </a:solidFill>
              </a:rPr>
              <a:t> </a:t>
            </a:r>
            <a:r>
              <a:rPr lang="en-US" altLang="zh-CN" dirty="0">
                <a:solidFill>
                  <a:schemeClr val="accent4"/>
                </a:solidFill>
              </a:rPr>
              <a:t>the</a:t>
            </a:r>
            <a:r>
              <a:rPr lang="zh-CN" altLang="en-US" dirty="0">
                <a:solidFill>
                  <a:schemeClr val="accent4"/>
                </a:solidFill>
              </a:rPr>
              <a:t> </a:t>
            </a:r>
            <a:r>
              <a:rPr lang="en-US" altLang="zh-CN" dirty="0">
                <a:solidFill>
                  <a:schemeClr val="accent4"/>
                </a:solidFill>
              </a:rPr>
              <a:t>context</a:t>
            </a:r>
            <a:r>
              <a:rPr lang="zh-CN" altLang="en-US" dirty="0">
                <a:solidFill>
                  <a:schemeClr val="accent4"/>
                </a:solidFill>
              </a:rPr>
              <a:t> </a:t>
            </a:r>
            <a:r>
              <a:rPr lang="en-US" altLang="zh-CN" dirty="0">
                <a:solidFill>
                  <a:schemeClr val="accent4"/>
                </a:solidFill>
              </a:rPr>
              <a:t>is,</a:t>
            </a:r>
            <a:r>
              <a:rPr lang="zh-CN" altLang="en-US" dirty="0">
                <a:solidFill>
                  <a:schemeClr val="accent4"/>
                </a:solidFill>
              </a:rPr>
              <a:t> </a:t>
            </a:r>
            <a:r>
              <a:rPr lang="en-US" altLang="zh-CN" dirty="0">
                <a:solidFill>
                  <a:schemeClr val="accent4"/>
                </a:solidFill>
              </a:rPr>
              <a:t>the</a:t>
            </a:r>
            <a:r>
              <a:rPr lang="zh-CN" altLang="en-US" dirty="0">
                <a:solidFill>
                  <a:schemeClr val="accent4"/>
                </a:solidFill>
              </a:rPr>
              <a:t> </a:t>
            </a:r>
            <a:r>
              <a:rPr lang="en-US" altLang="zh-CN" dirty="0">
                <a:solidFill>
                  <a:schemeClr val="accent4"/>
                </a:solidFill>
              </a:rPr>
              <a:t>higher</a:t>
            </a:r>
            <a:r>
              <a:rPr lang="zh-CN" altLang="en-US" dirty="0">
                <a:solidFill>
                  <a:schemeClr val="accent4"/>
                </a:solidFill>
              </a:rPr>
              <a:t> </a:t>
            </a:r>
            <a:r>
              <a:rPr lang="en-US" altLang="zh-CN" dirty="0">
                <a:solidFill>
                  <a:schemeClr val="accent4"/>
                </a:solidFill>
              </a:rPr>
              <a:t>rate</a:t>
            </a:r>
            <a:r>
              <a:rPr lang="zh-CN" altLang="en-US" dirty="0">
                <a:solidFill>
                  <a:schemeClr val="accent4"/>
                </a:solidFill>
              </a:rPr>
              <a:t> </a:t>
            </a:r>
            <a:r>
              <a:rPr lang="en-US" altLang="zh-CN" dirty="0">
                <a:solidFill>
                  <a:schemeClr val="accent4"/>
                </a:solidFill>
              </a:rPr>
              <a:t>of</a:t>
            </a:r>
            <a:r>
              <a:rPr lang="zh-CN" altLang="en-US" dirty="0">
                <a:solidFill>
                  <a:schemeClr val="accent4"/>
                </a:solidFill>
              </a:rPr>
              <a:t> </a:t>
            </a:r>
            <a:r>
              <a:rPr lang="en-US" altLang="zh-CN" dirty="0">
                <a:solidFill>
                  <a:schemeClr val="accent4"/>
                </a:solidFill>
              </a:rPr>
              <a:t>error</a:t>
            </a:r>
            <a:r>
              <a:rPr lang="zh-CN" altLang="en-US" dirty="0">
                <a:solidFill>
                  <a:schemeClr val="accent4"/>
                </a:solidFill>
              </a:rPr>
              <a:t> </a:t>
            </a:r>
            <a:r>
              <a:rPr lang="en-US" altLang="zh-CN" dirty="0">
                <a:solidFill>
                  <a:schemeClr val="accent4"/>
                </a:solidFill>
              </a:rPr>
              <a:t>in</a:t>
            </a:r>
            <a:r>
              <a:rPr lang="zh-CN" altLang="en-US" dirty="0">
                <a:solidFill>
                  <a:schemeClr val="accent4"/>
                </a:solidFill>
              </a:rPr>
              <a:t> </a:t>
            </a:r>
            <a:r>
              <a:rPr lang="en-US" altLang="zh-CN" dirty="0">
                <a:solidFill>
                  <a:schemeClr val="accent4"/>
                </a:solidFill>
              </a:rPr>
              <a:t>the</a:t>
            </a:r>
            <a:r>
              <a:rPr lang="zh-CN" altLang="en-US" dirty="0">
                <a:solidFill>
                  <a:schemeClr val="accent4"/>
                </a:solidFill>
              </a:rPr>
              <a:t> </a:t>
            </a:r>
            <a:r>
              <a:rPr lang="en-US" altLang="zh-CN" dirty="0">
                <a:solidFill>
                  <a:schemeClr val="accent4"/>
                </a:solidFill>
              </a:rPr>
              <a:t>generation</a:t>
            </a:r>
            <a:r>
              <a:rPr lang="zh-CN" altLang="en-US" dirty="0">
                <a:solidFill>
                  <a:schemeClr val="accent4"/>
                </a:solidFill>
              </a:rPr>
              <a:t> </a:t>
            </a:r>
            <a:r>
              <a:rPr lang="en-US" altLang="zh-CN" dirty="0">
                <a:solidFill>
                  <a:schemeClr val="accent4"/>
                </a:solidFill>
              </a:rPr>
              <a:t>there</a:t>
            </a:r>
            <a:r>
              <a:rPr lang="zh-CN" altLang="en-US" dirty="0">
                <a:solidFill>
                  <a:schemeClr val="accent4"/>
                </a:solidFill>
              </a:rPr>
              <a:t> </a:t>
            </a:r>
            <a:r>
              <a:rPr lang="en-US" altLang="zh-CN" dirty="0">
                <a:solidFill>
                  <a:schemeClr val="accent4"/>
                </a:solidFill>
              </a:rPr>
              <a:t>would</a:t>
            </a:r>
            <a:r>
              <a:rPr lang="zh-CN" altLang="en-US" dirty="0">
                <a:solidFill>
                  <a:schemeClr val="accent4"/>
                </a:solidFill>
              </a:rPr>
              <a:t> </a:t>
            </a:r>
            <a:r>
              <a:rPr lang="en-US" altLang="zh-CN" dirty="0">
                <a:solidFill>
                  <a:schemeClr val="accent4"/>
                </a:solidFill>
              </a:rPr>
              <a:t>be,</a:t>
            </a:r>
            <a:r>
              <a:rPr lang="zh-CN" altLang="en-US" dirty="0">
                <a:solidFill>
                  <a:schemeClr val="accent4"/>
                </a:solidFill>
              </a:rPr>
              <a:t> </a:t>
            </a:r>
            <a:r>
              <a:rPr lang="en-US" altLang="zh-CN" dirty="0">
                <a:solidFill>
                  <a:schemeClr val="accent4"/>
                </a:solidFill>
              </a:rPr>
              <a:t>so</a:t>
            </a:r>
            <a:r>
              <a:rPr lang="zh-CN" altLang="en-US" dirty="0">
                <a:solidFill>
                  <a:schemeClr val="accent4"/>
                </a:solidFill>
              </a:rPr>
              <a:t> </a:t>
            </a:r>
            <a:r>
              <a:rPr lang="en-US" altLang="zh-CN" dirty="0">
                <a:solidFill>
                  <a:schemeClr val="accent4"/>
                </a:solidFill>
              </a:rPr>
              <a:t>we</a:t>
            </a:r>
            <a:r>
              <a:rPr lang="zh-CN" altLang="en-US" dirty="0">
                <a:solidFill>
                  <a:schemeClr val="accent4"/>
                </a:solidFill>
              </a:rPr>
              <a:t> </a:t>
            </a:r>
            <a:r>
              <a:rPr lang="en-US" altLang="zh-CN" dirty="0">
                <a:solidFill>
                  <a:schemeClr val="accent4"/>
                </a:solidFill>
              </a:rPr>
              <a:t>will</a:t>
            </a:r>
            <a:r>
              <a:rPr lang="zh-CN" altLang="en-US" dirty="0">
                <a:solidFill>
                  <a:schemeClr val="accent4"/>
                </a:solidFill>
              </a:rPr>
              <a:t> </a:t>
            </a:r>
            <a:r>
              <a:rPr lang="en-US" altLang="zh-CN" dirty="0">
                <a:solidFill>
                  <a:schemeClr val="accent4"/>
                </a:solidFill>
              </a:rPr>
              <a:t>enhance</a:t>
            </a:r>
            <a:r>
              <a:rPr lang="zh-CN" altLang="en-US" dirty="0">
                <a:solidFill>
                  <a:schemeClr val="accent4"/>
                </a:solidFill>
              </a:rPr>
              <a:t> </a:t>
            </a:r>
            <a:r>
              <a:rPr lang="en-US" altLang="zh-CN" dirty="0">
                <a:solidFill>
                  <a:schemeClr val="accent4"/>
                </a:solidFill>
              </a:rPr>
              <a:t>the</a:t>
            </a:r>
            <a:r>
              <a:rPr lang="zh-CN" altLang="en-US" dirty="0">
                <a:solidFill>
                  <a:schemeClr val="accent4"/>
                </a:solidFill>
              </a:rPr>
              <a:t> </a:t>
            </a:r>
            <a:r>
              <a:rPr lang="en-US" altLang="zh-CN" dirty="0">
                <a:solidFill>
                  <a:schemeClr val="accent4"/>
                </a:solidFill>
              </a:rPr>
              <a:t>prompt</a:t>
            </a:r>
            <a:r>
              <a:rPr lang="zh-CN" altLang="en-US" dirty="0">
                <a:solidFill>
                  <a:schemeClr val="accent4"/>
                </a:solidFill>
              </a:rPr>
              <a:t> </a:t>
            </a:r>
            <a:r>
              <a:rPr lang="en-US" altLang="zh-CN" dirty="0">
                <a:solidFill>
                  <a:schemeClr val="accent4"/>
                </a:solidFill>
              </a:rPr>
              <a:t>engineering</a:t>
            </a:r>
            <a:r>
              <a:rPr lang="zh-CN" altLang="en-US" dirty="0">
                <a:solidFill>
                  <a:schemeClr val="accent4"/>
                </a:solidFill>
              </a:rPr>
              <a:t> </a:t>
            </a:r>
            <a:r>
              <a:rPr lang="en-US" altLang="zh-CN" dirty="0">
                <a:solidFill>
                  <a:schemeClr val="accent4"/>
                </a:solidFill>
              </a:rPr>
              <a:t>such</a:t>
            </a:r>
            <a:r>
              <a:rPr lang="zh-CN" altLang="en-US" dirty="0">
                <a:solidFill>
                  <a:schemeClr val="accent4"/>
                </a:solidFill>
              </a:rPr>
              <a:t> </a:t>
            </a:r>
            <a:r>
              <a:rPr lang="en-US" altLang="zh-CN" dirty="0">
                <a:solidFill>
                  <a:schemeClr val="accent4"/>
                </a:solidFill>
              </a:rPr>
              <a:t>as</a:t>
            </a:r>
            <a:r>
              <a:rPr lang="zh-CN" altLang="en-US" dirty="0">
                <a:solidFill>
                  <a:schemeClr val="accent4"/>
                </a:solidFill>
              </a:rPr>
              <a:t> </a:t>
            </a:r>
            <a:r>
              <a:rPr lang="en-US" altLang="zh-CN" dirty="0">
                <a:solidFill>
                  <a:schemeClr val="accent4"/>
                </a:solidFill>
              </a:rPr>
              <a:t>“</a:t>
            </a:r>
            <a:r>
              <a:rPr lang="en-US" altLang="zh-CN" dirty="0"/>
              <a:t>Designing</a:t>
            </a:r>
            <a:r>
              <a:rPr lang="zh-CN" altLang="en-US" dirty="0"/>
              <a:t> </a:t>
            </a:r>
            <a:r>
              <a:rPr lang="en-US" dirty="0"/>
              <a:t>Intelligent</a:t>
            </a:r>
            <a:r>
              <a:rPr lang="zh-CN" altLang="en-US" dirty="0"/>
              <a:t> </a:t>
            </a:r>
            <a:r>
              <a:rPr lang="en-US" dirty="0"/>
              <a:t>Agents</a:t>
            </a:r>
            <a:r>
              <a:rPr lang="en-US" altLang="zh-CN" dirty="0">
                <a:solidFill>
                  <a:schemeClr val="accent4"/>
                </a:solidFill>
              </a:rPr>
              <a:t>”.</a:t>
            </a:r>
          </a:p>
          <a:p>
            <a:endParaRPr lang="en-US" dirty="0">
              <a:solidFill>
                <a:schemeClr val="accent4"/>
              </a:solidFill>
            </a:endParaRPr>
          </a:p>
          <a:p>
            <a:r>
              <a:rPr lang="en-US" altLang="zh-CN" b="1" dirty="0">
                <a:solidFill>
                  <a:schemeClr val="accent4"/>
                </a:solidFill>
              </a:rPr>
              <a:t>Future</a:t>
            </a:r>
            <a:r>
              <a:rPr lang="zh-CN" altLang="en-US" b="1" dirty="0">
                <a:solidFill>
                  <a:schemeClr val="accent4"/>
                </a:solidFill>
              </a:rPr>
              <a:t> </a:t>
            </a:r>
            <a:r>
              <a:rPr lang="en-US" altLang="zh-CN" b="1" dirty="0">
                <a:solidFill>
                  <a:schemeClr val="accent4"/>
                </a:solidFill>
              </a:rPr>
              <a:t>Work:</a:t>
            </a:r>
          </a:p>
          <a:p>
            <a:endParaRPr lang="en-US" altLang="zh-CN" b="0" dirty="0">
              <a:solidFill>
                <a:schemeClr val="accent4"/>
              </a:solidFill>
            </a:endParaRPr>
          </a:p>
          <a:p>
            <a:r>
              <a:rPr lang="en-US" altLang="zh-CN" b="0" dirty="0">
                <a:solidFill>
                  <a:schemeClr val="accent4"/>
                </a:solidFill>
              </a:rPr>
              <a:t>2.</a:t>
            </a:r>
            <a:r>
              <a:rPr lang="zh-CN" altLang="en-US" b="0" dirty="0">
                <a:solidFill>
                  <a:schemeClr val="accent4"/>
                </a:solidFill>
              </a:rPr>
              <a:t> </a:t>
            </a:r>
            <a:r>
              <a:rPr lang="en-US" altLang="zh-CN" b="0" dirty="0">
                <a:solidFill>
                  <a:schemeClr val="accent4"/>
                </a:solidFill>
              </a:rPr>
              <a:t>Refer</a:t>
            </a:r>
            <a:r>
              <a:rPr lang="zh-CN" altLang="en-US" b="0" dirty="0">
                <a:solidFill>
                  <a:schemeClr val="accent4"/>
                </a:solidFill>
              </a:rPr>
              <a:t> </a:t>
            </a:r>
            <a:r>
              <a:rPr lang="en-US" altLang="zh-CN" b="0" dirty="0">
                <a:solidFill>
                  <a:schemeClr val="accent4"/>
                </a:solidFill>
              </a:rPr>
              <a:t>to</a:t>
            </a:r>
            <a:r>
              <a:rPr lang="zh-CN" altLang="en-US" b="0" dirty="0">
                <a:solidFill>
                  <a:schemeClr val="accent4"/>
                </a:solidFill>
              </a:rPr>
              <a:t> </a:t>
            </a:r>
            <a:r>
              <a:rPr lang="en-US" altLang="zh-CN" b="0" dirty="0">
                <a:solidFill>
                  <a:schemeClr val="accent4"/>
                </a:solidFill>
              </a:rPr>
              <a:t>Q1-3(P24),</a:t>
            </a:r>
            <a:r>
              <a:rPr lang="zh-CN" altLang="en-US" b="0" dirty="0">
                <a:solidFill>
                  <a:schemeClr val="accent4"/>
                </a:solidFill>
              </a:rPr>
              <a:t> </a:t>
            </a:r>
            <a:r>
              <a:rPr lang="en-US" altLang="zh-CN" b="0" dirty="0">
                <a:solidFill>
                  <a:schemeClr val="accent4"/>
                </a:solidFill>
              </a:rPr>
              <a:t>Q3-2(P60)…</a:t>
            </a:r>
          </a:p>
          <a:p>
            <a:endParaRPr lang="en-US" dirty="0">
              <a:solidFill>
                <a:schemeClr val="accent4"/>
              </a:solidFill>
            </a:endParaRPr>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3C0D2-00F7-8EEF-4851-96E1C87B6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7A65A-62DD-65F6-A5B1-62CD1F851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68D46-7C26-4B86-BEFF-AB3756B092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Discussion:</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 Should</a:t>
            </a:r>
            <a:r>
              <a:rPr lang="zh-CN" altLang="en-US" dirty="0"/>
              <a:t> </a:t>
            </a:r>
            <a:r>
              <a:rPr lang="en-US" altLang="zh-CN" dirty="0"/>
              <a:t>we</a:t>
            </a:r>
            <a:r>
              <a:rPr lang="zh-CN" altLang="en-US" dirty="0"/>
              <a:t> </a:t>
            </a:r>
            <a:r>
              <a:rPr lang="en-US" altLang="zh-CN" dirty="0"/>
              <a:t>or</a:t>
            </a:r>
            <a:r>
              <a:rPr lang="zh-CN" altLang="en-US" dirty="0"/>
              <a:t> </a:t>
            </a:r>
            <a:r>
              <a:rPr lang="en-US" altLang="zh-CN" dirty="0"/>
              <a:t>how</a:t>
            </a:r>
            <a:r>
              <a:rPr lang="zh-CN" altLang="en-US" dirty="0"/>
              <a:t> </a:t>
            </a:r>
            <a:r>
              <a:rPr lang="en-US" altLang="zh-CN" dirty="0"/>
              <a:t>to</a:t>
            </a:r>
            <a:r>
              <a:rPr lang="zh-CN" altLang="en-US" dirty="0"/>
              <a:t> </a:t>
            </a:r>
            <a:r>
              <a:rPr lang="en-US" altLang="zh-CN" dirty="0"/>
              <a:t>understand</a:t>
            </a:r>
            <a:r>
              <a:rPr lang="zh-CN" altLang="en-US" dirty="0"/>
              <a:t> </a:t>
            </a:r>
            <a:r>
              <a:rPr lang="en-US" altLang="zh-CN" dirty="0"/>
              <a:t>the</a:t>
            </a:r>
            <a:r>
              <a:rPr lang="zh-CN" altLang="en-US" dirty="0"/>
              <a:t> </a:t>
            </a:r>
            <a:r>
              <a:rPr lang="en-US" altLang="zh-CN" dirty="0"/>
              <a:t>ontology?</a:t>
            </a:r>
            <a:r>
              <a:rPr lang="zh-CN" altLang="en-US" dirty="0"/>
              <a:t> </a:t>
            </a:r>
            <a:r>
              <a:rPr lang="en-US" altLang="zh-CN" dirty="0"/>
              <a:t>(See</a:t>
            </a:r>
            <a:r>
              <a:rPr lang="zh-CN" altLang="en-US" dirty="0"/>
              <a:t> </a:t>
            </a:r>
            <a:r>
              <a:rPr lang="en-US" altLang="zh-CN" dirty="0"/>
              <a:t>“</a:t>
            </a:r>
            <a:r>
              <a:rPr lang="en-US" altLang="zh-CN" dirty="0" err="1"/>
              <a:t>ontologySnippet.ttl</a:t>
            </a:r>
            <a:r>
              <a:rPr lang="en-US" altLang="zh-CN" dirty="0"/>
              <a:t>”)</a:t>
            </a:r>
          </a:p>
          <a:p>
            <a:r>
              <a:rPr lang="en-US" altLang="zh-CN" dirty="0"/>
              <a:t>Reference:</a:t>
            </a:r>
            <a:r>
              <a:rPr lang="zh-CN" altLang="en-US" dirty="0"/>
              <a:t> </a:t>
            </a:r>
            <a:endParaRPr lang="en-US" altLang="zh-CN" dirty="0"/>
          </a:p>
          <a:p>
            <a:pPr marL="228600" indent="-228600">
              <a:buAutoNum type="arabicParenBoth"/>
            </a:pPr>
            <a:r>
              <a:rPr lang="en-US" altLang="zh-CN" dirty="0"/>
              <a:t>Understanding</a:t>
            </a:r>
            <a:r>
              <a:rPr lang="zh-CN" altLang="en-US" dirty="0"/>
              <a:t> </a:t>
            </a:r>
            <a:r>
              <a:rPr lang="en-US" altLang="zh-CN" dirty="0"/>
              <a:t>OWL</a:t>
            </a:r>
            <a:r>
              <a:rPr lang="zh-CN" altLang="en-US" dirty="0"/>
              <a:t> </a:t>
            </a:r>
            <a:r>
              <a:rPr lang="en-US" altLang="zh-CN" dirty="0"/>
              <a:t>isn’t</a:t>
            </a:r>
            <a:r>
              <a:rPr lang="zh-CN" altLang="en-US" dirty="0"/>
              <a:t> </a:t>
            </a:r>
            <a:r>
              <a:rPr lang="en-US" altLang="zh-CN" dirty="0"/>
              <a:t>essential right now, but having</a:t>
            </a:r>
            <a:r>
              <a:rPr lang="zh-CN" altLang="en-US" dirty="0"/>
              <a:t> </a:t>
            </a:r>
            <a:r>
              <a:rPr lang="en-US" altLang="zh-CN" dirty="0"/>
              <a:t>a</a:t>
            </a:r>
            <a:r>
              <a:rPr lang="zh-CN" altLang="en-US" dirty="0"/>
              <a:t> </a:t>
            </a:r>
            <a:r>
              <a:rPr lang="en-US" altLang="zh-CN" dirty="0"/>
              <a:t>grasp</a:t>
            </a:r>
            <a:r>
              <a:rPr lang="zh-CN" altLang="en-US" dirty="0"/>
              <a:t> </a:t>
            </a:r>
            <a:r>
              <a:rPr lang="en-US" altLang="zh-CN" dirty="0"/>
              <a:t>of</a:t>
            </a:r>
            <a:r>
              <a:rPr lang="zh-CN" altLang="en-US" dirty="0"/>
              <a:t> </a:t>
            </a:r>
            <a:r>
              <a:rPr lang="en-US" altLang="zh-CN" dirty="0"/>
              <a:t>the ontology is</a:t>
            </a:r>
            <a:r>
              <a:rPr lang="zh-CN" altLang="en-US" dirty="0"/>
              <a:t> </a:t>
            </a:r>
            <a:r>
              <a:rPr lang="en-US" altLang="zh-CN" dirty="0"/>
              <a:t>highly beneficial for Digital Humanities Research.</a:t>
            </a:r>
            <a:r>
              <a:rPr lang="zh-CN" altLang="en-US" dirty="0"/>
              <a:t> </a:t>
            </a:r>
            <a:r>
              <a:rPr lang="en-US" altLang="zh-CN" dirty="0"/>
              <a:t>“Protégé” provides a user-friendly interface for humanities scholars to manipulate ontology without the necessity to reading OWL code. Additionally, there are some RDF or Ontology visualization tool, which makes the interaction with ontology more comfortable for us. </a:t>
            </a:r>
          </a:p>
          <a:p>
            <a:pPr marL="228600" indent="-228600">
              <a:buAutoNum type="arabicParenBoth"/>
            </a:pPr>
            <a:r>
              <a:rPr lang="en-US" b="0" i="0" dirty="0">
                <a:solidFill>
                  <a:srgbClr val="333333"/>
                </a:solidFill>
                <a:effectLst/>
                <a:latin typeface="-apple-system"/>
              </a:rPr>
              <a:t>Ontology plays a crucial role in enabling large language models (LLMs) to comprehend natural language questions. For instance, consider the query, “Find the sessions that took place in Greece.” In this case, a clear understanding of the types of entities involved is essential (refer to assertions like Q2-2(43) and Q4-2(77)). Furthermore, since every question stems from a shared understanding or common cognitive framework between the asker and the answerer, a solid grasp of ontology allows individuals to formulate questions more effectively and professionally, in accordance with the FAIR Principles.</a:t>
            </a:r>
            <a:r>
              <a:rPr lang="en-US" altLang="zh-CN" dirty="0">
                <a:solidFill>
                  <a:schemeClr val="accent4"/>
                </a:solidFill>
              </a:rPr>
              <a:t> </a:t>
            </a:r>
          </a:p>
          <a:p>
            <a:pPr marL="228600" indent="-228600">
              <a:buAutoNum type="arabicParenBoth"/>
            </a:pPr>
            <a:r>
              <a:rPr lang="en-US" altLang="zh-CN" dirty="0">
                <a:solidFill>
                  <a:schemeClr val="accent4"/>
                </a:solidFill>
              </a:rPr>
              <a:t>Why</a:t>
            </a:r>
            <a:r>
              <a:rPr lang="zh-CN" altLang="en-US" dirty="0">
                <a:solidFill>
                  <a:schemeClr val="accent4"/>
                </a:solidFill>
              </a:rPr>
              <a:t> </a:t>
            </a:r>
            <a:r>
              <a:rPr lang="en-US" altLang="zh-CN" dirty="0">
                <a:solidFill>
                  <a:schemeClr val="accent4"/>
                </a:solidFill>
              </a:rPr>
              <a:t>do</a:t>
            </a:r>
            <a:r>
              <a:rPr lang="zh-CN" altLang="en-US" dirty="0">
                <a:solidFill>
                  <a:schemeClr val="accent4"/>
                </a:solidFill>
              </a:rPr>
              <a:t> </a:t>
            </a:r>
            <a:r>
              <a:rPr lang="en-US" altLang="zh-CN" dirty="0">
                <a:solidFill>
                  <a:schemeClr val="accent4"/>
                </a:solidFill>
              </a:rPr>
              <a:t>we</a:t>
            </a:r>
            <a:r>
              <a:rPr lang="zh-CN" altLang="en-US" dirty="0">
                <a:solidFill>
                  <a:schemeClr val="accent4"/>
                </a:solidFill>
              </a:rPr>
              <a:t> </a:t>
            </a:r>
            <a:r>
              <a:rPr lang="en-US" altLang="zh-CN" dirty="0">
                <a:solidFill>
                  <a:schemeClr val="accent4"/>
                </a:solidFill>
              </a:rPr>
              <a:t>necessarily</a:t>
            </a:r>
            <a:r>
              <a:rPr lang="zh-CN" altLang="en-US" dirty="0">
                <a:solidFill>
                  <a:schemeClr val="accent4"/>
                </a:solidFill>
              </a:rPr>
              <a:t> </a:t>
            </a:r>
            <a:r>
              <a:rPr lang="en-US" altLang="zh-CN" dirty="0">
                <a:solidFill>
                  <a:schemeClr val="accent4"/>
                </a:solidFill>
              </a:rPr>
              <a:t>use</a:t>
            </a:r>
            <a:r>
              <a:rPr lang="zh-CN" altLang="en-US" dirty="0">
                <a:solidFill>
                  <a:schemeClr val="accent4"/>
                </a:solidFill>
              </a:rPr>
              <a:t> </a:t>
            </a:r>
            <a:r>
              <a:rPr lang="en-US" altLang="zh-CN" dirty="0">
                <a:solidFill>
                  <a:schemeClr val="accent4"/>
                </a:solidFill>
              </a:rPr>
              <a:t>ontology</a:t>
            </a:r>
            <a:r>
              <a:rPr lang="zh-CN" altLang="en-US" dirty="0">
                <a:solidFill>
                  <a:schemeClr val="accent4"/>
                </a:solidFill>
              </a:rPr>
              <a:t> </a:t>
            </a:r>
            <a:r>
              <a:rPr lang="en-US" altLang="zh-CN" dirty="0">
                <a:solidFill>
                  <a:schemeClr val="accent4"/>
                </a:solidFill>
              </a:rPr>
              <a:t>rather</a:t>
            </a:r>
            <a:r>
              <a:rPr lang="zh-CN" altLang="en-US" dirty="0">
                <a:solidFill>
                  <a:schemeClr val="accent4"/>
                </a:solidFill>
              </a:rPr>
              <a:t> </a:t>
            </a:r>
            <a:r>
              <a:rPr lang="en-US" altLang="zh-CN" dirty="0">
                <a:solidFill>
                  <a:schemeClr val="accent4"/>
                </a:solidFill>
              </a:rPr>
              <a:t>than</a:t>
            </a:r>
            <a:r>
              <a:rPr lang="zh-CN" altLang="en-US" dirty="0">
                <a:solidFill>
                  <a:schemeClr val="accent4"/>
                </a:solidFill>
              </a:rPr>
              <a:t> </a:t>
            </a:r>
            <a:r>
              <a:rPr lang="en-US" altLang="zh-CN" dirty="0">
                <a:solidFill>
                  <a:schemeClr val="accent4"/>
                </a:solidFill>
              </a:rPr>
              <a:t>other</a:t>
            </a:r>
            <a:r>
              <a:rPr lang="zh-CN" altLang="en-US" dirty="0">
                <a:solidFill>
                  <a:schemeClr val="accent4"/>
                </a:solidFill>
              </a:rPr>
              <a:t> </a:t>
            </a:r>
            <a:r>
              <a:rPr lang="en-US" altLang="zh-CN" dirty="0">
                <a:solidFill>
                  <a:schemeClr val="accent4"/>
                </a:solidFill>
              </a:rPr>
              <a:t>approaches?</a:t>
            </a:r>
            <a:r>
              <a:rPr lang="zh-CN" altLang="en-US" dirty="0">
                <a:solidFill>
                  <a:schemeClr val="accent4"/>
                </a:solidFill>
              </a:rPr>
              <a:t> </a:t>
            </a:r>
            <a:r>
              <a:rPr lang="en-US" b="0" i="0" dirty="0">
                <a:solidFill>
                  <a:srgbClr val="333333"/>
                </a:solidFill>
                <a:effectLst/>
                <a:latin typeface="-apple-system"/>
              </a:rPr>
              <a:t>It’s not just because ontology is well-structured. Another important reason is that ontology can be automatically generated </a:t>
            </a:r>
            <a:r>
              <a:rPr lang="en-US" altLang="zh-CN" b="0" i="0" dirty="0">
                <a:solidFill>
                  <a:srgbClr val="333333"/>
                </a:solidFill>
                <a:effectLst/>
                <a:latin typeface="-apple-system"/>
              </a:rPr>
              <a:t>by</a:t>
            </a:r>
            <a:r>
              <a:rPr lang="zh-CN" altLang="en-US" dirty="0">
                <a:solidFill>
                  <a:schemeClr val="accent4"/>
                </a:solidFill>
              </a:rPr>
              <a:t> </a:t>
            </a:r>
            <a:r>
              <a:rPr lang="en-US" altLang="zh-CN" dirty="0">
                <a:solidFill>
                  <a:schemeClr val="accent4"/>
                </a:solidFill>
              </a:rPr>
              <a:t>Virtuoso</a:t>
            </a:r>
            <a:r>
              <a:rPr lang="zh-CN" altLang="en-US" dirty="0">
                <a:solidFill>
                  <a:schemeClr val="accent4"/>
                </a:solidFill>
              </a:rPr>
              <a:t> </a:t>
            </a:r>
            <a:r>
              <a:rPr lang="en-US" altLang="zh-CN" dirty="0">
                <a:solidFill>
                  <a:schemeClr val="accent4"/>
                </a:solidFill>
              </a:rPr>
              <a:t>during</a:t>
            </a:r>
            <a:r>
              <a:rPr lang="zh-CN" altLang="en-US" dirty="0">
                <a:solidFill>
                  <a:schemeClr val="accent4"/>
                </a:solidFill>
              </a:rPr>
              <a:t> </a:t>
            </a:r>
            <a:r>
              <a:rPr lang="en-US" altLang="zh-CN" dirty="0">
                <a:solidFill>
                  <a:schemeClr val="accent4"/>
                </a:solidFill>
              </a:rPr>
              <a:t>RDB2RDF</a:t>
            </a:r>
            <a:r>
              <a:rPr lang="zh-CN" altLang="en-US" dirty="0">
                <a:solidFill>
                  <a:schemeClr val="accent4"/>
                </a:solidFill>
              </a:rPr>
              <a:t> </a:t>
            </a:r>
            <a:r>
              <a:rPr lang="en-US" altLang="zh-CN" dirty="0">
                <a:solidFill>
                  <a:schemeClr val="accent4"/>
                </a:solidFill>
              </a:rPr>
              <a:t>or</a:t>
            </a:r>
            <a:r>
              <a:rPr lang="zh-CN" altLang="en-US" dirty="0">
                <a:solidFill>
                  <a:schemeClr val="accent4"/>
                </a:solidFill>
              </a:rPr>
              <a:t> </a:t>
            </a:r>
            <a:r>
              <a:rPr lang="en-US" altLang="zh-CN" dirty="0">
                <a:solidFill>
                  <a:schemeClr val="accent4"/>
                </a:solidFill>
              </a:rPr>
              <a:t>extracted</a:t>
            </a:r>
            <a:r>
              <a:rPr lang="zh-CN" altLang="en-US" dirty="0">
                <a:solidFill>
                  <a:schemeClr val="accent4"/>
                </a:solidFill>
              </a:rPr>
              <a:t> </a:t>
            </a:r>
            <a:r>
              <a:rPr lang="en-US" altLang="zh-CN" dirty="0">
                <a:solidFill>
                  <a:schemeClr val="accent4"/>
                </a:solidFill>
              </a:rPr>
              <a:t>by</a:t>
            </a:r>
            <a:r>
              <a:rPr lang="zh-CN" altLang="en-US" dirty="0">
                <a:solidFill>
                  <a:schemeClr val="accent4"/>
                </a:solidFill>
              </a:rPr>
              <a:t> </a:t>
            </a:r>
            <a:r>
              <a:rPr lang="en-US" altLang="zh-CN" dirty="0">
                <a:solidFill>
                  <a:schemeClr val="accent4"/>
                </a:solidFill>
              </a:rPr>
              <a:t>SPARQL…</a:t>
            </a:r>
          </a:p>
          <a:p>
            <a:endParaRPr lang="en-US" altLang="zh-CN" dirty="0">
              <a:solidFill>
                <a:schemeClr val="accent4"/>
              </a:solidFill>
            </a:endParaRPr>
          </a:p>
          <a:p>
            <a:r>
              <a:rPr lang="en-US" altLang="zh-CN" dirty="0">
                <a:solidFill>
                  <a:schemeClr val="accent4"/>
                </a:solidFill>
              </a:rPr>
              <a:t>2. The</a:t>
            </a:r>
            <a:r>
              <a:rPr lang="zh-CN" altLang="en-US" dirty="0">
                <a:solidFill>
                  <a:schemeClr val="accent4"/>
                </a:solidFill>
              </a:rPr>
              <a:t> </a:t>
            </a:r>
            <a:r>
              <a:rPr lang="en-US" altLang="zh-CN" dirty="0">
                <a:solidFill>
                  <a:schemeClr val="accent4"/>
                </a:solidFill>
              </a:rPr>
              <a:t>bigger</a:t>
            </a:r>
            <a:r>
              <a:rPr lang="zh-CN" altLang="en-US" dirty="0">
                <a:solidFill>
                  <a:schemeClr val="accent4"/>
                </a:solidFill>
              </a:rPr>
              <a:t> </a:t>
            </a:r>
            <a:r>
              <a:rPr lang="en-US" altLang="zh-CN" dirty="0">
                <a:solidFill>
                  <a:schemeClr val="accent4"/>
                </a:solidFill>
              </a:rPr>
              <a:t>the</a:t>
            </a:r>
            <a:r>
              <a:rPr lang="zh-CN" altLang="en-US" dirty="0">
                <a:solidFill>
                  <a:schemeClr val="accent4"/>
                </a:solidFill>
              </a:rPr>
              <a:t> </a:t>
            </a:r>
            <a:r>
              <a:rPr lang="en-US" altLang="zh-CN" dirty="0">
                <a:solidFill>
                  <a:schemeClr val="accent4"/>
                </a:solidFill>
              </a:rPr>
              <a:t>context</a:t>
            </a:r>
            <a:r>
              <a:rPr lang="zh-CN" altLang="en-US" dirty="0">
                <a:solidFill>
                  <a:schemeClr val="accent4"/>
                </a:solidFill>
              </a:rPr>
              <a:t> </a:t>
            </a:r>
            <a:r>
              <a:rPr lang="en-US" altLang="zh-CN" dirty="0">
                <a:solidFill>
                  <a:schemeClr val="accent4"/>
                </a:solidFill>
              </a:rPr>
              <a:t>is,</a:t>
            </a:r>
            <a:r>
              <a:rPr lang="zh-CN" altLang="en-US" dirty="0">
                <a:solidFill>
                  <a:schemeClr val="accent4"/>
                </a:solidFill>
              </a:rPr>
              <a:t> </a:t>
            </a:r>
            <a:r>
              <a:rPr lang="en-US" altLang="zh-CN" dirty="0">
                <a:solidFill>
                  <a:schemeClr val="accent4"/>
                </a:solidFill>
              </a:rPr>
              <a:t>the</a:t>
            </a:r>
            <a:r>
              <a:rPr lang="zh-CN" altLang="en-US" dirty="0">
                <a:solidFill>
                  <a:schemeClr val="accent4"/>
                </a:solidFill>
              </a:rPr>
              <a:t> </a:t>
            </a:r>
            <a:r>
              <a:rPr lang="en-US" altLang="zh-CN" dirty="0">
                <a:solidFill>
                  <a:schemeClr val="accent4"/>
                </a:solidFill>
              </a:rPr>
              <a:t>higher</a:t>
            </a:r>
            <a:r>
              <a:rPr lang="zh-CN" altLang="en-US" dirty="0">
                <a:solidFill>
                  <a:schemeClr val="accent4"/>
                </a:solidFill>
              </a:rPr>
              <a:t> </a:t>
            </a:r>
            <a:r>
              <a:rPr lang="en-US" altLang="zh-CN" dirty="0">
                <a:solidFill>
                  <a:schemeClr val="accent4"/>
                </a:solidFill>
              </a:rPr>
              <a:t>rate</a:t>
            </a:r>
            <a:r>
              <a:rPr lang="zh-CN" altLang="en-US" dirty="0">
                <a:solidFill>
                  <a:schemeClr val="accent4"/>
                </a:solidFill>
              </a:rPr>
              <a:t> </a:t>
            </a:r>
            <a:r>
              <a:rPr lang="en-US" altLang="zh-CN" dirty="0">
                <a:solidFill>
                  <a:schemeClr val="accent4"/>
                </a:solidFill>
              </a:rPr>
              <a:t>of</a:t>
            </a:r>
            <a:r>
              <a:rPr lang="zh-CN" altLang="en-US" dirty="0">
                <a:solidFill>
                  <a:schemeClr val="accent4"/>
                </a:solidFill>
              </a:rPr>
              <a:t> </a:t>
            </a:r>
            <a:r>
              <a:rPr lang="en-US" altLang="zh-CN" dirty="0">
                <a:solidFill>
                  <a:schemeClr val="accent4"/>
                </a:solidFill>
              </a:rPr>
              <a:t>error</a:t>
            </a:r>
            <a:r>
              <a:rPr lang="zh-CN" altLang="en-US" dirty="0">
                <a:solidFill>
                  <a:schemeClr val="accent4"/>
                </a:solidFill>
              </a:rPr>
              <a:t> </a:t>
            </a:r>
            <a:r>
              <a:rPr lang="en-US" altLang="zh-CN" dirty="0">
                <a:solidFill>
                  <a:schemeClr val="accent4"/>
                </a:solidFill>
              </a:rPr>
              <a:t>in</a:t>
            </a:r>
            <a:r>
              <a:rPr lang="zh-CN" altLang="en-US" dirty="0">
                <a:solidFill>
                  <a:schemeClr val="accent4"/>
                </a:solidFill>
              </a:rPr>
              <a:t> </a:t>
            </a:r>
            <a:r>
              <a:rPr lang="en-US" altLang="zh-CN" dirty="0">
                <a:solidFill>
                  <a:schemeClr val="accent4"/>
                </a:solidFill>
              </a:rPr>
              <a:t>the</a:t>
            </a:r>
            <a:r>
              <a:rPr lang="zh-CN" altLang="en-US" dirty="0">
                <a:solidFill>
                  <a:schemeClr val="accent4"/>
                </a:solidFill>
              </a:rPr>
              <a:t> </a:t>
            </a:r>
            <a:r>
              <a:rPr lang="en-US" altLang="zh-CN" dirty="0">
                <a:solidFill>
                  <a:schemeClr val="accent4"/>
                </a:solidFill>
              </a:rPr>
              <a:t>generation</a:t>
            </a:r>
            <a:r>
              <a:rPr lang="zh-CN" altLang="en-US" dirty="0">
                <a:solidFill>
                  <a:schemeClr val="accent4"/>
                </a:solidFill>
              </a:rPr>
              <a:t> </a:t>
            </a:r>
            <a:r>
              <a:rPr lang="en-US" altLang="zh-CN" dirty="0">
                <a:solidFill>
                  <a:schemeClr val="accent4"/>
                </a:solidFill>
              </a:rPr>
              <a:t>there</a:t>
            </a:r>
            <a:r>
              <a:rPr lang="zh-CN" altLang="en-US" dirty="0">
                <a:solidFill>
                  <a:schemeClr val="accent4"/>
                </a:solidFill>
              </a:rPr>
              <a:t> </a:t>
            </a:r>
            <a:r>
              <a:rPr lang="en-US" altLang="zh-CN" dirty="0">
                <a:solidFill>
                  <a:schemeClr val="accent4"/>
                </a:solidFill>
              </a:rPr>
              <a:t>would</a:t>
            </a:r>
            <a:r>
              <a:rPr lang="zh-CN" altLang="en-US" dirty="0">
                <a:solidFill>
                  <a:schemeClr val="accent4"/>
                </a:solidFill>
              </a:rPr>
              <a:t> </a:t>
            </a:r>
            <a:r>
              <a:rPr lang="en-US" altLang="zh-CN" dirty="0">
                <a:solidFill>
                  <a:schemeClr val="accent4"/>
                </a:solidFill>
              </a:rPr>
              <a:t>be,</a:t>
            </a:r>
            <a:r>
              <a:rPr lang="zh-CN" altLang="en-US" dirty="0">
                <a:solidFill>
                  <a:schemeClr val="accent4"/>
                </a:solidFill>
              </a:rPr>
              <a:t> </a:t>
            </a:r>
            <a:r>
              <a:rPr lang="en-US" altLang="zh-CN" dirty="0">
                <a:solidFill>
                  <a:schemeClr val="accent4"/>
                </a:solidFill>
              </a:rPr>
              <a:t>so</a:t>
            </a:r>
            <a:r>
              <a:rPr lang="zh-CN" altLang="en-US" dirty="0">
                <a:solidFill>
                  <a:schemeClr val="accent4"/>
                </a:solidFill>
              </a:rPr>
              <a:t> </a:t>
            </a:r>
            <a:r>
              <a:rPr lang="en-US" altLang="zh-CN" dirty="0">
                <a:solidFill>
                  <a:schemeClr val="accent4"/>
                </a:solidFill>
              </a:rPr>
              <a:t>we</a:t>
            </a:r>
            <a:r>
              <a:rPr lang="zh-CN" altLang="en-US" dirty="0">
                <a:solidFill>
                  <a:schemeClr val="accent4"/>
                </a:solidFill>
              </a:rPr>
              <a:t> </a:t>
            </a:r>
            <a:r>
              <a:rPr lang="en-US" altLang="zh-CN" dirty="0">
                <a:solidFill>
                  <a:schemeClr val="accent4"/>
                </a:solidFill>
              </a:rPr>
              <a:t>will</a:t>
            </a:r>
            <a:r>
              <a:rPr lang="zh-CN" altLang="en-US" dirty="0">
                <a:solidFill>
                  <a:schemeClr val="accent4"/>
                </a:solidFill>
              </a:rPr>
              <a:t> </a:t>
            </a:r>
            <a:r>
              <a:rPr lang="en-US" altLang="zh-CN" dirty="0">
                <a:solidFill>
                  <a:schemeClr val="accent4"/>
                </a:solidFill>
              </a:rPr>
              <a:t>enhance</a:t>
            </a:r>
            <a:r>
              <a:rPr lang="zh-CN" altLang="en-US" dirty="0">
                <a:solidFill>
                  <a:schemeClr val="accent4"/>
                </a:solidFill>
              </a:rPr>
              <a:t> </a:t>
            </a:r>
            <a:r>
              <a:rPr lang="en-US" altLang="zh-CN" dirty="0">
                <a:solidFill>
                  <a:schemeClr val="accent4"/>
                </a:solidFill>
              </a:rPr>
              <a:t>the</a:t>
            </a:r>
            <a:r>
              <a:rPr lang="zh-CN" altLang="en-US" dirty="0">
                <a:solidFill>
                  <a:schemeClr val="accent4"/>
                </a:solidFill>
              </a:rPr>
              <a:t> </a:t>
            </a:r>
            <a:r>
              <a:rPr lang="en-US" altLang="zh-CN" dirty="0">
                <a:solidFill>
                  <a:schemeClr val="accent4"/>
                </a:solidFill>
              </a:rPr>
              <a:t>prompt</a:t>
            </a:r>
            <a:r>
              <a:rPr lang="zh-CN" altLang="en-US" dirty="0">
                <a:solidFill>
                  <a:schemeClr val="accent4"/>
                </a:solidFill>
              </a:rPr>
              <a:t> </a:t>
            </a:r>
            <a:r>
              <a:rPr lang="en-US" altLang="zh-CN" dirty="0">
                <a:solidFill>
                  <a:schemeClr val="accent4"/>
                </a:solidFill>
              </a:rPr>
              <a:t>engineering</a:t>
            </a:r>
            <a:r>
              <a:rPr lang="zh-CN" altLang="en-US" dirty="0">
                <a:solidFill>
                  <a:schemeClr val="accent4"/>
                </a:solidFill>
              </a:rPr>
              <a:t> </a:t>
            </a:r>
            <a:r>
              <a:rPr lang="en-US" altLang="zh-CN" dirty="0">
                <a:solidFill>
                  <a:schemeClr val="accent4"/>
                </a:solidFill>
              </a:rPr>
              <a:t>such</a:t>
            </a:r>
            <a:r>
              <a:rPr lang="zh-CN" altLang="en-US" dirty="0">
                <a:solidFill>
                  <a:schemeClr val="accent4"/>
                </a:solidFill>
              </a:rPr>
              <a:t> </a:t>
            </a:r>
            <a:r>
              <a:rPr lang="en-US" altLang="zh-CN" dirty="0">
                <a:solidFill>
                  <a:schemeClr val="accent4"/>
                </a:solidFill>
              </a:rPr>
              <a:t>as</a:t>
            </a:r>
            <a:r>
              <a:rPr lang="zh-CN" altLang="en-US" dirty="0">
                <a:solidFill>
                  <a:schemeClr val="accent4"/>
                </a:solidFill>
              </a:rPr>
              <a:t> </a:t>
            </a:r>
            <a:r>
              <a:rPr lang="en-US" altLang="zh-CN" dirty="0">
                <a:solidFill>
                  <a:schemeClr val="accent4"/>
                </a:solidFill>
              </a:rPr>
              <a:t>“</a:t>
            </a:r>
            <a:r>
              <a:rPr lang="en-US" altLang="zh-CN" dirty="0"/>
              <a:t>Designing</a:t>
            </a:r>
            <a:r>
              <a:rPr lang="zh-CN" altLang="en-US" dirty="0"/>
              <a:t> </a:t>
            </a:r>
            <a:r>
              <a:rPr lang="en-US" dirty="0"/>
              <a:t>Intelligent</a:t>
            </a:r>
            <a:r>
              <a:rPr lang="zh-CN" altLang="en-US" dirty="0"/>
              <a:t> </a:t>
            </a:r>
            <a:r>
              <a:rPr lang="en-US" dirty="0"/>
              <a:t>Agents</a:t>
            </a:r>
            <a:r>
              <a:rPr lang="en-US" altLang="zh-CN" dirty="0">
                <a:solidFill>
                  <a:schemeClr val="accent4"/>
                </a:solidFill>
              </a:rPr>
              <a:t>”.</a:t>
            </a:r>
          </a:p>
          <a:p>
            <a:endParaRPr lang="en-US" dirty="0">
              <a:solidFill>
                <a:schemeClr val="accent4"/>
              </a:solidFill>
            </a:endParaRPr>
          </a:p>
          <a:p>
            <a:r>
              <a:rPr lang="en-US" altLang="zh-CN" b="1" dirty="0">
                <a:solidFill>
                  <a:schemeClr val="accent4"/>
                </a:solidFill>
              </a:rPr>
              <a:t>Future</a:t>
            </a:r>
            <a:r>
              <a:rPr lang="zh-CN" altLang="en-US" b="1" dirty="0">
                <a:solidFill>
                  <a:schemeClr val="accent4"/>
                </a:solidFill>
              </a:rPr>
              <a:t> </a:t>
            </a:r>
            <a:r>
              <a:rPr lang="en-US" altLang="zh-CN" b="1" dirty="0">
                <a:solidFill>
                  <a:schemeClr val="accent4"/>
                </a:solidFill>
              </a:rPr>
              <a:t>Work:</a:t>
            </a:r>
          </a:p>
          <a:p>
            <a:endParaRPr lang="en-US" altLang="zh-CN" b="0" dirty="0">
              <a:solidFill>
                <a:schemeClr val="accent4"/>
              </a:solidFill>
            </a:endParaRPr>
          </a:p>
          <a:p>
            <a:r>
              <a:rPr lang="en-US" altLang="zh-CN" b="0" dirty="0">
                <a:solidFill>
                  <a:schemeClr val="accent4"/>
                </a:solidFill>
              </a:rPr>
              <a:t>2.</a:t>
            </a:r>
            <a:r>
              <a:rPr lang="zh-CN" altLang="en-US" b="0" dirty="0">
                <a:solidFill>
                  <a:schemeClr val="accent4"/>
                </a:solidFill>
              </a:rPr>
              <a:t> </a:t>
            </a:r>
            <a:r>
              <a:rPr lang="en-US" altLang="zh-CN" b="0" dirty="0">
                <a:solidFill>
                  <a:schemeClr val="accent4"/>
                </a:solidFill>
              </a:rPr>
              <a:t>Refer</a:t>
            </a:r>
            <a:r>
              <a:rPr lang="zh-CN" altLang="en-US" b="0" dirty="0">
                <a:solidFill>
                  <a:schemeClr val="accent4"/>
                </a:solidFill>
              </a:rPr>
              <a:t> </a:t>
            </a:r>
            <a:r>
              <a:rPr lang="en-US" altLang="zh-CN" b="0" dirty="0">
                <a:solidFill>
                  <a:schemeClr val="accent4"/>
                </a:solidFill>
              </a:rPr>
              <a:t>to</a:t>
            </a:r>
            <a:r>
              <a:rPr lang="zh-CN" altLang="en-US" b="0" dirty="0">
                <a:solidFill>
                  <a:schemeClr val="accent4"/>
                </a:solidFill>
              </a:rPr>
              <a:t> </a:t>
            </a:r>
            <a:r>
              <a:rPr lang="en-US" altLang="zh-CN" b="0" dirty="0">
                <a:solidFill>
                  <a:schemeClr val="accent4"/>
                </a:solidFill>
              </a:rPr>
              <a:t>Q1-3(P24),</a:t>
            </a:r>
            <a:r>
              <a:rPr lang="zh-CN" altLang="en-US" b="0" dirty="0">
                <a:solidFill>
                  <a:schemeClr val="accent4"/>
                </a:solidFill>
              </a:rPr>
              <a:t> </a:t>
            </a:r>
            <a:r>
              <a:rPr lang="en-US" altLang="zh-CN" b="0" dirty="0">
                <a:solidFill>
                  <a:schemeClr val="accent4"/>
                </a:solidFill>
              </a:rPr>
              <a:t>Q3-2(P60)…</a:t>
            </a:r>
          </a:p>
          <a:p>
            <a:endParaRPr lang="en-US" altLang="zh-CN" b="0" dirty="0">
              <a:solidFill>
                <a:schemeClr val="accent4"/>
              </a:solidFill>
            </a:endParaRPr>
          </a:p>
          <a:p>
            <a:r>
              <a:rPr lang="en-US" altLang="zh-CN" b="0" dirty="0">
                <a:solidFill>
                  <a:schemeClr val="accent4"/>
                </a:solidFill>
              </a:rPr>
              <a:t>warn</a:t>
            </a:r>
            <a:r>
              <a:rPr lang="zh-CN" altLang="en-US" b="0" dirty="0">
                <a:solidFill>
                  <a:schemeClr val="accent4"/>
                </a:solidFill>
              </a:rPr>
              <a:t> </a:t>
            </a:r>
            <a:r>
              <a:rPr lang="en-US" altLang="zh-CN" b="0" dirty="0">
                <a:solidFill>
                  <a:schemeClr val="accent4"/>
                </a:solidFill>
              </a:rPr>
              <a:t>ChatGPT</a:t>
            </a:r>
            <a:r>
              <a:rPr lang="zh-CN" altLang="en-US" b="0" dirty="0">
                <a:solidFill>
                  <a:schemeClr val="accent4"/>
                </a:solidFill>
              </a:rPr>
              <a:t> </a:t>
            </a:r>
            <a:r>
              <a:rPr lang="en-US" altLang="zh-CN" b="0" dirty="0">
                <a:solidFill>
                  <a:schemeClr val="accent4"/>
                </a:solidFill>
              </a:rPr>
              <a:t>of...</a:t>
            </a:r>
          </a:p>
          <a:p>
            <a:endParaRPr lang="en-US" dirty="0">
              <a:solidFill>
                <a:schemeClr val="accent4"/>
              </a:solidFill>
            </a:endParaRPr>
          </a:p>
        </p:txBody>
      </p:sp>
      <p:sp>
        <p:nvSpPr>
          <p:cNvPr id="4" name="Slide Number Placeholder 3">
            <a:extLst>
              <a:ext uri="{FF2B5EF4-FFF2-40B4-BE49-F238E27FC236}">
                <a16:creationId xmlns:a16="http://schemas.microsoft.com/office/drawing/2014/main" id="{9638829D-9752-6DA2-3E01-160FE2264D4A}"/>
              </a:ext>
            </a:extLst>
          </p:cNvPr>
          <p:cNvSpPr>
            <a:spLocks noGrp="1"/>
          </p:cNvSpPr>
          <p:nvPr>
            <p:ph type="sldNum" sz="quarter" idx="5"/>
          </p:nvPr>
        </p:nvSpPr>
        <p:spPr/>
        <p:txBody>
          <a:bodyPr/>
          <a:lstStyle/>
          <a:p>
            <a:fld id="{85D0DACE-38E0-42D2-9336-2B707D34BC6D}" type="slidenum">
              <a:rPr lang="zh-CN" altLang="en-US" smtClean="0"/>
              <a:t>80</a:t>
            </a:fld>
            <a:endParaRPr lang="zh-CN" altLang="en-US"/>
          </a:p>
        </p:txBody>
      </p:sp>
    </p:spTree>
    <p:extLst>
      <p:ext uri="{BB962C8B-B14F-4D97-AF65-F5344CB8AC3E}">
        <p14:creationId xmlns:p14="http://schemas.microsoft.com/office/powerpoint/2010/main" val="3928733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Tips:</a:t>
            </a:r>
          </a:p>
          <a:p>
            <a:r>
              <a:rPr lang="en-US" altLang="zh-CN" dirty="0"/>
              <a:t>(1)</a:t>
            </a:r>
            <a:r>
              <a:rPr lang="zh-CN" altLang="en-US" dirty="0"/>
              <a:t> </a:t>
            </a:r>
            <a:r>
              <a:rPr lang="en-US" altLang="zh-CN" dirty="0"/>
              <a:t>SPARQL</a:t>
            </a:r>
            <a:r>
              <a:rPr lang="zh-CN" altLang="en-US" dirty="0"/>
              <a:t> </a:t>
            </a:r>
            <a:r>
              <a:rPr lang="en-US" altLang="zh-CN" dirty="0"/>
              <a:t>and</a:t>
            </a:r>
            <a:r>
              <a:rPr lang="zh-CN" altLang="en-US" dirty="0"/>
              <a:t> </a:t>
            </a:r>
            <a:r>
              <a:rPr lang="en-US" altLang="zh-CN" dirty="0"/>
              <a:t>Ontology</a:t>
            </a:r>
            <a:r>
              <a:rPr lang="zh-CN" altLang="en-US" dirty="0"/>
              <a:t> </a:t>
            </a:r>
            <a:r>
              <a:rPr lang="en-US" altLang="zh-CN" dirty="0"/>
              <a:t>are</a:t>
            </a:r>
            <a:r>
              <a:rPr lang="zh-CN" altLang="en-US" dirty="0"/>
              <a:t> </a:t>
            </a:r>
            <a:r>
              <a:rPr lang="en-US" altLang="zh-CN" dirty="0"/>
              <a:t>essentially</a:t>
            </a:r>
            <a:r>
              <a:rPr lang="zh-CN" altLang="en-US" dirty="0"/>
              <a:t> </a:t>
            </a:r>
            <a:r>
              <a:rPr lang="en-US" altLang="zh-CN" dirty="0"/>
              <a:t>a</a:t>
            </a:r>
            <a:r>
              <a:rPr lang="zh-CN" altLang="en-US" dirty="0"/>
              <a:t> </a:t>
            </a:r>
            <a:r>
              <a:rPr lang="en-US" altLang="zh-CN" dirty="0"/>
              <a:t>graph</a:t>
            </a:r>
            <a:r>
              <a:rPr lang="zh-CN" altLang="en-US" dirty="0"/>
              <a:t> </a:t>
            </a:r>
            <a:r>
              <a:rPr lang="en-US" altLang="zh-CN" dirty="0"/>
              <a:t>structure. They are not dreadful.</a:t>
            </a:r>
          </a:p>
          <a:p>
            <a:r>
              <a:rPr lang="en-US" altLang="zh-CN" dirty="0"/>
              <a:t>(2)</a:t>
            </a:r>
            <a:r>
              <a:rPr lang="zh-CN" altLang="en-US" dirty="0"/>
              <a:t> </a:t>
            </a:r>
            <a:r>
              <a:rPr lang="en-US" altLang="zh-CN" dirty="0"/>
              <a:t>Reminder:</a:t>
            </a:r>
            <a:r>
              <a:rPr lang="zh-CN" altLang="en-US" dirty="0"/>
              <a:t> </a:t>
            </a:r>
            <a:r>
              <a:rPr lang="en-US" altLang="zh-CN" dirty="0"/>
              <a:t>mandarin</a:t>
            </a:r>
            <a:r>
              <a:rPr lang="zh-CN" altLang="en-US" dirty="0"/>
              <a:t> </a:t>
            </a:r>
            <a:r>
              <a:rPr lang="en-US" altLang="zh-CN" dirty="0"/>
              <a:t>market</a:t>
            </a:r>
          </a:p>
          <a:p>
            <a:endParaRPr lang="en-CN"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81</a:t>
            </a:fld>
            <a:endParaRPr lang="zh-CN" altLang="en-US"/>
          </a:p>
        </p:txBody>
      </p:sp>
    </p:spTree>
    <p:extLst>
      <p:ext uri="{BB962C8B-B14F-4D97-AF65-F5344CB8AC3E}">
        <p14:creationId xmlns:p14="http://schemas.microsoft.com/office/powerpoint/2010/main" val="1797314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BC34BF79-55AB-2045-B6A8-0860A81CBC8C}" type="datetime1">
              <a:rPr lang="en-US" altLang="zh-CN" smtClean="0"/>
              <a:t>10/25/24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8C6A210-DF8D-984E-AB82-962C08B6D999}" type="datetime1">
              <a:rPr lang="en-US" altLang="zh-CN" smtClean="0"/>
              <a:t>10/25/24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A908EB5B-34C7-DE4F-8D0A-AD169016DB9F}" type="datetime1">
              <a:rPr lang="en-US" altLang="zh-CN" smtClean="0"/>
              <a:t>10/25/24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1A266484-DDA2-2547-8880-1600548090C4}" type="datetime1">
              <a:rPr lang="en-US" altLang="zh-CN" smtClean="0"/>
              <a:t>10/25/24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D0E07BB-BEBE-1E4B-9041-E0AC10C5E48D}" type="datetime1">
              <a:rPr lang="en-US" altLang="zh-CN" smtClean="0"/>
              <a:t>10/25/24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870A971A-801E-114C-8504-481ADDC2F928}" type="datetime1">
              <a:rPr lang="en-US" altLang="zh-CN" smtClean="0"/>
              <a:t>10/25/24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ADB29F0F-B9E8-A640-9E09-14AF7F9BCB21}" type="datetime1">
              <a:rPr lang="en-US" altLang="zh-CN" smtClean="0"/>
              <a:t>10/25/24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E95414-1334-B24E-BFDD-B767EDFDE4DF}" type="datetime1">
              <a:rPr lang="en-US" altLang="zh-CN" smtClean="0"/>
              <a:t>10/25/24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53124E47-79F2-594C-BC4A-D91DF68F09F3}" type="datetime1">
              <a:rPr lang="en-US" altLang="zh-CN" smtClean="0"/>
              <a:t>10/25/24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60AB6807-2940-494C-87C2-BFFBDB35A833}" type="datetime1">
              <a:rPr lang="en-US" altLang="zh-CN" smtClean="0"/>
              <a:t>10/25/24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4E77864-BFB7-AC49-9AB3-75497996C2EC}" type="datetime1">
              <a:rPr lang="en-US" altLang="zh-CN" smtClean="0"/>
              <a:t>10/25/24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thesession.org/tunes" TargetMode="Externa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8.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hyperlink" Target="https://thesession.org/sessions/411" TargetMode="Externa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48.xml"/><Relationship Id="rId7" Type="http://schemas.openxmlformats.org/officeDocument/2006/relationships/hyperlink" Target="https://github.com/DDMAL/linkedmusic-queries/discussions/18" TargetMode="Externa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tags" Target="../tags/tag4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hyperlink" Target="https://thesession.org/sessions/411" TargetMode="Externa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9.png"/><Relationship Id="rId5" Type="http://schemas.openxmlformats.org/officeDocument/2006/relationships/image" Target="../media/image30.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thesession.org/sessions"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62.xml"/><Relationship Id="rId5" Type="http://schemas.openxmlformats.org/officeDocument/2006/relationships/image" Target="../media/image31.png"/><Relationship Id="rId4" Type="http://schemas.openxmlformats.org/officeDocument/2006/relationships/hyperlink" Target="https://www.wikidata.org/wiki/Property:P361"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35.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63.xml.rels><?xml version="1.0" encoding="UTF-8" standalone="yes"?>
<Relationships xmlns="http://schemas.openxmlformats.org/package/2006/relationships"><Relationship Id="rId8" Type="http://schemas.openxmlformats.org/officeDocument/2006/relationships/hyperlink" Target="https://www.wikidata.org/wiki/Q16" TargetMode="External"/><Relationship Id="rId3" Type="http://schemas.openxmlformats.org/officeDocument/2006/relationships/tags" Target="../tags/tag73.xml"/><Relationship Id="rId7" Type="http://schemas.openxmlformats.org/officeDocument/2006/relationships/hyperlink" Target="https://www.wikidata.org/wiki/Property:P27" TargetMode="Externa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63.xml"/><Relationship Id="rId5" Type="http://schemas.openxmlformats.org/officeDocument/2006/relationships/slideLayout" Target="../slideLayouts/slideLayout2.xml"/><Relationship Id="rId4" Type="http://schemas.openxmlformats.org/officeDocument/2006/relationships/tags" Target="../tags/tag74.xml"/><Relationship Id="rId9"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hyperlink" Target="https://thesession.org/recordings/5709" TargetMode="External"/><Relationship Id="rId5" Type="http://schemas.openxmlformats.org/officeDocument/2006/relationships/hyperlink" Target="http://www.wikidata.org/entity/Q725953" TargetMode="Externa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2.png"/><Relationship Id="rId5" Type="http://schemas.openxmlformats.org/officeDocument/2006/relationships/image" Target="../media/image39.sv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43.png"/><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77.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tags" Target="../tags/tag106.xml"/><Relationship Id="rId26" Type="http://schemas.openxmlformats.org/officeDocument/2006/relationships/image" Target="../media/image38.png"/><Relationship Id="rId3" Type="http://schemas.openxmlformats.org/officeDocument/2006/relationships/tags" Target="../tags/tag91.xml"/><Relationship Id="rId21" Type="http://schemas.openxmlformats.org/officeDocument/2006/relationships/tags" Target="../tags/tag109.xml"/><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tags" Target="../tags/tag105.xml"/><Relationship Id="rId25" Type="http://schemas.openxmlformats.org/officeDocument/2006/relationships/image" Target="../media/image2.png"/><Relationship Id="rId2" Type="http://schemas.openxmlformats.org/officeDocument/2006/relationships/tags" Target="../tags/tag90.xml"/><Relationship Id="rId16" Type="http://schemas.openxmlformats.org/officeDocument/2006/relationships/tags" Target="../tags/tag104.xml"/><Relationship Id="rId20" Type="http://schemas.openxmlformats.org/officeDocument/2006/relationships/tags" Target="../tags/tag108.xml"/><Relationship Id="rId29" Type="http://schemas.openxmlformats.org/officeDocument/2006/relationships/image" Target="../media/image44.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24" Type="http://schemas.openxmlformats.org/officeDocument/2006/relationships/notesSlide" Target="../notesSlides/notesSlide77.xml"/><Relationship Id="rId5" Type="http://schemas.openxmlformats.org/officeDocument/2006/relationships/tags" Target="../tags/tag93.xml"/><Relationship Id="rId15" Type="http://schemas.openxmlformats.org/officeDocument/2006/relationships/tags" Target="../tags/tag103.xml"/><Relationship Id="rId23" Type="http://schemas.openxmlformats.org/officeDocument/2006/relationships/slideLayout" Target="../slideLayouts/slideLayout2.xml"/><Relationship Id="rId28" Type="http://schemas.openxmlformats.org/officeDocument/2006/relationships/image" Target="../media/image31.png"/><Relationship Id="rId10" Type="http://schemas.openxmlformats.org/officeDocument/2006/relationships/tags" Target="../tags/tag98.xml"/><Relationship Id="rId19" Type="http://schemas.openxmlformats.org/officeDocument/2006/relationships/tags" Target="../tags/tag107.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 Id="rId22" Type="http://schemas.openxmlformats.org/officeDocument/2006/relationships/tags" Target="../tags/tag110.xml"/><Relationship Id="rId27" Type="http://schemas.openxmlformats.org/officeDocument/2006/relationships/image" Target="../media/image39.svg"/><Relationship Id="rId30" Type="http://schemas.openxmlformats.org/officeDocument/2006/relationships/image" Target="../media/image45.sv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111.xml"/><Relationship Id="rId5" Type="http://schemas.openxmlformats.org/officeDocument/2006/relationships/hyperlink" Target="https://thesession.org/recordings/245" TargetMode="Externa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ags" Target="../tags/tag112.xml"/><Relationship Id="rId5" Type="http://schemas.openxmlformats.org/officeDocument/2006/relationships/image" Target="../media/image10.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hyperlink" Target="https://www.wikidata.org/wiki/Wikidata:WikiProject_Music"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hyperlink" Target="https://virtuoso.staging.simssa.ca/sparql"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52935"/>
            <a:ext cx="9144000" cy="2187001"/>
          </a:xfrm>
        </p:spPr>
        <p:txBody>
          <a:bodyPr>
            <a:normAutofit/>
          </a:bodyPr>
          <a:lstStyle/>
          <a:p>
            <a:r>
              <a:rPr lang="en-US" altLang="zh-CN" sz="4000" dirty="0">
                <a:effectLst/>
              </a:rPr>
              <a:t>Leveraging ChatGpt for Natural Language Query to SPARQL on Virtuoso</a:t>
            </a:r>
          </a:p>
        </p:txBody>
      </p:sp>
      <p:sp>
        <p:nvSpPr>
          <p:cNvPr id="5" name="副标题 4"/>
          <p:cNvSpPr>
            <a:spLocks noGrp="1"/>
          </p:cNvSpPr>
          <p:nvPr>
            <p:ph type="subTitle" idx="1"/>
          </p:nvPr>
        </p:nvSpPr>
        <p:spPr>
          <a:xfrm>
            <a:off x="1524000" y="3560281"/>
            <a:ext cx="9144000" cy="1655762"/>
          </a:xfrm>
        </p:spPr>
        <p:txBody>
          <a:bodyPr/>
          <a:lstStyle/>
          <a:p>
            <a:r>
              <a:rPr lang="en-US" altLang="zh-CN" dirty="0">
                <a:latin typeface="+mn-lt"/>
              </a:rPr>
              <a:t>--Using TheSession, Wikidata, MusicBrainz as example</a:t>
            </a:r>
          </a:p>
          <a:p>
            <a:pPr algn="r"/>
            <a:endParaRPr lang="en-US" altLang="zh-CN" dirty="0">
              <a:latin typeface="+mn-lt"/>
            </a:endParaRPr>
          </a:p>
        </p:txBody>
      </p:sp>
      <p:sp>
        <p:nvSpPr>
          <p:cNvPr id="3" name="Text Box 2"/>
          <p:cNvSpPr txBox="1"/>
          <p:nvPr/>
        </p:nvSpPr>
        <p:spPr>
          <a:xfrm>
            <a:off x="0" y="6858000"/>
            <a:ext cx="10608945" cy="645160"/>
          </a:xfrm>
          <a:prstGeom prst="rect">
            <a:avLst/>
          </a:prstGeom>
          <a:noFill/>
        </p:spPr>
        <p:txBody>
          <a:bodyPr wrap="square" rtlCol="0">
            <a:spAutoFit/>
          </a:bodyPr>
          <a:lstStyle/>
          <a:p>
            <a:r>
              <a:rPr lang="en-US" altLang="zh-CN">
                <a:solidFill>
                  <a:schemeClr val="accent1"/>
                </a:solidFill>
                <a:cs typeface="+mn-lt"/>
              </a:rPr>
              <a:t>Style norm:</a:t>
            </a:r>
          </a:p>
          <a:p>
            <a:r>
              <a:rPr lang="en-US" altLang="zh-CN">
                <a:solidFill>
                  <a:schemeClr val="accent1"/>
                </a:solidFill>
                <a:cs typeface="+mn-lt"/>
              </a:rPr>
              <a:t>Except for the heading title being </a:t>
            </a:r>
            <a:r>
              <a:rPr lang="zh-CN" altLang="en-US">
                <a:solidFill>
                  <a:schemeClr val="accent1"/>
                </a:solidFill>
                <a:cs typeface="+mn-lt"/>
              </a:rPr>
              <a:t>“</a:t>
            </a:r>
            <a:r>
              <a:rPr lang="en-US" altLang="zh-CN">
                <a:solidFill>
                  <a:schemeClr val="accent1"/>
                </a:solidFill>
                <a:cs typeface="+mn-lt"/>
              </a:rPr>
              <a:t>black,text1</a:t>
            </a:r>
            <a:r>
              <a:rPr lang="zh-CN" altLang="en-US">
                <a:solidFill>
                  <a:schemeClr val="accent1"/>
                </a:solidFill>
                <a:cs typeface="+mn-lt"/>
              </a:rPr>
              <a:t>”</a:t>
            </a:r>
            <a:r>
              <a:rPr lang="en-US" altLang="zh-CN">
                <a:solidFill>
                  <a:schemeClr val="accent1"/>
                </a:solidFill>
                <a:cs typeface="+mn-lt"/>
              </a:rPr>
              <a:t>, other black is </a:t>
            </a:r>
            <a:r>
              <a:rPr lang="zh-CN" altLang="en-US">
                <a:solidFill>
                  <a:schemeClr val="accent1"/>
                </a:solidFill>
                <a:cs typeface="+mn-lt"/>
              </a:rPr>
              <a:t>“</a:t>
            </a:r>
            <a:r>
              <a:rPr lang="en-US" altLang="zh-CN">
                <a:solidFill>
                  <a:schemeClr val="accent1"/>
                </a:solidFill>
                <a:cs typeface="+mn-lt"/>
              </a:rPr>
              <a:t>light color 25%</a:t>
            </a:r>
            <a:r>
              <a:rPr lang="zh-CN" altLang="en-US">
                <a:solidFill>
                  <a:schemeClr val="accent1"/>
                </a:solidFill>
                <a:cs typeface="+mn-lt"/>
              </a:rPr>
              <a:t>”</a:t>
            </a:r>
          </a:p>
        </p:txBody>
      </p:sp>
      <p:pic>
        <p:nvPicPr>
          <p:cNvPr id="4" name="Picture 3"/>
          <p:cNvPicPr>
            <a:picLocks noChangeAspect="1"/>
          </p:cNvPicPr>
          <p:nvPr>
            <p:custDataLst>
              <p:tags r:id="rId1"/>
            </p:custDataLst>
          </p:nvPr>
        </p:nvPicPr>
        <p:blipFill>
          <a:blip r:embed="rId4"/>
          <a:stretch>
            <a:fillRect/>
          </a:stretch>
        </p:blipFill>
        <p:spPr>
          <a:xfrm>
            <a:off x="4266841" y="4285982"/>
            <a:ext cx="3486150" cy="780415"/>
          </a:xfrm>
          <a:prstGeom prst="rect">
            <a:avLst/>
          </a:prstGeom>
        </p:spPr>
      </p:pic>
      <p:sp>
        <p:nvSpPr>
          <p:cNvPr id="6" name="Slide Number Placeholder 5"/>
          <p:cNvSpPr>
            <a:spLocks noGrp="1"/>
          </p:cNvSpPr>
          <p:nvPr>
            <p:ph type="sldNum" sz="quarter" idx="12"/>
          </p:nvPr>
        </p:nvSpPr>
        <p:spPr/>
        <p:txBody>
          <a:bodyPr/>
          <a:lstStyle/>
          <a:p>
            <a:fld id="{49AE70B2-8BF9-45C0-BB95-33D1B9D3A854}" type="slidenum">
              <a:rPr lang="zh-CN" altLang="en-US" smtClean="0"/>
              <a:t>1</a:t>
            </a:fld>
            <a:endParaRPr lang="zh-CN" altLang="en-US"/>
          </a:p>
        </p:txBody>
      </p:sp>
      <p:sp>
        <p:nvSpPr>
          <p:cNvPr id="7" name="TextBox 6"/>
          <p:cNvSpPr txBox="1"/>
          <p:nvPr/>
        </p:nvSpPr>
        <p:spPr>
          <a:xfrm>
            <a:off x="7716796" y="5787873"/>
            <a:ext cx="3274615" cy="923330"/>
          </a:xfrm>
          <a:prstGeom prst="rect">
            <a:avLst/>
          </a:prstGeom>
          <a:noFill/>
        </p:spPr>
        <p:txBody>
          <a:bodyPr wrap="none" rtlCol="0">
            <a:spAutoFit/>
          </a:bodyPr>
          <a:lstStyle/>
          <a:p>
            <a:pPr algn="r"/>
            <a:r>
              <a:rPr lang="en-US" dirty="0">
                <a:solidFill>
                  <a:schemeClr val="tx1">
                    <a:lumMod val="65000"/>
                    <a:lumOff val="35000"/>
                  </a:schemeClr>
                </a:solidFill>
              </a:rPr>
              <a:t>Junjun Cao</a:t>
            </a:r>
          </a:p>
          <a:p>
            <a:pPr algn="r"/>
            <a:r>
              <a:rPr lang="en-US" dirty="0">
                <a:solidFill>
                  <a:schemeClr val="tx1">
                    <a:lumMod val="65000"/>
                    <a:lumOff val="35000"/>
                  </a:schemeClr>
                </a:solidFill>
              </a:rPr>
              <a:t>Postdoctor of DDMAL</a:t>
            </a:r>
          </a:p>
          <a:p>
            <a:pPr algn="r"/>
            <a:r>
              <a:rPr lang="en-US" dirty="0">
                <a:solidFill>
                  <a:schemeClr val="tx1">
                    <a:lumMod val="65000"/>
                    <a:lumOff val="35000"/>
                  </a:schemeClr>
                </a:solidFill>
              </a:rPr>
              <a:t>Email: junjun.cao@mail.mcgill.ca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(Q1-1) </a:t>
            </a:r>
          </a:p>
        </p:txBody>
      </p:sp>
      <p:pic>
        <p:nvPicPr>
          <p:cNvPr id="4" name="Picture 3"/>
          <p:cNvPicPr>
            <a:picLocks noChangeAspect="1"/>
          </p:cNvPicPr>
          <p:nvPr>
            <p:custDataLst>
              <p:tags r:id="rId1"/>
            </p:custDataLst>
          </p:nvPr>
        </p:nvPicPr>
        <p:blipFill>
          <a:blip r:embed="rId4"/>
          <a:stretch>
            <a:fillRect/>
          </a:stretch>
        </p:blipFill>
        <p:spPr>
          <a:xfrm>
            <a:off x="716280" y="1428115"/>
            <a:ext cx="3550920" cy="1861820"/>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10</a:t>
            </a:fld>
            <a:endParaRPr lang="zh-CN" altLang="en-US"/>
          </a:p>
        </p:txBody>
      </p:sp>
      <p:sp>
        <p:nvSpPr>
          <p:cNvPr id="6" name="TextBox 5">
            <a:extLst>
              <a:ext uri="{FF2B5EF4-FFF2-40B4-BE49-F238E27FC236}">
                <a16:creationId xmlns:a16="http://schemas.microsoft.com/office/drawing/2014/main" id="{E10E91BB-663A-66E8-903C-94342C979B85}"/>
              </a:ext>
            </a:extLst>
          </p:cNvPr>
          <p:cNvSpPr txBox="1"/>
          <p:nvPr/>
        </p:nvSpPr>
        <p:spPr>
          <a:xfrm>
            <a:off x="4667250" y="2360618"/>
            <a:ext cx="6096000" cy="830997"/>
          </a:xfrm>
          <a:prstGeom prst="rect">
            <a:avLst/>
          </a:prstGeom>
          <a:noFill/>
        </p:spPr>
        <p:txBody>
          <a:bodyPr wrap="square">
            <a:spAutoFit/>
          </a:bodyPr>
          <a:lstStyle/>
          <a:p>
            <a:r>
              <a:rPr lang="en-US" altLang="zh-CN" sz="2400" dirty="0">
                <a:solidFill>
                  <a:schemeClr val="accent4"/>
                </a:solidFill>
              </a:rPr>
              <a:t>This</a:t>
            </a:r>
            <a:r>
              <a:rPr lang="zh-CN" altLang="en-US" sz="2400" dirty="0">
                <a:solidFill>
                  <a:schemeClr val="accent4"/>
                </a:solidFill>
              </a:rPr>
              <a:t> </a:t>
            </a:r>
            <a:r>
              <a:rPr lang="en-US" altLang="zh-CN" sz="2400" dirty="0">
                <a:solidFill>
                  <a:schemeClr val="accent4"/>
                </a:solidFill>
              </a:rPr>
              <a:t>is</a:t>
            </a:r>
            <a:r>
              <a:rPr lang="zh-CN" altLang="en-US" sz="2400" dirty="0">
                <a:solidFill>
                  <a:schemeClr val="accent4"/>
                </a:solidFill>
              </a:rPr>
              <a:t> </a:t>
            </a:r>
            <a:r>
              <a:rPr lang="en-US" altLang="zh-CN" sz="2400" dirty="0">
                <a:solidFill>
                  <a:schemeClr val="accent4"/>
                </a:solidFill>
              </a:rPr>
              <a:t>w</a:t>
            </a:r>
            <a:r>
              <a:rPr lang="en-US" sz="2400" dirty="0">
                <a:solidFill>
                  <a:schemeClr val="accent4"/>
                </a:solidFill>
              </a:rPr>
              <a:t>hy Linked Data is </a:t>
            </a:r>
            <a:r>
              <a:rPr lang="en-CN" altLang="zh-CN" sz="2400" dirty="0">
                <a:solidFill>
                  <a:schemeClr val="accent4"/>
                </a:solidFill>
              </a:rPr>
              <a:t>associated</a:t>
            </a:r>
            <a:r>
              <a:rPr lang="en-US" sz="2400" dirty="0">
                <a:solidFill>
                  <a:schemeClr val="accent4"/>
                </a:solidFill>
              </a:rPr>
              <a:t> with </a:t>
            </a:r>
            <a:r>
              <a:rPr lang="en-US" altLang="zh-CN" sz="2400" dirty="0">
                <a:solidFill>
                  <a:schemeClr val="accent4"/>
                </a:solidFill>
              </a:rPr>
              <a:t>“</a:t>
            </a:r>
            <a:r>
              <a:rPr lang="en-US" sz="2400" dirty="0">
                <a:solidFill>
                  <a:schemeClr val="accent4"/>
                </a:solidFill>
              </a:rPr>
              <a:t>Semantic Network</a:t>
            </a:r>
            <a:r>
              <a:rPr lang="en-US" altLang="zh-CN" sz="2400" dirty="0">
                <a:solidFill>
                  <a:schemeClr val="accent4"/>
                </a:solidFill>
              </a:rPr>
              <a:t>”</a:t>
            </a:r>
            <a:r>
              <a:rPr lang="en-US" sz="2400" dirty="0">
                <a:solidFill>
                  <a:schemeClr val="accent4"/>
                </a:solidFill>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10160"/>
            <a:ext cx="10515600" cy="1325563"/>
          </a:xfrm>
        </p:spPr>
        <p:txBody>
          <a:bodyPr/>
          <a:lstStyle/>
          <a:p>
            <a:r>
              <a:rPr lang="en-US" sz="2800"/>
              <a:t>Comparison with The Session result (Q1-1)</a:t>
            </a:r>
          </a:p>
        </p:txBody>
      </p:sp>
      <p:pic>
        <p:nvPicPr>
          <p:cNvPr id="5" name="Picture 4"/>
          <p:cNvPicPr>
            <a:picLocks noChangeAspect="1"/>
          </p:cNvPicPr>
          <p:nvPr>
            <p:custDataLst>
              <p:tags r:id="rId1"/>
            </p:custDataLst>
          </p:nvPr>
        </p:nvPicPr>
        <p:blipFill>
          <a:blip r:embed="rId5"/>
          <a:stretch>
            <a:fillRect/>
          </a:stretch>
        </p:blipFill>
        <p:spPr>
          <a:xfrm>
            <a:off x="716280" y="1428115"/>
            <a:ext cx="2743200" cy="1438275"/>
          </a:xfrm>
          <a:prstGeom prst="rect">
            <a:avLst/>
          </a:prstGeom>
        </p:spPr>
      </p:pic>
      <p:pic>
        <p:nvPicPr>
          <p:cNvPr id="6" name="Picture 5"/>
          <p:cNvPicPr>
            <a:picLocks noChangeAspect="1"/>
          </p:cNvPicPr>
          <p:nvPr>
            <p:custDataLst>
              <p:tags r:id="rId2"/>
            </p:custDataLst>
          </p:nvPr>
        </p:nvPicPr>
        <p:blipFill>
          <a:blip r:embed="rId6"/>
          <a:srcRect t="16660" r="515"/>
          <a:stretch>
            <a:fillRect/>
          </a:stretch>
        </p:blipFill>
        <p:spPr>
          <a:xfrm>
            <a:off x="768350" y="2901315"/>
            <a:ext cx="9933305" cy="3957955"/>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11</a:t>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2800" dirty="0"/>
              <a:t>Prompting ChatGPT to generate SPARQL query (Q1-1) </a:t>
            </a:r>
            <a:br>
              <a:rPr lang="en-US" sz="2800" dirty="0"/>
            </a:br>
            <a:r>
              <a:rPr lang="en-US" sz="2800" dirty="0">
                <a:solidFill>
                  <a:schemeClr val="accent1"/>
                </a:solidFill>
              </a:rPr>
              <a:t>Using </a:t>
            </a:r>
            <a:r>
              <a:rPr lang="en-US" altLang="zh-CN" sz="2800" dirty="0">
                <a:solidFill>
                  <a:schemeClr val="accent1"/>
                </a:solidFill>
              </a:rPr>
              <a:t>O</a:t>
            </a:r>
            <a:r>
              <a:rPr lang="en-US" sz="2800" dirty="0">
                <a:solidFill>
                  <a:schemeClr val="accent1"/>
                </a:solidFill>
              </a:rPr>
              <a:t>ntology (OWL, Web Ontology Language)</a:t>
            </a:r>
            <a:r>
              <a:rPr lang="zh-CN" altLang="en-US" sz="2800" dirty="0">
                <a:solidFill>
                  <a:schemeClr val="accent1"/>
                </a:solidFill>
              </a:rPr>
              <a:t> </a:t>
            </a:r>
            <a:r>
              <a:rPr lang="en-US" altLang="zh-CN" sz="2800" dirty="0">
                <a:solidFill>
                  <a:schemeClr val="accent1"/>
                </a:solidFill>
              </a:rPr>
              <a:t>as</a:t>
            </a:r>
            <a:r>
              <a:rPr lang="zh-CN" altLang="en-US" sz="2800" dirty="0">
                <a:solidFill>
                  <a:schemeClr val="accent1"/>
                </a:solidFill>
              </a:rPr>
              <a:t> </a:t>
            </a:r>
            <a:r>
              <a:rPr lang="en-US" altLang="zh-CN" sz="2800" dirty="0">
                <a:solidFill>
                  <a:schemeClr val="accent1"/>
                </a:solidFill>
              </a:rPr>
              <a:t>a</a:t>
            </a:r>
            <a:r>
              <a:rPr lang="zh-CN" altLang="en-US" sz="2800" dirty="0">
                <a:solidFill>
                  <a:schemeClr val="accent1"/>
                </a:solidFill>
              </a:rPr>
              <a:t> </a:t>
            </a:r>
            <a:r>
              <a:rPr lang="en-US" altLang="zh-CN" sz="2800" dirty="0">
                <a:solidFill>
                  <a:schemeClr val="accent1"/>
                </a:solidFill>
              </a:rPr>
              <a:t>schema</a:t>
            </a:r>
            <a:r>
              <a:rPr lang="zh-CN" altLang="en-US" sz="2800" dirty="0">
                <a:solidFill>
                  <a:schemeClr val="accent1"/>
                </a:solidFill>
              </a:rPr>
              <a:t> </a:t>
            </a:r>
            <a:br>
              <a:rPr lang="en-US" sz="2400" dirty="0">
                <a:solidFill>
                  <a:schemeClr val="accent1"/>
                </a:solidFill>
              </a:rPr>
            </a:br>
            <a:endParaRPr lang="en-US" sz="2400" dirty="0">
              <a:solidFill>
                <a:schemeClr val="accent1"/>
              </a:solidFill>
            </a:endParaRPr>
          </a:p>
        </p:txBody>
      </p:sp>
      <p:sp>
        <p:nvSpPr>
          <p:cNvPr id="8" name="Content Placeholder 7"/>
          <p:cNvSpPr>
            <a:spLocks noGrp="1"/>
          </p:cNvSpPr>
          <p:nvPr>
            <p:ph idx="1"/>
            <p:custDataLst>
              <p:tags r:id="rId1"/>
            </p:custDataLst>
          </p:nvPr>
        </p:nvSpPr>
        <p:spPr>
          <a:xfrm>
            <a:off x="647700" y="1452338"/>
            <a:ext cx="10515600" cy="5180330"/>
          </a:xfrm>
        </p:spPr>
        <p:txBody>
          <a:bodyPr>
            <a:normAutofit/>
          </a:bodyPr>
          <a:lstStyle/>
          <a:p>
            <a:pPr marL="0" indent="0">
              <a:lnSpc>
                <a:spcPct val="90000"/>
              </a:lnSpc>
              <a:buNone/>
            </a:pPr>
            <a:r>
              <a:rPr lang="en-US" sz="2200" dirty="0">
                <a:solidFill>
                  <a:schemeClr val="tx1">
                    <a:lumMod val="85000"/>
                    <a:lumOff val="15000"/>
                  </a:schemeClr>
                </a:solidFill>
                <a:sym typeface="+mn-ea"/>
              </a:rPr>
              <a:t>Enter the following in ChatGPT (</a:t>
            </a:r>
            <a:r>
              <a:rPr lang="en-US" sz="2200" b="1" dirty="0">
                <a:solidFill>
                  <a:schemeClr val="tx1">
                    <a:lumMod val="85000"/>
                    <a:lumOff val="15000"/>
                  </a:schemeClr>
                </a:solidFill>
                <a:sym typeface="+mn-ea"/>
              </a:rPr>
              <a:t>the text in red will be provided to users</a:t>
            </a:r>
            <a:r>
              <a:rPr lang="en-US" sz="2200" dirty="0">
                <a:solidFill>
                  <a:schemeClr val="tx1">
                    <a:lumMod val="85000"/>
                    <a:lumOff val="15000"/>
                  </a:schemeClr>
                </a:solidFill>
                <a:sym typeface="+mn-ea"/>
              </a:rPr>
              <a:t>):</a:t>
            </a:r>
            <a:endParaRPr lang="en-US" sz="2200" dirty="0">
              <a:solidFill>
                <a:schemeClr val="tx1">
                  <a:lumMod val="85000"/>
                  <a:lumOff val="15000"/>
                </a:schemeClr>
              </a:solidFill>
              <a:latin typeface="Chakra Petch Regular" panose="00000500000000000000" charset="0"/>
              <a:cs typeface="Chakra Petch Regular" panose="00000500000000000000" charset="0"/>
              <a:sym typeface="+mn-ea"/>
            </a:endParaRPr>
          </a:p>
          <a:p>
            <a:pPr marL="0" indent="0">
              <a:lnSpc>
                <a:spcPct val="90000"/>
              </a:lnSpc>
              <a:buNone/>
            </a:pPr>
            <a:endParaRPr lang="en-US" sz="800" dirty="0">
              <a:solidFill>
                <a:srgbClr val="FF0000"/>
              </a:solidFill>
              <a:latin typeface="Chakra Petch Regular" panose="00000500000000000000" charset="0"/>
              <a:cs typeface="Chakra Petch Regular" panose="00000500000000000000" charset="0"/>
              <a:sym typeface="+mn-ea"/>
            </a:endParaRPr>
          </a:p>
          <a:p>
            <a:pPr marL="0" indent="0">
              <a:lnSpc>
                <a:spcPct val="90000"/>
              </a:lnSpc>
              <a:buNone/>
            </a:pPr>
            <a:r>
              <a:rPr lang="en-US" sz="2200" dirty="0">
                <a:solidFill>
                  <a:schemeClr val="accent6"/>
                </a:solidFill>
                <a:cs typeface="+mn-lt"/>
                <a:sym typeface="+mn-ea"/>
              </a:rPr>
              <a:t>Given that the properties of an RDF database are reconciled with </a:t>
            </a:r>
            <a:r>
              <a:rPr lang="en-US" sz="2200" dirty="0" err="1">
                <a:solidFill>
                  <a:schemeClr val="accent6"/>
                </a:solidFill>
                <a:cs typeface="+mn-lt"/>
                <a:sym typeface="+mn-ea"/>
              </a:rPr>
              <a:t>Wikidata</a:t>
            </a:r>
            <a:r>
              <a:rPr lang="en-US" sz="2200" dirty="0">
                <a:solidFill>
                  <a:schemeClr val="accent6"/>
                </a:solidFill>
                <a:cs typeface="+mn-lt"/>
                <a:sym typeface="+mn-ea"/>
              </a:rPr>
              <a:t>, </a:t>
            </a:r>
          </a:p>
          <a:p>
            <a:pPr marL="0" indent="0">
              <a:lnSpc>
                <a:spcPct val="90000"/>
              </a:lnSpc>
              <a:buNone/>
            </a:pPr>
            <a:r>
              <a:rPr lang="en-US" sz="2200" dirty="0">
                <a:solidFill>
                  <a:schemeClr val="accent6"/>
                </a:solidFill>
                <a:cs typeface="+mn-lt"/>
                <a:sym typeface="+mn-ea"/>
              </a:rPr>
              <a:t>and </a:t>
            </a:r>
            <a:r>
              <a:rPr lang="zh-CN" altLang="en-US" sz="2200" dirty="0">
                <a:solidFill>
                  <a:schemeClr val="accent6"/>
                </a:solidFill>
                <a:cs typeface="+mn-lt"/>
                <a:sym typeface="+mn-ea"/>
              </a:rPr>
              <a:t> </a:t>
            </a:r>
            <a:r>
              <a:rPr lang="en-US" sz="2200" dirty="0">
                <a:solidFill>
                  <a:schemeClr val="accent6"/>
                </a:solidFill>
                <a:cs typeface="+mn-lt"/>
                <a:sym typeface="+mn-ea"/>
              </a:rPr>
              <a:t>```</a:t>
            </a:r>
          </a:p>
          <a:p>
            <a:pPr marL="0" indent="0">
              <a:lnSpc>
                <a:spcPct val="90000"/>
              </a:lnSpc>
              <a:buNone/>
            </a:pPr>
            <a:r>
              <a:rPr lang="en-US" sz="2200" dirty="0">
                <a:solidFill>
                  <a:schemeClr val="accent6"/>
                </a:solidFill>
                <a:cs typeface="+mn-lt"/>
                <a:sym typeface="+mn-ea"/>
              </a:rPr>
              <a:t>@prefix wd: &lt;http://</a:t>
            </a:r>
            <a:r>
              <a:rPr lang="en-US" sz="2200" dirty="0" err="1">
                <a:solidFill>
                  <a:schemeClr val="accent6"/>
                </a:solidFill>
                <a:cs typeface="+mn-lt"/>
                <a:sym typeface="+mn-ea"/>
              </a:rPr>
              <a:t>www.wikidata.org</a:t>
            </a:r>
            <a:r>
              <a:rPr lang="en-US" sz="2200" dirty="0">
                <a:solidFill>
                  <a:schemeClr val="accent6"/>
                </a:solidFill>
                <a:cs typeface="+mn-lt"/>
                <a:sym typeface="+mn-ea"/>
              </a:rPr>
              <a:t>/entity/&gt; .</a:t>
            </a:r>
          </a:p>
          <a:p>
            <a:pPr marL="0" indent="0">
              <a:lnSpc>
                <a:spcPct val="90000"/>
              </a:lnSpc>
              <a:buNone/>
            </a:pPr>
            <a:r>
              <a:rPr lang="en-US" sz="2200" dirty="0">
                <a:solidFill>
                  <a:schemeClr val="accent6"/>
                </a:solidFill>
                <a:cs typeface="+mn-lt"/>
                <a:sym typeface="+mn-ea"/>
              </a:rPr>
              <a:t>@prefix </a:t>
            </a:r>
            <a:r>
              <a:rPr lang="en-US" sz="2200" dirty="0" err="1">
                <a:solidFill>
                  <a:schemeClr val="accent6"/>
                </a:solidFill>
                <a:cs typeface="+mn-lt"/>
                <a:sym typeface="+mn-ea"/>
              </a:rPr>
              <a:t>wdt</a:t>
            </a:r>
            <a:r>
              <a:rPr lang="en-US" sz="2200" dirty="0">
                <a:solidFill>
                  <a:schemeClr val="accent6"/>
                </a:solidFill>
                <a:cs typeface="+mn-lt"/>
                <a:sym typeface="+mn-ea"/>
              </a:rPr>
              <a:t>: &lt;http://</a:t>
            </a:r>
            <a:r>
              <a:rPr lang="en-US" sz="2200" dirty="0" err="1">
                <a:solidFill>
                  <a:schemeClr val="accent6"/>
                </a:solidFill>
                <a:cs typeface="+mn-lt"/>
                <a:sym typeface="+mn-ea"/>
              </a:rPr>
              <a:t>www.wikidata.org</a:t>
            </a:r>
            <a:r>
              <a:rPr lang="en-US" sz="2200" dirty="0">
                <a:solidFill>
                  <a:schemeClr val="accent6"/>
                </a:solidFill>
                <a:cs typeface="+mn-lt"/>
                <a:sym typeface="+mn-ea"/>
              </a:rPr>
              <a:t>/prop/direct/&gt; .</a:t>
            </a:r>
          </a:p>
          <a:p>
            <a:pPr marL="0" indent="0">
              <a:lnSpc>
                <a:spcPct val="90000"/>
              </a:lnSpc>
              <a:buNone/>
            </a:pPr>
            <a:r>
              <a:rPr lang="en-US" sz="2200" dirty="0">
                <a:solidFill>
                  <a:schemeClr val="accent6"/>
                </a:solidFill>
                <a:cs typeface="+mn-lt"/>
                <a:sym typeface="+mn-ea"/>
              </a:rPr>
              <a:t>&lt;https://</a:t>
            </a:r>
            <a:r>
              <a:rPr lang="en-US" sz="2200" dirty="0" err="1">
                <a:solidFill>
                  <a:schemeClr val="accent6"/>
                </a:solidFill>
                <a:cs typeface="+mn-lt"/>
                <a:sym typeface="+mn-ea"/>
              </a:rPr>
              <a:t>thesession.org</a:t>
            </a:r>
            <a:r>
              <a:rPr lang="en-US" sz="2200" dirty="0">
                <a:solidFill>
                  <a:schemeClr val="accent6"/>
                </a:solidFill>
                <a:cs typeface="+mn-lt"/>
                <a:sym typeface="+mn-ea"/>
              </a:rPr>
              <a:t>/sessions&gt; </a:t>
            </a:r>
            <a:r>
              <a:rPr lang="en-US" sz="2200" dirty="0" err="1">
                <a:solidFill>
                  <a:schemeClr val="accent6"/>
                </a:solidFill>
                <a:cs typeface="+mn-lt"/>
                <a:sym typeface="+mn-ea"/>
              </a:rPr>
              <a:t>rdf:type</a:t>
            </a:r>
            <a:r>
              <a:rPr lang="en-US" sz="2200" dirty="0">
                <a:solidFill>
                  <a:schemeClr val="accent6"/>
                </a:solidFill>
                <a:cs typeface="+mn-lt"/>
                <a:sym typeface="+mn-ea"/>
              </a:rPr>
              <a:t> </a:t>
            </a:r>
            <a:r>
              <a:rPr lang="en-US" sz="2200" dirty="0" err="1">
                <a:solidFill>
                  <a:schemeClr val="accent6"/>
                </a:solidFill>
                <a:cs typeface="+mn-lt"/>
                <a:sym typeface="+mn-ea"/>
              </a:rPr>
              <a:t>owl:Class</a:t>
            </a:r>
            <a:r>
              <a:rPr lang="en-US" sz="2200" dirty="0">
                <a:solidFill>
                  <a:schemeClr val="accent6"/>
                </a:solidFill>
                <a:cs typeface="+mn-lt"/>
                <a:sym typeface="+mn-ea"/>
              </a:rPr>
              <a:t> .</a:t>
            </a:r>
          </a:p>
          <a:p>
            <a:pPr marL="0" indent="0">
              <a:lnSpc>
                <a:spcPct val="90000"/>
              </a:lnSpc>
              <a:buNone/>
            </a:pPr>
            <a:r>
              <a:rPr lang="en-US" sz="2200" dirty="0">
                <a:solidFill>
                  <a:schemeClr val="accent6"/>
                </a:solidFill>
                <a:cs typeface="+mn-lt"/>
                <a:sym typeface="+mn-ea"/>
              </a:rPr>
              <a:t>wdt:P2561 </a:t>
            </a:r>
            <a:r>
              <a:rPr lang="en-US" sz="2200" dirty="0" err="1">
                <a:solidFill>
                  <a:schemeClr val="accent6"/>
                </a:solidFill>
                <a:cs typeface="+mn-lt"/>
                <a:sym typeface="+mn-ea"/>
              </a:rPr>
              <a:t>rdfs:label</a:t>
            </a:r>
            <a:r>
              <a:rPr lang="en-US" sz="2200" dirty="0">
                <a:solidFill>
                  <a:schemeClr val="accent6"/>
                </a:solidFill>
                <a:cs typeface="+mn-lt"/>
                <a:sym typeface="+mn-ea"/>
              </a:rPr>
              <a:t> "name"; </a:t>
            </a:r>
            <a:r>
              <a:rPr lang="en-US" sz="2200" dirty="0" err="1">
                <a:solidFill>
                  <a:schemeClr val="accent6"/>
                </a:solidFill>
                <a:cs typeface="+mn-lt"/>
                <a:sym typeface="+mn-ea"/>
              </a:rPr>
              <a:t>rdfs:domain</a:t>
            </a:r>
            <a:r>
              <a:rPr lang="en-US" sz="2200" dirty="0">
                <a:solidFill>
                  <a:schemeClr val="accent6"/>
                </a:solidFill>
                <a:cs typeface="+mn-lt"/>
                <a:sym typeface="+mn-ea"/>
              </a:rPr>
              <a:t> &lt;https://</a:t>
            </a:r>
            <a:r>
              <a:rPr lang="en-US" sz="2200" dirty="0" err="1">
                <a:solidFill>
                  <a:schemeClr val="accent6"/>
                </a:solidFill>
                <a:cs typeface="+mn-lt"/>
                <a:sym typeface="+mn-ea"/>
              </a:rPr>
              <a:t>thesession.org</a:t>
            </a:r>
            <a:r>
              <a:rPr lang="en-US" sz="2200" dirty="0">
                <a:solidFill>
                  <a:schemeClr val="accent6"/>
                </a:solidFill>
                <a:cs typeface="+mn-lt"/>
                <a:sym typeface="+mn-ea"/>
              </a:rPr>
              <a:t>/sessions&gt; .</a:t>
            </a:r>
          </a:p>
          <a:p>
            <a:pPr marL="0" indent="0">
              <a:lnSpc>
                <a:spcPct val="90000"/>
              </a:lnSpc>
              <a:buNone/>
            </a:pPr>
            <a:r>
              <a:rPr lang="en-US" sz="2200" dirty="0">
                <a:solidFill>
                  <a:schemeClr val="accent6"/>
                </a:solidFill>
                <a:cs typeface="+mn-lt"/>
                <a:sym typeface="+mn-ea"/>
              </a:rPr>
              <a:t>wdt:P17 </a:t>
            </a:r>
            <a:r>
              <a:rPr lang="en-US" sz="2200" dirty="0" err="1">
                <a:solidFill>
                  <a:schemeClr val="accent6"/>
                </a:solidFill>
                <a:cs typeface="+mn-lt"/>
                <a:sym typeface="+mn-ea"/>
              </a:rPr>
              <a:t>rdfs:domain</a:t>
            </a:r>
            <a:r>
              <a:rPr lang="en-US" sz="2200" dirty="0">
                <a:solidFill>
                  <a:schemeClr val="accent6"/>
                </a:solidFill>
                <a:cs typeface="+mn-lt"/>
                <a:sym typeface="+mn-ea"/>
              </a:rPr>
              <a:t> &lt;https://</a:t>
            </a:r>
            <a:r>
              <a:rPr lang="en-US" sz="2200" dirty="0" err="1">
                <a:solidFill>
                  <a:schemeClr val="accent6"/>
                </a:solidFill>
                <a:cs typeface="+mn-lt"/>
                <a:sym typeface="+mn-ea"/>
              </a:rPr>
              <a:t>thesession.org</a:t>
            </a:r>
            <a:r>
              <a:rPr lang="en-US" sz="2200" dirty="0">
                <a:solidFill>
                  <a:schemeClr val="accent6"/>
                </a:solidFill>
                <a:cs typeface="+mn-lt"/>
                <a:sym typeface="+mn-ea"/>
              </a:rPr>
              <a:t>/sessions&gt;.</a:t>
            </a:r>
          </a:p>
          <a:p>
            <a:pPr marL="0" indent="0">
              <a:lnSpc>
                <a:spcPct val="90000"/>
              </a:lnSpc>
              <a:buNone/>
            </a:pPr>
            <a:r>
              <a:rPr lang="en-US" sz="2200" dirty="0">
                <a:solidFill>
                  <a:schemeClr val="accent6"/>
                </a:solidFill>
                <a:cs typeface="+mn-lt"/>
                <a:sym typeface="+mn-ea"/>
              </a:rPr>
              <a:t>```</a:t>
            </a:r>
          </a:p>
          <a:p>
            <a:pPr marL="0" indent="0">
              <a:lnSpc>
                <a:spcPct val="90000"/>
              </a:lnSpc>
              <a:buNone/>
            </a:pPr>
            <a:r>
              <a:rPr lang="en-US" sz="2200" dirty="0">
                <a:solidFill>
                  <a:schemeClr val="accent6"/>
                </a:solidFill>
                <a:cs typeface="+mn-lt"/>
                <a:sym typeface="+mn-ea"/>
              </a:rPr>
              <a:t>Make sure to generate a correct SPARQL for the following question:</a:t>
            </a:r>
            <a:endParaRPr lang="en-US" sz="2200" dirty="0">
              <a:solidFill>
                <a:srgbClr val="FF0000"/>
              </a:solidFill>
              <a:cs typeface="+mn-lt"/>
              <a:sym typeface="+mn-ea"/>
            </a:endParaRPr>
          </a:p>
          <a:p>
            <a:pPr marL="0" indent="0">
              <a:lnSpc>
                <a:spcPct val="90000"/>
              </a:lnSpc>
              <a:buNone/>
            </a:pPr>
            <a:r>
              <a:rPr lang="en-US" sz="2200" dirty="0">
                <a:solidFill>
                  <a:schemeClr val="tx1">
                    <a:lumMod val="85000"/>
                    <a:lumOff val="15000"/>
                  </a:schemeClr>
                </a:solidFill>
                <a:cs typeface="+mn-lt"/>
                <a:sym typeface="+mn-ea"/>
              </a:rPr>
              <a:t>Find all the sessions that took place in Greece</a:t>
            </a:r>
            <a:endParaRPr lang="en-US" altLang="en-US" sz="2200" dirty="0">
              <a:solidFill>
                <a:schemeClr val="tx1">
                  <a:lumMod val="85000"/>
                  <a:lumOff val="15000"/>
                </a:schemeClr>
              </a:solidFill>
              <a:cs typeface="+mn-lt"/>
              <a:sym typeface="+mn-ea"/>
            </a:endParaRP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12</a:t>
            </a:fld>
            <a:endParaRPr lang="zh-CN" altLang="en-US"/>
          </a:p>
        </p:txBody>
      </p:sp>
      <p:pic>
        <p:nvPicPr>
          <p:cNvPr id="5" name="Picture 4" descr="/Users/caojunjun/Library/Containers/com.kingsoft.wpsoffice.mac/Data/tmp/photoeditapp/20241023184807/temp.pngtemp"/>
          <p:cNvPicPr>
            <a:picLocks noChangeAspect="1"/>
          </p:cNvPicPr>
          <p:nvPr/>
        </p:nvPicPr>
        <p:blipFill>
          <a:blip r:embed="rId4"/>
          <a:srcRect l="17305" t="13852" r="13710" b="20114"/>
          <a:stretch>
            <a:fillRect/>
          </a:stretch>
        </p:blipFill>
        <p:spPr>
          <a:xfrm>
            <a:off x="9338646" y="485063"/>
            <a:ext cx="1565936" cy="1663956"/>
          </a:xfrm>
          <a:prstGeom prst="rect">
            <a:avLst/>
          </a:prstGeom>
        </p:spPr>
      </p:pic>
      <p:sp>
        <p:nvSpPr>
          <p:cNvPr id="4" name="Sequential Access Storage 3">
            <a:extLst>
              <a:ext uri="{FF2B5EF4-FFF2-40B4-BE49-F238E27FC236}">
                <a16:creationId xmlns:a16="http://schemas.microsoft.com/office/drawing/2014/main" id="{8A29B640-F166-8B83-72DE-D6388E09AB86}"/>
              </a:ext>
            </a:extLst>
          </p:cNvPr>
          <p:cNvSpPr/>
          <p:nvPr/>
        </p:nvSpPr>
        <p:spPr>
          <a:xfrm flipH="1">
            <a:off x="10529355" y="145876"/>
            <a:ext cx="1565935" cy="975001"/>
          </a:xfrm>
          <a:prstGeom prst="flowChartMagneticTape">
            <a:avLst/>
          </a:prstGeom>
          <a:solidFill>
            <a:schemeClr val="accent5">
              <a:lumMod val="20000"/>
              <a:lumOff val="80000"/>
              <a:alpha val="37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lumMod val="75000"/>
                  </a:schemeClr>
                </a:solidFill>
              </a:rPr>
              <a:t>T</a:t>
            </a:r>
            <a:r>
              <a:rPr lang="en-CN" sz="1400" dirty="0">
                <a:solidFill>
                  <a:schemeClr val="accent2">
                    <a:lumMod val="75000"/>
                  </a:schemeClr>
                </a:solidFill>
              </a:rPr>
              <a:t>houg</a:t>
            </a:r>
            <a:r>
              <a:rPr lang="en-US" altLang="zh-CN" sz="1400" dirty="0">
                <a:solidFill>
                  <a:schemeClr val="accent2">
                    <a:lumMod val="75000"/>
                  </a:schemeClr>
                </a:solidFill>
              </a:rPr>
              <a:t>h</a:t>
            </a:r>
            <a:r>
              <a:rPr lang="zh-CN" altLang="en-US" sz="1400" dirty="0">
                <a:solidFill>
                  <a:schemeClr val="accent2">
                    <a:lumMod val="75000"/>
                  </a:schemeClr>
                </a:solidFill>
              </a:rPr>
              <a:t> </a:t>
            </a:r>
            <a:r>
              <a:rPr lang="en-CN" sz="1400" dirty="0">
                <a:solidFill>
                  <a:schemeClr val="accent2">
                    <a:lumMod val="75000"/>
                  </a:schemeClr>
                </a:solidFill>
              </a:rPr>
              <a:t>it’s</a:t>
            </a:r>
            <a:r>
              <a:rPr lang="zh-CN" altLang="en-US" sz="1400" dirty="0">
                <a:solidFill>
                  <a:schemeClr val="accent2">
                    <a:lumMod val="75000"/>
                  </a:schemeClr>
                </a:solidFill>
              </a:rPr>
              <a:t> </a:t>
            </a:r>
            <a:r>
              <a:rPr lang="en-US" altLang="zh-CN" sz="1400" dirty="0">
                <a:solidFill>
                  <a:schemeClr val="accent2">
                    <a:lumMod val="75000"/>
                  </a:schemeClr>
                </a:solidFill>
              </a:rPr>
              <a:t>not</a:t>
            </a:r>
            <a:r>
              <a:rPr lang="zh-CN" altLang="en-US" sz="1400" dirty="0">
                <a:solidFill>
                  <a:schemeClr val="accent2">
                    <a:lumMod val="75000"/>
                  </a:schemeClr>
                </a:solidFill>
              </a:rPr>
              <a:t> </a:t>
            </a:r>
            <a:r>
              <a:rPr lang="en-US" altLang="zh-CN" sz="1400" dirty="0">
                <a:solidFill>
                  <a:schemeClr val="accent2">
                    <a:lumMod val="75000"/>
                  </a:schemeClr>
                </a:solidFill>
              </a:rPr>
              <a:t>rigorous</a:t>
            </a:r>
            <a:r>
              <a:rPr lang="zh-CN" altLang="en-US" sz="1400" dirty="0">
                <a:solidFill>
                  <a:schemeClr val="accent2">
                    <a:lumMod val="75000"/>
                  </a:schemeClr>
                </a:solidFill>
              </a:rPr>
              <a:t> </a:t>
            </a:r>
            <a:r>
              <a:rPr lang="en-US" altLang="zh-CN" sz="1400" dirty="0">
                <a:solidFill>
                  <a:schemeClr val="accent2">
                    <a:lumMod val="75000"/>
                  </a:schemeClr>
                </a:solidFill>
              </a:rPr>
              <a:t>to</a:t>
            </a:r>
            <a:r>
              <a:rPr lang="zh-CN" altLang="en-US" sz="1400" dirty="0">
                <a:solidFill>
                  <a:schemeClr val="accent2">
                    <a:lumMod val="75000"/>
                  </a:schemeClr>
                </a:solidFill>
              </a:rPr>
              <a:t> </a:t>
            </a:r>
            <a:r>
              <a:rPr lang="en-US" altLang="zh-CN" sz="1400" dirty="0">
                <a:solidFill>
                  <a:schemeClr val="accent2">
                    <a:lumMod val="75000"/>
                  </a:schemeClr>
                </a:solidFill>
              </a:rPr>
              <a:t>define</a:t>
            </a:r>
            <a:r>
              <a:rPr lang="zh-CN" altLang="en-US" sz="1400" dirty="0">
                <a:solidFill>
                  <a:schemeClr val="accent2">
                    <a:lumMod val="75000"/>
                  </a:schemeClr>
                </a:solidFill>
              </a:rPr>
              <a:t> </a:t>
            </a:r>
            <a:r>
              <a:rPr lang="en-US" altLang="zh-CN" sz="1400" dirty="0">
                <a:solidFill>
                  <a:schemeClr val="accent2">
                    <a:lumMod val="75000"/>
                  </a:schemeClr>
                </a:solidFill>
              </a:rPr>
              <a:t>me</a:t>
            </a:r>
            <a:r>
              <a:rPr lang="zh-CN" altLang="en-US" sz="1400" dirty="0">
                <a:solidFill>
                  <a:schemeClr val="accent2">
                    <a:lumMod val="75000"/>
                  </a:schemeClr>
                </a:solidFill>
              </a:rPr>
              <a:t> </a:t>
            </a:r>
            <a:r>
              <a:rPr lang="en-US" altLang="zh-CN" sz="1400" dirty="0">
                <a:solidFill>
                  <a:schemeClr val="accent2">
                    <a:lumMod val="75000"/>
                  </a:schemeClr>
                </a:solidFill>
              </a:rPr>
              <a:t>this</a:t>
            </a:r>
            <a:r>
              <a:rPr lang="zh-CN" altLang="en-US" sz="1400" dirty="0">
                <a:solidFill>
                  <a:schemeClr val="accent2">
                    <a:lumMod val="75000"/>
                  </a:schemeClr>
                </a:solidFill>
              </a:rPr>
              <a:t> </a:t>
            </a:r>
            <a:r>
              <a:rPr lang="en-US" altLang="zh-CN" sz="1400" dirty="0">
                <a:solidFill>
                  <a:schemeClr val="accent2">
                    <a:lumMod val="75000"/>
                  </a:schemeClr>
                </a:solidFill>
              </a:rPr>
              <a:t>way</a:t>
            </a:r>
            <a:r>
              <a:rPr lang="zh-CN" altLang="en-US" sz="1400" dirty="0">
                <a:solidFill>
                  <a:schemeClr val="accent2">
                    <a:lumMod val="75000"/>
                  </a:schemeClr>
                </a:solidFill>
              </a:rPr>
              <a:t> </a:t>
            </a:r>
            <a:endParaRPr lang="en-CN" sz="1400" dirty="0">
              <a:solidFill>
                <a:schemeClr val="accent2">
                  <a:lumMod val="7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10000"/>
              </a:lnSpc>
            </a:pPr>
            <a:r>
              <a:rPr lang="en-US" sz="2800">
                <a:sym typeface="+mn-ea"/>
              </a:rPr>
              <a:t>Generated SPARQL by ChatGPT (Q1-1)</a:t>
            </a:r>
            <a:br>
              <a:rPr lang="en-US" sz="2800">
                <a:sym typeface="+mn-ea"/>
              </a:rPr>
            </a:br>
            <a:r>
              <a:rPr lang="en-US" sz="2800" b="1">
                <a:solidFill>
                  <a:srgbClr val="7030A0"/>
                </a:solidFill>
                <a:cs typeface="+mj-lt"/>
                <a:sym typeface="+mn-ea"/>
              </a:rPr>
              <a:t>Find all the sessions that took place in Greece</a:t>
            </a:r>
          </a:p>
        </p:txBody>
      </p:sp>
      <p:sp>
        <p:nvSpPr>
          <p:cNvPr id="3" name="Content Placeholder 2"/>
          <p:cNvSpPr>
            <a:spLocks noGrp="1"/>
          </p:cNvSpPr>
          <p:nvPr>
            <p:ph idx="1"/>
          </p:nvPr>
        </p:nvSpPr>
        <p:spPr>
          <a:xfrm>
            <a:off x="647700" y="1545590"/>
            <a:ext cx="10515600" cy="4351338"/>
          </a:xfrm>
        </p:spPr>
        <p:txBody>
          <a:bodyPr>
            <a:normAutofit fontScale="92500"/>
          </a:bodyPr>
          <a:lstStyle/>
          <a:p>
            <a:endParaRPr lang="en-US" sz="2400" dirty="0"/>
          </a:p>
          <a:p>
            <a:pPr marL="0" indent="0">
              <a:buNone/>
            </a:pPr>
            <a:r>
              <a:rPr lang="en-US" sz="2400" dirty="0">
                <a:solidFill>
                  <a:schemeClr val="accent1"/>
                </a:solidFill>
                <a:latin typeface="Chakra Petch Regular" panose="00000500000000000000" charset="0"/>
                <a:cs typeface="Chakra Petch Regular" panose="00000500000000000000" charset="0"/>
              </a:rPr>
              <a:t>PREFIX wd: &lt;http://</a:t>
            </a:r>
            <a:r>
              <a:rPr lang="en-US" sz="2400" dirty="0" err="1">
                <a:solidFill>
                  <a:schemeClr val="accent1"/>
                </a:solidFill>
                <a:latin typeface="Chakra Petch Regular" panose="00000500000000000000" charset="0"/>
                <a:cs typeface="Chakra Petch Regular" panose="00000500000000000000" charset="0"/>
              </a:rPr>
              <a:t>www.wikidata.org</a:t>
            </a:r>
            <a:r>
              <a:rPr lang="en-US" sz="2400" dirty="0">
                <a:solidFill>
                  <a:schemeClr val="accent1"/>
                </a:solidFill>
                <a:latin typeface="Chakra Petch Regular" panose="00000500000000000000" charset="0"/>
                <a:cs typeface="Chakra Petch Regular" panose="00000500000000000000" charset="0"/>
              </a:rPr>
              <a:t>/entity/&gt;</a:t>
            </a:r>
          </a:p>
          <a:p>
            <a:pPr marL="0" indent="0">
              <a:buNone/>
            </a:pPr>
            <a:r>
              <a:rPr lang="en-US" sz="2400" dirty="0">
                <a:solidFill>
                  <a:schemeClr val="accent1"/>
                </a:solidFill>
                <a:latin typeface="Chakra Petch Regular" panose="00000500000000000000" charset="0"/>
                <a:cs typeface="Chakra Petch Regular" panose="00000500000000000000" charset="0"/>
              </a:rPr>
              <a:t>PREFIX </a:t>
            </a:r>
            <a:r>
              <a:rPr lang="en-US" sz="2400" dirty="0" err="1">
                <a:solidFill>
                  <a:schemeClr val="accent1"/>
                </a:solidFill>
                <a:latin typeface="Chakra Petch Regular" panose="00000500000000000000" charset="0"/>
                <a:cs typeface="Chakra Petch Regular" panose="00000500000000000000" charset="0"/>
              </a:rPr>
              <a:t>wdt</a:t>
            </a:r>
            <a:r>
              <a:rPr lang="en-US" sz="2400" dirty="0">
                <a:solidFill>
                  <a:schemeClr val="accent1"/>
                </a:solidFill>
                <a:latin typeface="Chakra Petch Regular" panose="00000500000000000000" charset="0"/>
                <a:cs typeface="Chakra Petch Regular" panose="00000500000000000000" charset="0"/>
              </a:rPr>
              <a:t>: &lt;http://</a:t>
            </a:r>
            <a:r>
              <a:rPr lang="en-US" sz="2400" dirty="0" err="1">
                <a:solidFill>
                  <a:schemeClr val="accent1"/>
                </a:solidFill>
                <a:latin typeface="Chakra Petch Regular" panose="00000500000000000000" charset="0"/>
                <a:cs typeface="Chakra Petch Regular" panose="00000500000000000000" charset="0"/>
              </a:rPr>
              <a:t>www.wikidata.org</a:t>
            </a:r>
            <a:r>
              <a:rPr lang="en-US" sz="2400" dirty="0">
                <a:solidFill>
                  <a:schemeClr val="accent1"/>
                </a:solidFill>
                <a:latin typeface="Chakra Petch Regular" panose="00000500000000000000" charset="0"/>
                <a:cs typeface="Chakra Petch Regular" panose="00000500000000000000" charset="0"/>
              </a:rPr>
              <a:t>/prop/direct/&gt;</a:t>
            </a:r>
          </a:p>
          <a:p>
            <a:endParaRPr lang="en-US" sz="2400" dirty="0">
              <a:solidFill>
                <a:schemeClr val="accent1"/>
              </a:solidFill>
              <a:latin typeface="Chakra Petch Regular" panose="00000500000000000000" charset="0"/>
              <a:cs typeface="Chakra Petch Regular" panose="00000500000000000000" charset="0"/>
            </a:endParaRPr>
          </a:p>
          <a:p>
            <a:pPr marL="0" indent="0">
              <a:buNone/>
            </a:pPr>
            <a:r>
              <a:rPr lang="en-US" sz="2400" dirty="0">
                <a:solidFill>
                  <a:schemeClr val="accent1"/>
                </a:solidFill>
                <a:latin typeface="Chakra Petch Regular" panose="00000500000000000000" charset="0"/>
                <a:cs typeface="Chakra Petch Regular" panose="00000500000000000000" charset="0"/>
              </a:rPr>
              <a:t>SELECT DISTINCT ?session ?name</a:t>
            </a:r>
          </a:p>
          <a:p>
            <a:pPr marL="0" indent="0">
              <a:buNone/>
            </a:pPr>
            <a:r>
              <a:rPr lang="en-US" sz="2400" dirty="0">
                <a:solidFill>
                  <a:schemeClr val="accent1"/>
                </a:solidFill>
                <a:latin typeface="Chakra Petch Regular" panose="00000500000000000000" charset="0"/>
                <a:cs typeface="Chakra Petch Regular" panose="00000500000000000000" charset="0"/>
              </a:rPr>
              <a:t>WHERE {</a:t>
            </a:r>
          </a:p>
          <a:p>
            <a:pPr marL="0" indent="0">
              <a:buNone/>
            </a:pPr>
            <a:r>
              <a:rPr lang="en-US" sz="2400" dirty="0">
                <a:solidFill>
                  <a:schemeClr val="accent1"/>
                </a:solidFill>
                <a:latin typeface="Chakra Petch Regular" panose="00000500000000000000" charset="0"/>
                <a:cs typeface="Chakra Petch Regular" panose="00000500000000000000" charset="0"/>
              </a:rPr>
              <a:t>?session </a:t>
            </a:r>
            <a:r>
              <a:rPr lang="en-US" sz="2400" dirty="0" err="1">
                <a:solidFill>
                  <a:schemeClr val="accent1"/>
                </a:solidFill>
                <a:latin typeface="Chakra Petch Regular" panose="00000500000000000000" charset="0"/>
                <a:cs typeface="Chakra Petch Regular" panose="00000500000000000000" charset="0"/>
              </a:rPr>
              <a:t>rdf:type</a:t>
            </a:r>
            <a:r>
              <a:rPr lang="en-US" sz="2400" dirty="0">
                <a:solidFill>
                  <a:schemeClr val="accent1"/>
                </a:solidFill>
                <a:latin typeface="Chakra Petch Regular" panose="00000500000000000000" charset="0"/>
                <a:cs typeface="Chakra Petch Regular" panose="00000500000000000000" charset="0"/>
              </a:rPr>
              <a:t> &lt;https://</a:t>
            </a:r>
            <a:r>
              <a:rPr lang="en-US" sz="2400" dirty="0" err="1">
                <a:solidFill>
                  <a:schemeClr val="accent1"/>
                </a:solidFill>
                <a:latin typeface="Chakra Petch Regular" panose="00000500000000000000" charset="0"/>
                <a:cs typeface="Chakra Petch Regular" panose="00000500000000000000" charset="0"/>
              </a:rPr>
              <a:t>thesession.org</a:t>
            </a:r>
            <a:r>
              <a:rPr lang="en-US" sz="2400" dirty="0">
                <a:solidFill>
                  <a:schemeClr val="accent1"/>
                </a:solidFill>
                <a:latin typeface="Chakra Petch Regular" panose="00000500000000000000" charset="0"/>
                <a:cs typeface="Chakra Petch Regular" panose="00000500000000000000" charset="0"/>
              </a:rPr>
              <a:t>/sessions&gt; ;</a:t>
            </a:r>
          </a:p>
          <a:p>
            <a:pPr marL="0" indent="0">
              <a:buNone/>
            </a:pPr>
            <a:r>
              <a:rPr lang="en-US" sz="2400" dirty="0">
                <a:solidFill>
                  <a:schemeClr val="accent1"/>
                </a:solidFill>
                <a:latin typeface="Chakra Petch Regular" panose="00000500000000000000" charset="0"/>
                <a:cs typeface="Chakra Petch Regular" panose="00000500000000000000" charset="0"/>
              </a:rPr>
              <a:t>               wdt:P17 wd:Q41 ;  # Assuming wd:Q41 is the </a:t>
            </a:r>
            <a:r>
              <a:rPr lang="en-US" sz="2400" dirty="0" err="1">
                <a:solidFill>
                  <a:schemeClr val="accent1"/>
                </a:solidFill>
                <a:latin typeface="Chakra Petch Regular" panose="00000500000000000000" charset="0"/>
                <a:cs typeface="Chakra Petch Regular" panose="00000500000000000000" charset="0"/>
              </a:rPr>
              <a:t>Wikidata</a:t>
            </a:r>
            <a:r>
              <a:rPr lang="en-US" sz="2400" dirty="0">
                <a:solidFill>
                  <a:schemeClr val="accent1"/>
                </a:solidFill>
                <a:latin typeface="Chakra Petch Regular" panose="00000500000000000000" charset="0"/>
                <a:cs typeface="Chakra Petch Regular" panose="00000500000000000000" charset="0"/>
              </a:rPr>
              <a:t> entity for Greece</a:t>
            </a:r>
          </a:p>
          <a:p>
            <a:pPr marL="0" indent="0">
              <a:buNone/>
            </a:pPr>
            <a:r>
              <a:rPr lang="en-US" sz="2400" dirty="0">
                <a:solidFill>
                  <a:schemeClr val="accent1"/>
                </a:solidFill>
                <a:latin typeface="Chakra Petch Regular" panose="00000500000000000000" charset="0"/>
                <a:cs typeface="Chakra Petch Regular" panose="00000500000000000000" charset="0"/>
              </a:rPr>
              <a:t>               wdt:P2561 ?name .</a:t>
            </a:r>
          </a:p>
          <a:p>
            <a:pPr marL="0" indent="0">
              <a:buNone/>
            </a:pPr>
            <a:r>
              <a:rPr lang="en-US" sz="2400" dirty="0">
                <a:solidFill>
                  <a:schemeClr val="accent1"/>
                </a:solidFill>
                <a:latin typeface="Chakra Petch Regular" panose="00000500000000000000" charset="0"/>
                <a:cs typeface="Chakra Petch Regular" panose="00000500000000000000" charset="0"/>
              </a:rPr>
              <a:t>}</a:t>
            </a:r>
          </a:p>
          <a:p>
            <a:endParaRPr lang="en-US" altLang="en-US" sz="2400" dirty="0">
              <a:solidFill>
                <a:schemeClr val="accent1"/>
              </a:solidFill>
              <a:latin typeface="Chakra Petch Regular" panose="00000500000000000000" charset="0"/>
              <a:cs typeface="Chakra Petch Regular" panose="00000500000000000000" charset="0"/>
            </a:endParaRPr>
          </a:p>
        </p:txBody>
      </p:sp>
      <p:sp>
        <p:nvSpPr>
          <p:cNvPr id="4" name="Text Box 3"/>
          <p:cNvSpPr txBox="1"/>
          <p:nvPr/>
        </p:nvSpPr>
        <p:spPr>
          <a:xfrm>
            <a:off x="647700" y="6858000"/>
            <a:ext cx="11544300" cy="1198880"/>
          </a:xfrm>
          <a:prstGeom prst="rect">
            <a:avLst/>
          </a:prstGeom>
          <a:noFill/>
        </p:spPr>
        <p:txBody>
          <a:bodyPr wrap="square" rtlCol="0" anchor="t">
            <a:spAutoFit/>
          </a:bodyPr>
          <a:lstStyle/>
          <a:p>
            <a:r>
              <a:rPr lang="en-US">
                <a:solidFill>
                  <a:schemeClr val="accent1"/>
                </a:solidFill>
              </a:rPr>
              <a:t>In order for you to generate the following SPARQL, how should I ask you in a natural language (English)?</a:t>
            </a:r>
          </a:p>
          <a:p>
            <a:r>
              <a:rPr lang="en-US">
                <a:solidFill>
                  <a:schemeClr val="accent1"/>
                </a:solidFill>
              </a:rPr>
              <a:t>ChatGpt 4o:</a:t>
            </a:r>
          </a:p>
          <a:p>
            <a:r>
              <a:rPr lang="en-US">
                <a:solidFill>
                  <a:schemeClr val="accent1"/>
                </a:solidFill>
              </a:rPr>
              <a:t>“Can you provide a SPARQL query to retrieve sessions from The Session website that are located in Greece, including the session’s name?”</a:t>
            </a:r>
          </a:p>
        </p:txBody>
      </p:sp>
      <p:sp>
        <p:nvSpPr>
          <p:cNvPr id="5" name="Text Box 4"/>
          <p:cNvSpPr txBox="1"/>
          <p:nvPr/>
        </p:nvSpPr>
        <p:spPr>
          <a:xfrm>
            <a:off x="12193905" y="3002280"/>
            <a:ext cx="2615565" cy="460375"/>
          </a:xfrm>
          <a:prstGeom prst="rect">
            <a:avLst/>
          </a:prstGeom>
          <a:noFill/>
        </p:spPr>
        <p:txBody>
          <a:bodyPr wrap="square" rtlCol="0" anchor="t">
            <a:spAutoFit/>
          </a:bodyPr>
          <a:lstStyle/>
          <a:p>
            <a:r>
              <a:rPr lang="en-US" sz="2400">
                <a:solidFill>
                  <a:schemeClr val="accent1"/>
                </a:solidFill>
                <a:cs typeface="+mn-lt"/>
                <a:sym typeface="+mn-ea"/>
              </a:rPr>
              <a:t>wdt:P17, country</a:t>
            </a:r>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13</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ym typeface="+mn-ea"/>
              </a:rPr>
              <a:t>Searching on TheSession webpage (Q1-2)</a:t>
            </a:r>
          </a:p>
        </p:txBody>
      </p:sp>
      <p:pic>
        <p:nvPicPr>
          <p:cNvPr id="4" name="Content Placeholder 3"/>
          <p:cNvPicPr>
            <a:picLocks noGrp="1" noChangeAspect="1"/>
          </p:cNvPicPr>
          <p:nvPr>
            <p:ph idx="1"/>
            <p:custDataLst>
              <p:tags r:id="rId1"/>
            </p:custDataLst>
          </p:nvPr>
        </p:nvPicPr>
        <p:blipFill>
          <a:blip r:embed="rId5"/>
          <a:stretch>
            <a:fillRect/>
          </a:stretch>
        </p:blipFill>
        <p:spPr>
          <a:xfrm>
            <a:off x="746760" y="1437640"/>
            <a:ext cx="10475595" cy="2584450"/>
          </a:xfrm>
          <a:prstGeom prst="rect">
            <a:avLst/>
          </a:prstGeom>
        </p:spPr>
      </p:pic>
      <p:pic>
        <p:nvPicPr>
          <p:cNvPr id="5" name="Picture 4"/>
          <p:cNvPicPr>
            <a:picLocks noChangeAspect="1"/>
          </p:cNvPicPr>
          <p:nvPr>
            <p:custDataLst>
              <p:tags r:id="rId2"/>
            </p:custDataLst>
          </p:nvPr>
        </p:nvPicPr>
        <p:blipFill>
          <a:blip r:embed="rId6"/>
          <a:stretch>
            <a:fillRect/>
          </a:stretch>
        </p:blipFill>
        <p:spPr>
          <a:xfrm>
            <a:off x="746760" y="4287520"/>
            <a:ext cx="10444480" cy="1881505"/>
          </a:xfrm>
          <a:prstGeom prst="rect">
            <a:avLst/>
          </a:prstGeom>
        </p:spPr>
      </p:pic>
      <p:sp>
        <p:nvSpPr>
          <p:cNvPr id="3" name="Text Box 2"/>
          <p:cNvSpPr txBox="1"/>
          <p:nvPr/>
        </p:nvSpPr>
        <p:spPr>
          <a:xfrm>
            <a:off x="7599680" y="737235"/>
            <a:ext cx="6096000" cy="368300"/>
          </a:xfrm>
          <a:prstGeom prst="rect">
            <a:avLst/>
          </a:prstGeom>
          <a:noFill/>
        </p:spPr>
        <p:txBody>
          <a:bodyPr wrap="square" rtlCol="0" anchor="t">
            <a:spAutoFit/>
          </a:bodyPr>
          <a:lstStyle/>
          <a:p>
            <a:r>
              <a:rPr lang="en-US" dirty="0">
                <a:hlinkClick r:id="rId7"/>
              </a:rPr>
              <a:t>https://thesession.org/tunes</a:t>
            </a:r>
            <a:endParaRPr 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(Q1-2)</a:t>
            </a:r>
            <a:br>
              <a:rPr lang="en-US" sz="2400"/>
            </a:br>
            <a:endParaRPr lang="en-US" sz="2400"/>
          </a:p>
        </p:txBody>
      </p:sp>
      <p:sp>
        <p:nvSpPr>
          <p:cNvPr id="8" name="Content Placeholder 7"/>
          <p:cNvSpPr>
            <a:spLocks noGrp="1"/>
          </p:cNvSpPr>
          <p:nvPr>
            <p:ph idx="1"/>
            <p:custDataLst>
              <p:tags r:id="rId1"/>
            </p:custDataLst>
          </p:nvPr>
        </p:nvSpPr>
        <p:spPr>
          <a:xfrm>
            <a:off x="647700" y="1459230"/>
            <a:ext cx="10515600" cy="5180330"/>
          </a:xfrm>
        </p:spPr>
        <p:txBody>
          <a:bodyPr>
            <a:noAutofit/>
          </a:bodyPr>
          <a:lstStyle/>
          <a:p>
            <a:pPr marL="0" indent="0">
              <a:lnSpc>
                <a:spcPct val="90000"/>
              </a:lnSpc>
              <a:buNone/>
            </a:pPr>
            <a:r>
              <a:rPr lang="en-US" sz="2200" dirty="0">
                <a:solidFill>
                  <a:schemeClr val="tx1">
                    <a:lumMod val="85000"/>
                    <a:lumOff val="15000"/>
                  </a:schemeClr>
                </a:solidFill>
                <a:cs typeface="+mn-lt"/>
                <a:sym typeface="+mn-ea"/>
              </a:rPr>
              <a:t>Enter the following in ChatGPT (</a:t>
            </a:r>
            <a:r>
              <a:rPr lang="en-US" sz="2200" b="1" dirty="0">
                <a:solidFill>
                  <a:schemeClr val="tx1">
                    <a:lumMod val="85000"/>
                    <a:lumOff val="15000"/>
                  </a:schemeClr>
                </a:solidFill>
                <a:cs typeface="+mn-lt"/>
                <a:sym typeface="+mn-ea"/>
              </a:rPr>
              <a:t>the text in red will be provided to users</a:t>
            </a:r>
            <a:r>
              <a:rPr lang="en-US" sz="2200" dirty="0">
                <a:solidFill>
                  <a:schemeClr val="tx1">
                    <a:lumMod val="85000"/>
                    <a:lumOff val="15000"/>
                  </a:schemeClr>
                </a:solidFill>
                <a:cs typeface="+mn-lt"/>
                <a:sym typeface="+mn-ea"/>
              </a:rPr>
              <a:t>):</a:t>
            </a:r>
          </a:p>
          <a:p>
            <a:pPr marL="0" indent="0">
              <a:lnSpc>
                <a:spcPct val="90000"/>
              </a:lnSpc>
              <a:buNone/>
            </a:pPr>
            <a:r>
              <a:rPr lang="en-US" sz="2200" dirty="0">
                <a:solidFill>
                  <a:schemeClr val="accent6"/>
                </a:solidFill>
                <a:cs typeface="+mn-lt"/>
                <a:sym typeface="+mn-ea"/>
              </a:rPr>
              <a:t>Given an RDF database reconciled with </a:t>
            </a:r>
            <a:r>
              <a:rPr lang="en-US" sz="2200" dirty="0" err="1">
                <a:solidFill>
                  <a:schemeClr val="accent6"/>
                </a:solidFill>
                <a:cs typeface="+mn-lt"/>
                <a:sym typeface="+mn-ea"/>
              </a:rPr>
              <a:t>Wikidata</a:t>
            </a:r>
            <a:r>
              <a:rPr lang="en-US" sz="2200" dirty="0">
                <a:solidFill>
                  <a:schemeClr val="accent6"/>
                </a:solidFill>
                <a:cs typeface="+mn-lt"/>
                <a:sym typeface="+mn-ea"/>
              </a:rPr>
              <a:t>, and</a:t>
            </a:r>
          </a:p>
          <a:p>
            <a:pPr marL="0" indent="0">
              <a:lnSpc>
                <a:spcPct val="90000"/>
              </a:lnSpc>
              <a:buNone/>
            </a:pPr>
            <a:r>
              <a:rPr lang="en-US" sz="800" dirty="0">
                <a:solidFill>
                  <a:schemeClr val="accent6"/>
                </a:solidFill>
                <a:cs typeface="+mn-lt"/>
                <a:sym typeface="+mn-ea"/>
              </a:rPr>
              <a:t>```</a:t>
            </a:r>
          </a:p>
          <a:p>
            <a:pPr marL="0" indent="0">
              <a:lnSpc>
                <a:spcPct val="90000"/>
              </a:lnSpc>
              <a:buNone/>
            </a:pPr>
            <a:r>
              <a:rPr lang="en-US" sz="2200" dirty="0">
                <a:solidFill>
                  <a:schemeClr val="accent6"/>
                </a:solidFill>
                <a:cs typeface="+mn-lt"/>
                <a:sym typeface="+mn-ea"/>
              </a:rPr>
              <a:t>wd:Q170412 </a:t>
            </a:r>
            <a:r>
              <a:rPr lang="en-US" sz="2200" dirty="0" err="1">
                <a:solidFill>
                  <a:schemeClr val="accent6"/>
                </a:solidFill>
                <a:cs typeface="+mn-lt"/>
                <a:sym typeface="+mn-ea"/>
              </a:rPr>
              <a:t>rdf:type</a:t>
            </a:r>
            <a:r>
              <a:rPr lang="en-US" sz="2200" dirty="0">
                <a:solidFill>
                  <a:schemeClr val="accent6"/>
                </a:solidFill>
                <a:cs typeface="+mn-lt"/>
                <a:sym typeface="+mn-ea"/>
              </a:rPr>
              <a:t> </a:t>
            </a:r>
            <a:r>
              <a:rPr lang="en-US" sz="2200" dirty="0" err="1">
                <a:solidFill>
                  <a:schemeClr val="accent6"/>
                </a:solidFill>
                <a:cs typeface="+mn-lt"/>
                <a:sym typeface="+mn-ea"/>
              </a:rPr>
              <a:t>owl:Class</a:t>
            </a:r>
            <a:r>
              <a:rPr lang="en-US" sz="2200" dirty="0">
                <a:solidFill>
                  <a:schemeClr val="accent6"/>
                </a:solidFill>
                <a:cs typeface="+mn-lt"/>
                <a:sym typeface="+mn-ea"/>
              </a:rPr>
              <a:t> ; </a:t>
            </a:r>
            <a:r>
              <a:rPr lang="en-US" sz="2200" dirty="0" err="1">
                <a:solidFill>
                  <a:schemeClr val="accent6"/>
                </a:solidFill>
                <a:cs typeface="+mn-lt"/>
                <a:sym typeface="+mn-ea"/>
              </a:rPr>
              <a:t>rdfs:label</a:t>
            </a:r>
            <a:r>
              <a:rPr lang="en-US" sz="2200" dirty="0">
                <a:solidFill>
                  <a:schemeClr val="accent6"/>
                </a:solidFill>
                <a:cs typeface="+mn-lt"/>
                <a:sym typeface="+mn-ea"/>
              </a:rPr>
              <a:t> "tune" .</a:t>
            </a:r>
          </a:p>
          <a:p>
            <a:pPr marL="0" indent="0">
              <a:lnSpc>
                <a:spcPct val="90000"/>
              </a:lnSpc>
              <a:buNone/>
            </a:pPr>
            <a:r>
              <a:rPr lang="en-US" sz="2200" dirty="0">
                <a:solidFill>
                  <a:schemeClr val="accent6"/>
                </a:solidFill>
                <a:cs typeface="+mn-lt"/>
                <a:sym typeface="+mn-ea"/>
              </a:rPr>
              <a:t>       wdt:P136 </a:t>
            </a:r>
            <a:r>
              <a:rPr lang="en-US" sz="2200" dirty="0" err="1">
                <a:solidFill>
                  <a:schemeClr val="accent6"/>
                </a:solidFill>
                <a:cs typeface="+mn-lt"/>
                <a:sym typeface="+mn-ea"/>
              </a:rPr>
              <a:t>rdfs:type</a:t>
            </a:r>
            <a:r>
              <a:rPr lang="en-US" sz="2200" dirty="0">
                <a:solidFill>
                  <a:schemeClr val="accent6"/>
                </a:solidFill>
                <a:cs typeface="+mn-lt"/>
                <a:sym typeface="+mn-ea"/>
              </a:rPr>
              <a:t> </a:t>
            </a:r>
            <a:r>
              <a:rPr lang="en-US" sz="2200" dirty="0" err="1">
                <a:solidFill>
                  <a:schemeClr val="accent6"/>
                </a:solidFill>
                <a:cs typeface="+mn-lt"/>
                <a:sym typeface="+mn-ea"/>
              </a:rPr>
              <a:t>owl:DatatypeProperty</a:t>
            </a:r>
            <a:r>
              <a:rPr lang="en-US" sz="2200" dirty="0">
                <a:solidFill>
                  <a:schemeClr val="accent6"/>
                </a:solidFill>
                <a:cs typeface="+mn-lt"/>
                <a:sym typeface="+mn-ea"/>
              </a:rPr>
              <a:t> ; </a:t>
            </a:r>
            <a:r>
              <a:rPr lang="en-US" sz="2200" dirty="0" err="1">
                <a:solidFill>
                  <a:schemeClr val="accent6"/>
                </a:solidFill>
                <a:cs typeface="+mn-lt"/>
                <a:sym typeface="+mn-ea"/>
              </a:rPr>
              <a:t>rdfs:label</a:t>
            </a:r>
            <a:r>
              <a:rPr lang="en-US" sz="2200" dirty="0">
                <a:solidFill>
                  <a:schemeClr val="accent6"/>
                </a:solidFill>
                <a:cs typeface="+mn-lt"/>
                <a:sym typeface="+mn-ea"/>
              </a:rPr>
              <a:t> "genre" .</a:t>
            </a:r>
          </a:p>
          <a:p>
            <a:pPr marL="0" indent="0">
              <a:lnSpc>
                <a:spcPct val="90000"/>
              </a:lnSpc>
              <a:buNone/>
            </a:pPr>
            <a:r>
              <a:rPr lang="en-US" sz="2200" dirty="0">
                <a:solidFill>
                  <a:schemeClr val="accent6"/>
                </a:solidFill>
                <a:cs typeface="+mn-lt"/>
                <a:sym typeface="+mn-ea"/>
              </a:rPr>
              <a:t>       wdt:P826 </a:t>
            </a:r>
            <a:r>
              <a:rPr lang="en-US" sz="2200" dirty="0" err="1">
                <a:solidFill>
                  <a:schemeClr val="accent6"/>
                </a:solidFill>
                <a:cs typeface="+mn-lt"/>
                <a:sym typeface="+mn-ea"/>
              </a:rPr>
              <a:t>rdfs:type</a:t>
            </a:r>
            <a:r>
              <a:rPr lang="en-US" sz="2200" dirty="0">
                <a:solidFill>
                  <a:schemeClr val="accent6"/>
                </a:solidFill>
                <a:cs typeface="+mn-lt"/>
                <a:sym typeface="+mn-ea"/>
              </a:rPr>
              <a:t> </a:t>
            </a:r>
            <a:r>
              <a:rPr lang="en-US" sz="2200" dirty="0" err="1">
                <a:solidFill>
                  <a:schemeClr val="accent6"/>
                </a:solidFill>
                <a:cs typeface="+mn-lt"/>
                <a:sym typeface="+mn-ea"/>
              </a:rPr>
              <a:t>owl:DatatypeProperty</a:t>
            </a:r>
            <a:r>
              <a:rPr lang="en-US" sz="2200" dirty="0">
                <a:solidFill>
                  <a:schemeClr val="accent6"/>
                </a:solidFill>
                <a:cs typeface="+mn-lt"/>
                <a:sym typeface="+mn-ea"/>
              </a:rPr>
              <a:t> ; </a:t>
            </a:r>
            <a:r>
              <a:rPr lang="en-US" sz="2200" dirty="0" err="1">
                <a:solidFill>
                  <a:schemeClr val="accent6"/>
                </a:solidFill>
                <a:cs typeface="+mn-lt"/>
                <a:sym typeface="+mn-ea"/>
              </a:rPr>
              <a:t>rdfs:comment</a:t>
            </a:r>
            <a:r>
              <a:rPr lang="en-US" sz="2200" dirty="0">
                <a:solidFill>
                  <a:schemeClr val="accent6"/>
                </a:solidFill>
                <a:cs typeface="+mn-lt"/>
                <a:sym typeface="+mn-ea"/>
              </a:rPr>
              <a:t> "This property is also used about the tonality of a tune </a:t>
            </a:r>
            <a:r>
              <a:rPr lang="en-US" sz="2200" dirty="0" err="1">
                <a:solidFill>
                  <a:schemeClr val="accent6"/>
                </a:solidFill>
                <a:cs typeface="+mn-lt"/>
                <a:sym typeface="+mn-ea"/>
              </a:rPr>
              <a:t>etc</a:t>
            </a:r>
            <a:r>
              <a:rPr lang="en-US" sz="2200" dirty="0">
                <a:solidFill>
                  <a:schemeClr val="accent6"/>
                </a:solidFill>
                <a:cs typeface="+mn-lt"/>
                <a:sym typeface="+mn-ea"/>
              </a:rPr>
              <a:t>" .</a:t>
            </a:r>
          </a:p>
          <a:p>
            <a:pPr marL="0" indent="0">
              <a:lnSpc>
                <a:spcPct val="90000"/>
              </a:lnSpc>
              <a:buNone/>
            </a:pPr>
            <a:r>
              <a:rPr lang="en-US" sz="2200" dirty="0">
                <a:solidFill>
                  <a:schemeClr val="accent6"/>
                </a:solidFill>
                <a:cs typeface="+mn-lt"/>
                <a:sym typeface="+mn-ea"/>
              </a:rPr>
              <a:t>       wdt:P2561 </a:t>
            </a:r>
            <a:r>
              <a:rPr lang="en-US" sz="2200" dirty="0" err="1">
                <a:solidFill>
                  <a:schemeClr val="accent6"/>
                </a:solidFill>
                <a:cs typeface="+mn-lt"/>
                <a:sym typeface="+mn-ea"/>
              </a:rPr>
              <a:t>rdfs:label</a:t>
            </a:r>
            <a:r>
              <a:rPr lang="en-US" sz="2200" dirty="0">
                <a:solidFill>
                  <a:schemeClr val="accent6"/>
                </a:solidFill>
                <a:cs typeface="+mn-lt"/>
                <a:sym typeface="+mn-ea"/>
              </a:rPr>
              <a:t> "name" .</a:t>
            </a:r>
          </a:p>
          <a:p>
            <a:pPr marL="0" indent="0">
              <a:lnSpc>
                <a:spcPct val="90000"/>
              </a:lnSpc>
              <a:buNone/>
            </a:pPr>
            <a:r>
              <a:rPr lang="en-US" sz="800" dirty="0">
                <a:solidFill>
                  <a:schemeClr val="accent6"/>
                </a:solidFill>
                <a:cs typeface="+mn-lt"/>
                <a:sym typeface="+mn-ea"/>
              </a:rPr>
              <a:t>```</a:t>
            </a:r>
          </a:p>
          <a:p>
            <a:pPr marL="0" indent="0">
              <a:lnSpc>
                <a:spcPct val="120000"/>
              </a:lnSpc>
              <a:buNone/>
            </a:pPr>
            <a:r>
              <a:rPr lang="en-US" sz="2200" dirty="0">
                <a:solidFill>
                  <a:schemeClr val="accent6"/>
                </a:solidFill>
                <a:cs typeface="+mn-lt"/>
                <a:sym typeface="+mn-ea"/>
              </a:rPr>
              <a:t>Generate SPARQL for the following[Note: SPARQL be syntactically right such as `filter(contains(</a:t>
            </a:r>
            <a:r>
              <a:rPr lang="en-US" sz="2200" dirty="0" err="1">
                <a:solidFill>
                  <a:schemeClr val="accent6"/>
                </a:solidFill>
                <a:cs typeface="+mn-lt"/>
                <a:sym typeface="+mn-ea"/>
              </a:rPr>
              <a:t>lcase</a:t>
            </a:r>
            <a:r>
              <a:rPr lang="en-US" sz="2200" dirty="0">
                <a:solidFill>
                  <a:schemeClr val="accent6"/>
                </a:solidFill>
                <a:cs typeface="+mn-lt"/>
                <a:sym typeface="+mn-ea"/>
              </a:rPr>
              <a:t>(str(?x))`. For string values, please add @</a:t>
            </a:r>
            <a:r>
              <a:rPr lang="en-US" sz="2200" dirty="0" err="1">
                <a:solidFill>
                  <a:schemeClr val="accent6"/>
                </a:solidFill>
                <a:cs typeface="+mn-lt"/>
                <a:sym typeface="+mn-ea"/>
              </a:rPr>
              <a:t>en</a:t>
            </a:r>
            <a:r>
              <a:rPr lang="en-US" sz="2200" dirty="0">
                <a:solidFill>
                  <a:schemeClr val="accent6"/>
                </a:solidFill>
                <a:cs typeface="+mn-lt"/>
                <a:sym typeface="+mn-ea"/>
              </a:rPr>
              <a:t> ]:</a:t>
            </a:r>
          </a:p>
          <a:p>
            <a:pPr marL="0" indent="0">
              <a:lnSpc>
                <a:spcPct val="90000"/>
              </a:lnSpc>
              <a:buNone/>
            </a:pPr>
            <a:r>
              <a:rPr lang="en-US" sz="2200" dirty="0">
                <a:solidFill>
                  <a:schemeClr val="tx1">
                    <a:lumMod val="85000"/>
                    <a:lumOff val="15000"/>
                  </a:schemeClr>
                </a:solidFill>
                <a:cs typeface="+mn-lt"/>
                <a:sym typeface="+mn-ea"/>
              </a:rPr>
              <a:t>Find the tunes of genre “jig”, in “D major”, having “Malcolm” in its name</a:t>
            </a:r>
          </a:p>
          <a:p>
            <a:pPr marL="0" indent="0">
              <a:lnSpc>
                <a:spcPct val="90000"/>
              </a:lnSpc>
              <a:buNone/>
            </a:pPr>
            <a:endParaRPr lang="en-US" altLang="en-US" sz="2200" dirty="0">
              <a:solidFill>
                <a:schemeClr val="tx1">
                  <a:lumMod val="75000"/>
                  <a:lumOff val="25000"/>
                </a:schemeClr>
              </a:solidFill>
              <a:cs typeface="+mn-lt"/>
              <a:sym typeface="+mn-ea"/>
            </a:endParaRP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15</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10000"/>
              </a:lnSpc>
            </a:pPr>
            <a:r>
              <a:rPr lang="en-US" sz="2800">
                <a:sym typeface="+mn-ea"/>
              </a:rPr>
              <a:t>Generated SPARQL by ChatGPT (Q1-2)</a:t>
            </a:r>
            <a:br>
              <a:rPr lang="en-US" sz="2800">
                <a:sym typeface="+mn-ea"/>
              </a:rPr>
            </a:br>
            <a:r>
              <a:rPr lang="en-US" sz="2400" b="1">
                <a:solidFill>
                  <a:srgbClr val="7030A0"/>
                </a:solidFill>
                <a:cs typeface="+mj-lt"/>
                <a:sym typeface="+mn-ea"/>
              </a:rPr>
              <a:t>Find the tunes of genre “jig”, in “D major”, having “Malcolm” in its name</a:t>
            </a:r>
          </a:p>
        </p:txBody>
      </p:sp>
      <p:sp>
        <p:nvSpPr>
          <p:cNvPr id="3" name="Content Placeholder 2"/>
          <p:cNvSpPr>
            <a:spLocks noGrp="1"/>
          </p:cNvSpPr>
          <p:nvPr>
            <p:ph idx="1"/>
          </p:nvPr>
        </p:nvSpPr>
        <p:spPr>
          <a:xfrm>
            <a:off x="647700" y="1545590"/>
            <a:ext cx="10515600" cy="4351338"/>
          </a:xfrm>
        </p:spPr>
        <p:txBody>
          <a:bodyPr>
            <a:noAutofit/>
          </a:bodyPr>
          <a:lstStyle/>
          <a:p>
            <a:pPr marL="0" indent="0">
              <a:buNone/>
            </a:pPr>
            <a:r>
              <a:rPr lang="en-US" sz="2300" dirty="0">
                <a:solidFill>
                  <a:schemeClr val="accent1"/>
                </a:solidFill>
                <a:latin typeface="Chakra Petch Regular" panose="00000500000000000000" charset="0"/>
                <a:cs typeface="Chakra Petch Regular" panose="00000500000000000000" charset="0"/>
              </a:rPr>
              <a:t>PREFIX wd: &lt;http://</a:t>
            </a:r>
            <a:r>
              <a:rPr lang="en-US" sz="2300" dirty="0" err="1">
                <a:solidFill>
                  <a:schemeClr val="accent1"/>
                </a:solidFill>
                <a:latin typeface="Chakra Petch Regular" panose="00000500000000000000" charset="0"/>
                <a:cs typeface="Chakra Petch Regular" panose="00000500000000000000" charset="0"/>
              </a:rPr>
              <a:t>www.wikidata.org</a:t>
            </a:r>
            <a:r>
              <a:rPr lang="en-US" sz="2300" dirty="0">
                <a:solidFill>
                  <a:schemeClr val="accent1"/>
                </a:solidFill>
                <a:latin typeface="Chakra Petch Regular" panose="00000500000000000000" charset="0"/>
                <a:cs typeface="Chakra Petch Regular" panose="00000500000000000000" charset="0"/>
              </a:rPr>
              <a:t>/entity/&gt;</a:t>
            </a:r>
          </a:p>
          <a:p>
            <a:pPr marL="0" indent="0">
              <a:buNone/>
            </a:pPr>
            <a:r>
              <a:rPr lang="en-US" sz="2300" dirty="0">
                <a:solidFill>
                  <a:schemeClr val="accent1"/>
                </a:solidFill>
                <a:latin typeface="Chakra Petch Regular" panose="00000500000000000000" charset="0"/>
                <a:cs typeface="Chakra Petch Regular" panose="00000500000000000000" charset="0"/>
              </a:rPr>
              <a:t>PREFIX </a:t>
            </a:r>
            <a:r>
              <a:rPr lang="en-US" sz="2300" dirty="0" err="1">
                <a:solidFill>
                  <a:schemeClr val="accent1"/>
                </a:solidFill>
                <a:latin typeface="Chakra Petch Regular" panose="00000500000000000000" charset="0"/>
                <a:cs typeface="Chakra Petch Regular" panose="00000500000000000000" charset="0"/>
              </a:rPr>
              <a:t>wdt</a:t>
            </a:r>
            <a:r>
              <a:rPr lang="en-US" sz="2300" dirty="0">
                <a:solidFill>
                  <a:schemeClr val="accent1"/>
                </a:solidFill>
                <a:latin typeface="Chakra Petch Regular" panose="00000500000000000000" charset="0"/>
                <a:cs typeface="Chakra Petch Regular" panose="00000500000000000000" charset="0"/>
              </a:rPr>
              <a:t>: &lt;http://</a:t>
            </a:r>
            <a:r>
              <a:rPr lang="en-US" sz="2300" dirty="0" err="1">
                <a:solidFill>
                  <a:schemeClr val="accent1"/>
                </a:solidFill>
                <a:latin typeface="Chakra Petch Regular" panose="00000500000000000000" charset="0"/>
                <a:cs typeface="Chakra Petch Regular" panose="00000500000000000000" charset="0"/>
              </a:rPr>
              <a:t>www.wikidata.org</a:t>
            </a:r>
            <a:r>
              <a:rPr lang="en-US" sz="2300" dirty="0">
                <a:solidFill>
                  <a:schemeClr val="accent1"/>
                </a:solidFill>
                <a:latin typeface="Chakra Petch Regular" panose="00000500000000000000" charset="0"/>
                <a:cs typeface="Chakra Petch Regular" panose="00000500000000000000" charset="0"/>
              </a:rPr>
              <a:t>/prop/direct/&gt;</a:t>
            </a:r>
          </a:p>
          <a:p>
            <a:pPr marL="0" indent="0">
              <a:buNone/>
            </a:pPr>
            <a:r>
              <a:rPr lang="en-US" sz="2300" dirty="0">
                <a:solidFill>
                  <a:schemeClr val="accent1"/>
                </a:solidFill>
                <a:latin typeface="Chakra Petch Regular" panose="00000500000000000000" charset="0"/>
                <a:cs typeface="Chakra Petch Regular" panose="00000500000000000000" charset="0"/>
              </a:rPr>
              <a:t>PREFIX </a:t>
            </a:r>
            <a:r>
              <a:rPr lang="en-US" sz="2300" dirty="0" err="1">
                <a:solidFill>
                  <a:schemeClr val="accent1"/>
                </a:solidFill>
                <a:latin typeface="Chakra Petch Regular" panose="00000500000000000000" charset="0"/>
                <a:cs typeface="Chakra Petch Regular" panose="00000500000000000000" charset="0"/>
              </a:rPr>
              <a:t>rdfs</a:t>
            </a:r>
            <a:r>
              <a:rPr lang="en-US" sz="2300" dirty="0">
                <a:solidFill>
                  <a:schemeClr val="accent1"/>
                </a:solidFill>
                <a:latin typeface="Chakra Petch Regular" panose="00000500000000000000" charset="0"/>
                <a:cs typeface="Chakra Petch Regular" panose="00000500000000000000" charset="0"/>
              </a:rPr>
              <a:t>: &lt;http://www.w3.org/2000/01/</a:t>
            </a:r>
            <a:r>
              <a:rPr lang="en-US" sz="2300" dirty="0" err="1">
                <a:solidFill>
                  <a:schemeClr val="accent1"/>
                </a:solidFill>
                <a:latin typeface="Chakra Petch Regular" panose="00000500000000000000" charset="0"/>
                <a:cs typeface="Chakra Petch Regular" panose="00000500000000000000" charset="0"/>
              </a:rPr>
              <a:t>rdf</a:t>
            </a:r>
            <a:r>
              <a:rPr lang="en-US" sz="2300" dirty="0">
                <a:solidFill>
                  <a:schemeClr val="accent1"/>
                </a:solidFill>
                <a:latin typeface="Chakra Petch Regular" panose="00000500000000000000" charset="0"/>
                <a:cs typeface="Chakra Petch Regular" panose="00000500000000000000" charset="0"/>
              </a:rPr>
              <a:t>-schema#&gt;</a:t>
            </a:r>
          </a:p>
          <a:p>
            <a:pPr marL="0" indent="0">
              <a:buNone/>
            </a:pPr>
            <a:r>
              <a:rPr lang="en-US" sz="2300" dirty="0">
                <a:solidFill>
                  <a:schemeClr val="accent1"/>
                </a:solidFill>
                <a:latin typeface="Chakra Petch Regular" panose="00000500000000000000" charset="0"/>
                <a:cs typeface="Chakra Petch Regular" panose="00000500000000000000" charset="0"/>
              </a:rPr>
              <a:t>PREFIX </a:t>
            </a:r>
            <a:r>
              <a:rPr lang="en-US" sz="2300" dirty="0" err="1">
                <a:solidFill>
                  <a:schemeClr val="accent1"/>
                </a:solidFill>
                <a:latin typeface="Chakra Petch Regular" panose="00000500000000000000" charset="0"/>
                <a:cs typeface="Chakra Petch Regular" panose="00000500000000000000" charset="0"/>
              </a:rPr>
              <a:t>rdf</a:t>
            </a:r>
            <a:r>
              <a:rPr lang="en-US" sz="2300" dirty="0">
                <a:solidFill>
                  <a:schemeClr val="accent1"/>
                </a:solidFill>
                <a:latin typeface="Chakra Petch Regular" panose="00000500000000000000" charset="0"/>
                <a:cs typeface="Chakra Petch Regular" panose="00000500000000000000" charset="0"/>
              </a:rPr>
              <a:t>: &lt;http://www.w3.org/1999/02/22-rdf-syntax-ns#&gt;</a:t>
            </a:r>
          </a:p>
          <a:p>
            <a:pPr marL="0" indent="0">
              <a:buNone/>
            </a:pPr>
            <a:r>
              <a:rPr lang="en-US" sz="2300" dirty="0">
                <a:solidFill>
                  <a:schemeClr val="accent1"/>
                </a:solidFill>
                <a:latin typeface="Chakra Petch Regular" panose="00000500000000000000" charset="0"/>
                <a:cs typeface="Chakra Petch Regular" panose="00000500000000000000" charset="0"/>
              </a:rPr>
              <a:t>SELECT ?tune ?name</a:t>
            </a:r>
          </a:p>
          <a:p>
            <a:pPr marL="0" indent="0">
              <a:buNone/>
            </a:pPr>
            <a:r>
              <a:rPr lang="en-US" sz="2300" dirty="0">
                <a:solidFill>
                  <a:schemeClr val="accent1"/>
                </a:solidFill>
                <a:latin typeface="Chakra Petch Regular" panose="00000500000000000000" charset="0"/>
                <a:cs typeface="Chakra Petch Regular" panose="00000500000000000000" charset="0"/>
              </a:rPr>
              <a:t>WHERE {</a:t>
            </a:r>
          </a:p>
          <a:p>
            <a:pPr marL="0" indent="0">
              <a:buNone/>
            </a:pPr>
            <a:r>
              <a:rPr lang="en-US" sz="2300" dirty="0">
                <a:solidFill>
                  <a:schemeClr val="accent1"/>
                </a:solidFill>
                <a:latin typeface="Chakra Petch Regular" panose="00000500000000000000" charset="0"/>
                <a:cs typeface="Chakra Petch Regular" panose="00000500000000000000" charset="0"/>
              </a:rPr>
              <a:t>    ?tune </a:t>
            </a:r>
            <a:r>
              <a:rPr lang="en-US" sz="2300" dirty="0" err="1">
                <a:solidFill>
                  <a:schemeClr val="accent1"/>
                </a:solidFill>
                <a:latin typeface="Chakra Petch Regular" panose="00000500000000000000" charset="0"/>
                <a:cs typeface="Chakra Petch Regular" panose="00000500000000000000" charset="0"/>
              </a:rPr>
              <a:t>rdf:type</a:t>
            </a:r>
            <a:r>
              <a:rPr lang="en-US" sz="2300" dirty="0">
                <a:solidFill>
                  <a:schemeClr val="accent1"/>
                </a:solidFill>
                <a:latin typeface="Chakra Petch Regular" panose="00000500000000000000" charset="0"/>
                <a:cs typeface="Chakra Petch Regular" panose="00000500000000000000" charset="0"/>
              </a:rPr>
              <a:t> wd:Q170412 ;</a:t>
            </a:r>
          </a:p>
          <a:p>
            <a:pPr marL="0" indent="0">
              <a:buNone/>
            </a:pPr>
            <a:r>
              <a:rPr lang="en-US" sz="2300" dirty="0">
                <a:solidFill>
                  <a:schemeClr val="accent1"/>
                </a:solidFill>
                <a:latin typeface="Chakra Petch Regular" panose="00000500000000000000" charset="0"/>
                <a:cs typeface="Chakra Petch Regular" panose="00000500000000000000" charset="0"/>
              </a:rPr>
              <a:t>          wdt:P136 "jig"@</a:t>
            </a:r>
            <a:r>
              <a:rPr lang="en-US" sz="2300" dirty="0" err="1">
                <a:solidFill>
                  <a:schemeClr val="accent1"/>
                </a:solidFill>
                <a:latin typeface="Chakra Petch Regular" panose="00000500000000000000" charset="0"/>
                <a:cs typeface="Chakra Petch Regular" panose="00000500000000000000" charset="0"/>
              </a:rPr>
              <a:t>en</a:t>
            </a:r>
            <a:r>
              <a:rPr lang="en-US" sz="2300" dirty="0">
                <a:solidFill>
                  <a:schemeClr val="accent1"/>
                </a:solidFill>
                <a:latin typeface="Chakra Petch Regular" panose="00000500000000000000" charset="0"/>
                <a:cs typeface="Chakra Petch Regular" panose="00000500000000000000" charset="0"/>
              </a:rPr>
              <a:t> ;</a:t>
            </a:r>
          </a:p>
          <a:p>
            <a:pPr marL="0" indent="0">
              <a:buNone/>
            </a:pPr>
            <a:r>
              <a:rPr lang="en-US" sz="2300" dirty="0">
                <a:solidFill>
                  <a:schemeClr val="accent1"/>
                </a:solidFill>
                <a:latin typeface="Chakra Petch Regular" panose="00000500000000000000" charset="0"/>
                <a:cs typeface="Chakra Petch Regular" panose="00000500000000000000" charset="0"/>
              </a:rPr>
              <a:t>          wdt:P826 "D major"</a:t>
            </a:r>
            <a:r>
              <a:rPr lang="en-US" sz="2300" dirty="0">
                <a:solidFill>
                  <a:schemeClr val="accent1"/>
                </a:solidFill>
                <a:latin typeface="Chakra Petch Regular" panose="00000500000000000000" charset="0"/>
                <a:cs typeface="Chakra Petch Regular" panose="00000500000000000000" charset="0"/>
                <a:sym typeface="+mn-ea"/>
              </a:rPr>
              <a:t>@</a:t>
            </a:r>
            <a:r>
              <a:rPr lang="en-US" sz="2300" dirty="0" err="1">
                <a:solidFill>
                  <a:schemeClr val="accent1"/>
                </a:solidFill>
                <a:latin typeface="Chakra Petch Regular" panose="00000500000000000000" charset="0"/>
                <a:cs typeface="Chakra Petch Regular" panose="00000500000000000000" charset="0"/>
                <a:sym typeface="+mn-ea"/>
              </a:rPr>
              <a:t>en</a:t>
            </a:r>
            <a:r>
              <a:rPr lang="en-US" sz="2300" dirty="0">
                <a:solidFill>
                  <a:schemeClr val="accent1"/>
                </a:solidFill>
                <a:latin typeface="Chakra Petch Regular" panose="00000500000000000000" charset="0"/>
                <a:cs typeface="Chakra Petch Regular" panose="00000500000000000000" charset="0"/>
              </a:rPr>
              <a:t> ;</a:t>
            </a:r>
          </a:p>
          <a:p>
            <a:pPr marL="0" indent="0">
              <a:buNone/>
            </a:pPr>
            <a:r>
              <a:rPr lang="en-US" sz="2300" dirty="0">
                <a:solidFill>
                  <a:schemeClr val="accent1"/>
                </a:solidFill>
                <a:latin typeface="Chakra Petch Regular" panose="00000500000000000000" charset="0"/>
                <a:cs typeface="Chakra Petch Regular" panose="00000500000000000000" charset="0"/>
              </a:rPr>
              <a:t>          wdt:P2561 ?name .</a:t>
            </a:r>
          </a:p>
          <a:p>
            <a:pPr marL="0" indent="0">
              <a:buNone/>
            </a:pPr>
            <a:r>
              <a:rPr lang="en-US" sz="2300" dirty="0">
                <a:solidFill>
                  <a:schemeClr val="accent1"/>
                </a:solidFill>
                <a:latin typeface="Chakra Petch Regular" panose="00000500000000000000" charset="0"/>
                <a:cs typeface="Chakra Petch Regular" panose="00000500000000000000" charset="0"/>
              </a:rPr>
              <a:t>    FILTER (CONTAINS(LCASE(STR(?name)), "</a:t>
            </a:r>
            <a:r>
              <a:rPr lang="en-US" sz="2300" dirty="0" err="1">
                <a:solidFill>
                  <a:schemeClr val="accent1"/>
                </a:solidFill>
                <a:latin typeface="Chakra Petch Regular" panose="00000500000000000000" charset="0"/>
                <a:cs typeface="Chakra Petch Regular" panose="00000500000000000000" charset="0"/>
              </a:rPr>
              <a:t>malcolm</a:t>
            </a:r>
            <a:r>
              <a:rPr lang="en-US" sz="2300" dirty="0">
                <a:solidFill>
                  <a:schemeClr val="accent1"/>
                </a:solidFill>
                <a:latin typeface="Chakra Petch Regular" panose="00000500000000000000" charset="0"/>
                <a:cs typeface="Chakra Petch Regular" panose="00000500000000000000" charset="0"/>
              </a:rPr>
              <a:t>")) }</a:t>
            </a:r>
          </a:p>
        </p:txBody>
      </p:sp>
      <p:sp>
        <p:nvSpPr>
          <p:cNvPr id="4" name="Text Box 3"/>
          <p:cNvSpPr txBox="1"/>
          <p:nvPr>
            <p:custDataLst>
              <p:tags r:id="rId1"/>
            </p:custDataLst>
          </p:nvPr>
        </p:nvSpPr>
        <p:spPr>
          <a:xfrm>
            <a:off x="647700" y="6858000"/>
            <a:ext cx="11544300" cy="1198880"/>
          </a:xfrm>
          <a:prstGeom prst="rect">
            <a:avLst/>
          </a:prstGeom>
          <a:noFill/>
        </p:spPr>
        <p:txBody>
          <a:bodyPr wrap="square" rtlCol="0" anchor="t">
            <a:spAutoFit/>
          </a:bodyPr>
          <a:lstStyle/>
          <a:p>
            <a:r>
              <a:rPr lang="en-US"/>
              <a:t>In order for you to generate the following SPARQL, how should I ask you in a natural language (English)?</a:t>
            </a:r>
          </a:p>
          <a:p>
            <a:r>
              <a:rPr lang="en-US"/>
              <a:t>ChatGpt 4o:</a:t>
            </a:r>
          </a:p>
          <a:p>
            <a:r>
              <a:rPr lang="en-US"/>
              <a:t>“Can you retrieve all musical compositions that are of the type tune, specifically jigs, in the key of D major, and whose name contains the word ‘Malcolm’? Please provide the identifiers of these tunes and their names.”</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Copy SPARQL code then Execute (Q1-2)</a:t>
            </a:r>
          </a:p>
        </p:txBody>
      </p:sp>
      <p:pic>
        <p:nvPicPr>
          <p:cNvPr id="3" name="Picture 2"/>
          <p:cNvPicPr>
            <a:picLocks noChangeAspect="1"/>
          </p:cNvPicPr>
          <p:nvPr>
            <p:custDataLst>
              <p:tags r:id="rId1"/>
            </p:custDataLst>
          </p:nvPr>
        </p:nvPicPr>
        <p:blipFill>
          <a:blip r:embed="rId4"/>
          <a:stretch>
            <a:fillRect/>
          </a:stretch>
        </p:blipFill>
        <p:spPr>
          <a:xfrm>
            <a:off x="647700" y="1379220"/>
            <a:ext cx="10856595" cy="4673600"/>
          </a:xfrm>
          <a:prstGeom prst="rect">
            <a:avLst/>
          </a:prstGeom>
        </p:spPr>
      </p:pic>
      <p:sp>
        <p:nvSpPr>
          <p:cNvPr id="4" name="Slide Number Placeholder 3"/>
          <p:cNvSpPr>
            <a:spLocks noGrp="1"/>
          </p:cNvSpPr>
          <p:nvPr>
            <p:ph type="sldNum" sz="quarter" idx="12"/>
          </p:nvPr>
        </p:nvSpPr>
        <p:spPr/>
        <p:txBody>
          <a:bodyPr/>
          <a:lstStyle/>
          <a:p>
            <a:fld id="{49AE70B2-8BF9-45C0-BB95-33D1B9D3A854}" type="slidenum">
              <a:rPr lang="zh-CN" altLang="en-US" smtClean="0"/>
              <a:t>17</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(Q1-2)</a:t>
            </a:r>
          </a:p>
        </p:txBody>
      </p:sp>
      <p:pic>
        <p:nvPicPr>
          <p:cNvPr id="3" name="Picture 2"/>
          <p:cNvPicPr>
            <a:picLocks noChangeAspect="1"/>
          </p:cNvPicPr>
          <p:nvPr>
            <p:custDataLst>
              <p:tags r:id="rId1"/>
            </p:custDataLst>
          </p:nvPr>
        </p:nvPicPr>
        <p:blipFill>
          <a:blip r:embed="rId4"/>
          <a:stretch>
            <a:fillRect/>
          </a:stretch>
        </p:blipFill>
        <p:spPr>
          <a:xfrm>
            <a:off x="647700" y="1454785"/>
            <a:ext cx="7874635" cy="1812290"/>
          </a:xfrm>
          <a:prstGeom prst="rect">
            <a:avLst/>
          </a:prstGeom>
        </p:spPr>
      </p:pic>
      <p:sp>
        <p:nvSpPr>
          <p:cNvPr id="4" name="Slide Number Placeholder 3"/>
          <p:cNvSpPr>
            <a:spLocks noGrp="1"/>
          </p:cNvSpPr>
          <p:nvPr>
            <p:ph type="sldNum" sz="quarter" idx="12"/>
          </p:nvPr>
        </p:nvSpPr>
        <p:spPr/>
        <p:txBody>
          <a:bodyPr/>
          <a:lstStyle/>
          <a:p>
            <a:fld id="{49AE70B2-8BF9-45C0-BB95-33D1B9D3A854}" type="slidenum">
              <a:rPr lang="zh-CN" altLang="en-US" smtClean="0"/>
              <a:t>18</a:t>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10160"/>
            <a:ext cx="10515600" cy="1325563"/>
          </a:xfrm>
        </p:spPr>
        <p:txBody>
          <a:bodyPr/>
          <a:lstStyle/>
          <a:p>
            <a:r>
              <a:rPr lang="en-US" sz="2800"/>
              <a:t>Comparison with The Session result (Q1-2)</a:t>
            </a:r>
          </a:p>
        </p:txBody>
      </p:sp>
      <p:pic>
        <p:nvPicPr>
          <p:cNvPr id="6" name="Picture 5"/>
          <p:cNvPicPr>
            <a:picLocks noChangeAspect="1"/>
          </p:cNvPicPr>
          <p:nvPr>
            <p:custDataLst>
              <p:tags r:id="rId1"/>
            </p:custDataLst>
          </p:nvPr>
        </p:nvPicPr>
        <p:blipFill>
          <a:blip r:embed="rId5"/>
          <a:stretch>
            <a:fillRect/>
          </a:stretch>
        </p:blipFill>
        <p:spPr>
          <a:xfrm>
            <a:off x="725170" y="3877310"/>
            <a:ext cx="10444480" cy="1881505"/>
          </a:xfrm>
          <a:prstGeom prst="rect">
            <a:avLst/>
          </a:prstGeom>
        </p:spPr>
      </p:pic>
      <p:pic>
        <p:nvPicPr>
          <p:cNvPr id="4" name="Picture 3"/>
          <p:cNvPicPr>
            <a:picLocks noChangeAspect="1"/>
          </p:cNvPicPr>
          <p:nvPr>
            <p:custDataLst>
              <p:tags r:id="rId2"/>
            </p:custDataLst>
          </p:nvPr>
        </p:nvPicPr>
        <p:blipFill>
          <a:blip r:embed="rId6"/>
          <a:stretch>
            <a:fillRect/>
          </a:stretch>
        </p:blipFill>
        <p:spPr>
          <a:xfrm>
            <a:off x="647700" y="1454785"/>
            <a:ext cx="7874635" cy="1812290"/>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700" y="1985645"/>
            <a:ext cx="10515600" cy="4351338"/>
          </a:xfrm>
        </p:spPr>
        <p:txBody>
          <a:bodyPr/>
          <a:lstStyle/>
          <a:p>
            <a:pPr>
              <a:lnSpc>
                <a:spcPct val="100000"/>
              </a:lnSpc>
            </a:pPr>
            <a:r>
              <a:rPr lang="en-US" b="1" dirty="0">
                <a:solidFill>
                  <a:schemeClr val="tx1">
                    <a:lumMod val="75000"/>
                    <a:lumOff val="25000"/>
                  </a:schemeClr>
                </a:solidFill>
              </a:rPr>
              <a:t>Section 1</a:t>
            </a:r>
            <a:r>
              <a:rPr lang="en-US" dirty="0">
                <a:solidFill>
                  <a:schemeClr val="tx1">
                    <a:lumMod val="75000"/>
                    <a:lumOff val="25000"/>
                  </a:schemeClr>
                </a:solidFill>
              </a:rPr>
              <a:t> </a:t>
            </a:r>
            <a:r>
              <a:rPr lang="en-US" dirty="0" err="1">
                <a:solidFill>
                  <a:schemeClr val="accent1"/>
                </a:solidFill>
                <a:sym typeface="+mn-ea"/>
              </a:rPr>
              <a:t>TheSession</a:t>
            </a:r>
            <a:r>
              <a:rPr lang="en-US" dirty="0">
                <a:solidFill>
                  <a:schemeClr val="accent1"/>
                </a:solidFill>
                <a:sym typeface="+mn-ea"/>
              </a:rPr>
              <a:t> Webpage Queries vs. Using SPARQL on Virtuoso</a:t>
            </a:r>
            <a:endParaRPr lang="en-US" dirty="0">
              <a:solidFill>
                <a:schemeClr val="accent1"/>
              </a:solidFill>
            </a:endParaRPr>
          </a:p>
          <a:p>
            <a:pPr>
              <a:lnSpc>
                <a:spcPct val="100000"/>
              </a:lnSpc>
            </a:pPr>
            <a:r>
              <a:rPr lang="en-US" b="1" dirty="0">
                <a:solidFill>
                  <a:schemeClr val="tx1">
                    <a:lumMod val="75000"/>
                    <a:lumOff val="25000"/>
                  </a:schemeClr>
                </a:solidFill>
              </a:rPr>
              <a:t>Section 2</a:t>
            </a:r>
            <a:r>
              <a:rPr lang="en-US" dirty="0">
                <a:solidFill>
                  <a:schemeClr val="tx1">
                    <a:lumMod val="75000"/>
                    <a:lumOff val="25000"/>
                  </a:schemeClr>
                </a:solidFill>
              </a:rPr>
              <a:t> </a:t>
            </a:r>
            <a:r>
              <a:rPr lang="en-US" dirty="0">
                <a:solidFill>
                  <a:schemeClr val="accent1"/>
                </a:solidFill>
                <a:sym typeface="+mn-ea"/>
              </a:rPr>
              <a:t>Queries Only Executable Using SPARQL on Virtuoso but not on </a:t>
            </a:r>
            <a:r>
              <a:rPr lang="en-US" dirty="0" err="1">
                <a:solidFill>
                  <a:schemeClr val="accent1"/>
                </a:solidFill>
                <a:sym typeface="+mn-ea"/>
              </a:rPr>
              <a:t>TheSession</a:t>
            </a:r>
            <a:r>
              <a:rPr lang="en-US" dirty="0">
                <a:solidFill>
                  <a:schemeClr val="accent1"/>
                </a:solidFill>
                <a:sym typeface="+mn-ea"/>
              </a:rPr>
              <a:t> Webpage</a:t>
            </a:r>
            <a:endParaRPr lang="en-US" dirty="0">
              <a:solidFill>
                <a:schemeClr val="tx1">
                  <a:lumMod val="75000"/>
                  <a:lumOff val="25000"/>
                </a:schemeClr>
              </a:solidFill>
            </a:endParaRPr>
          </a:p>
          <a:p>
            <a:pPr>
              <a:lnSpc>
                <a:spcPct val="100000"/>
              </a:lnSpc>
            </a:pPr>
            <a:r>
              <a:rPr lang="en-US" b="1" dirty="0">
                <a:solidFill>
                  <a:schemeClr val="tx1">
                    <a:lumMod val="75000"/>
                    <a:lumOff val="25000"/>
                  </a:schemeClr>
                </a:solidFill>
                <a:sym typeface="+mn-ea"/>
              </a:rPr>
              <a:t>Section 3</a:t>
            </a:r>
            <a:r>
              <a:rPr lang="en-US" dirty="0">
                <a:solidFill>
                  <a:schemeClr val="tx1">
                    <a:lumMod val="75000"/>
                    <a:lumOff val="25000"/>
                  </a:schemeClr>
                </a:solidFill>
                <a:sym typeface="+mn-ea"/>
              </a:rPr>
              <a:t> </a:t>
            </a:r>
            <a:r>
              <a:rPr lang="en-US" dirty="0">
                <a:solidFill>
                  <a:schemeClr val="accent1"/>
                </a:solidFill>
                <a:sym typeface="+mn-ea"/>
              </a:rPr>
              <a:t>Queries across </a:t>
            </a:r>
            <a:r>
              <a:rPr lang="en-US" dirty="0" err="1">
                <a:solidFill>
                  <a:schemeClr val="accent1"/>
                </a:solidFill>
                <a:sym typeface="+mn-ea"/>
              </a:rPr>
              <a:t>TheSession</a:t>
            </a:r>
            <a:r>
              <a:rPr lang="en-US" dirty="0">
                <a:solidFill>
                  <a:schemeClr val="accent1"/>
                </a:solidFill>
                <a:sym typeface="+mn-ea"/>
              </a:rPr>
              <a:t> and </a:t>
            </a:r>
            <a:r>
              <a:rPr lang="en-US" dirty="0" err="1">
                <a:solidFill>
                  <a:schemeClr val="accent1"/>
                </a:solidFill>
                <a:sym typeface="+mn-ea"/>
              </a:rPr>
              <a:t>Wikidata</a:t>
            </a:r>
            <a:endParaRPr lang="en-US" dirty="0">
              <a:solidFill>
                <a:schemeClr val="tx1">
                  <a:lumMod val="75000"/>
                  <a:lumOff val="25000"/>
                </a:schemeClr>
              </a:solidFill>
              <a:sym typeface="+mn-ea"/>
            </a:endParaRPr>
          </a:p>
          <a:p>
            <a:pPr>
              <a:lnSpc>
                <a:spcPct val="100000"/>
              </a:lnSpc>
            </a:pPr>
            <a:r>
              <a:rPr lang="en-US" b="1" dirty="0">
                <a:solidFill>
                  <a:schemeClr val="tx1">
                    <a:lumMod val="75000"/>
                    <a:lumOff val="25000"/>
                  </a:schemeClr>
                </a:solidFill>
                <a:sym typeface="+mn-ea"/>
              </a:rPr>
              <a:t>Section 4</a:t>
            </a:r>
            <a:r>
              <a:rPr lang="en-US" dirty="0">
                <a:solidFill>
                  <a:schemeClr val="tx1">
                    <a:lumMod val="75000"/>
                    <a:lumOff val="25000"/>
                  </a:schemeClr>
                </a:solidFill>
                <a:sym typeface="+mn-ea"/>
              </a:rPr>
              <a:t> </a:t>
            </a:r>
            <a:r>
              <a:rPr lang="en-US" dirty="0">
                <a:solidFill>
                  <a:schemeClr val="accent1"/>
                </a:solidFill>
                <a:sym typeface="+mn-ea"/>
              </a:rPr>
              <a:t>Queries across </a:t>
            </a:r>
            <a:r>
              <a:rPr lang="en-US" dirty="0" err="1">
                <a:solidFill>
                  <a:schemeClr val="accent1"/>
                </a:solidFill>
                <a:sym typeface="+mn-ea"/>
              </a:rPr>
              <a:t>TheSession</a:t>
            </a:r>
            <a:r>
              <a:rPr lang="en-US" dirty="0">
                <a:solidFill>
                  <a:schemeClr val="accent1"/>
                </a:solidFill>
                <a:sym typeface="+mn-ea"/>
              </a:rPr>
              <a:t>, </a:t>
            </a:r>
            <a:r>
              <a:rPr lang="en-US" dirty="0" err="1">
                <a:solidFill>
                  <a:schemeClr val="accent1"/>
                </a:solidFill>
                <a:sym typeface="+mn-ea"/>
              </a:rPr>
              <a:t>MusicBrainz</a:t>
            </a:r>
            <a:r>
              <a:rPr lang="en-US" dirty="0">
                <a:solidFill>
                  <a:schemeClr val="accent1"/>
                </a:solidFill>
                <a:sym typeface="+mn-ea"/>
              </a:rPr>
              <a:t> and </a:t>
            </a:r>
            <a:r>
              <a:rPr lang="en-US" dirty="0" err="1">
                <a:solidFill>
                  <a:schemeClr val="accent1"/>
                </a:solidFill>
                <a:sym typeface="+mn-ea"/>
              </a:rPr>
              <a:t>Wikidata</a:t>
            </a:r>
            <a:endParaRPr lang="en-US" dirty="0">
              <a:solidFill>
                <a:schemeClr val="accent1"/>
              </a:solidFill>
              <a:sym typeface="+mn-ea"/>
            </a:endParaRPr>
          </a:p>
        </p:txBody>
      </p:sp>
      <p:sp>
        <p:nvSpPr>
          <p:cNvPr id="2" name="Slide Number Placeholder 1"/>
          <p:cNvSpPr>
            <a:spLocks noGrp="1"/>
          </p:cNvSpPr>
          <p:nvPr>
            <p:ph type="sldNum" sz="quarter" idx="12"/>
          </p:nvPr>
        </p:nvSpPr>
        <p:spPr/>
        <p:txBody>
          <a:bodyPr/>
          <a:lstStyle/>
          <a:p>
            <a:fld id="{49AE70B2-8BF9-45C0-BB95-33D1B9D3A854}"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ym typeface="+mn-ea"/>
              </a:rPr>
              <a:t>Searching on TheSession webpage (Q1-3)</a:t>
            </a:r>
          </a:p>
        </p:txBody>
      </p:sp>
      <p:pic>
        <p:nvPicPr>
          <p:cNvPr id="7" name="Picture 6"/>
          <p:cNvPicPr>
            <a:picLocks noChangeAspect="1"/>
          </p:cNvPicPr>
          <p:nvPr>
            <p:custDataLst>
              <p:tags r:id="rId1"/>
            </p:custDataLst>
          </p:nvPr>
        </p:nvPicPr>
        <p:blipFill>
          <a:blip r:embed="rId5"/>
          <a:stretch>
            <a:fillRect/>
          </a:stretch>
        </p:blipFill>
        <p:spPr>
          <a:xfrm>
            <a:off x="0" y="1362710"/>
            <a:ext cx="12192000" cy="2608580"/>
          </a:xfrm>
          <a:prstGeom prst="rect">
            <a:avLst/>
          </a:prstGeom>
        </p:spPr>
      </p:pic>
      <p:pic>
        <p:nvPicPr>
          <p:cNvPr id="8" name="Picture 7"/>
          <p:cNvPicPr>
            <a:picLocks noChangeAspect="1"/>
          </p:cNvPicPr>
          <p:nvPr>
            <p:custDataLst>
              <p:tags r:id="rId2"/>
            </p:custDataLst>
          </p:nvPr>
        </p:nvPicPr>
        <p:blipFill>
          <a:blip r:embed="rId6"/>
          <a:stretch>
            <a:fillRect/>
          </a:stretch>
        </p:blipFill>
        <p:spPr>
          <a:xfrm>
            <a:off x="0" y="4228465"/>
            <a:ext cx="12192000" cy="2179955"/>
          </a:xfrm>
          <a:prstGeom prst="rect">
            <a:avLst/>
          </a:prstGeom>
        </p:spPr>
      </p:pic>
      <p:sp>
        <p:nvSpPr>
          <p:cNvPr id="3" name="Text Box 2"/>
          <p:cNvSpPr txBox="1"/>
          <p:nvPr/>
        </p:nvSpPr>
        <p:spPr>
          <a:xfrm>
            <a:off x="-8890" y="6870700"/>
            <a:ext cx="4064000" cy="645160"/>
          </a:xfrm>
          <a:prstGeom prst="rect">
            <a:avLst/>
          </a:prstGeom>
          <a:noFill/>
        </p:spPr>
        <p:txBody>
          <a:bodyPr wrap="square" rtlCol="0">
            <a:spAutoFit/>
          </a:bodyPr>
          <a:lstStyle/>
          <a:p>
            <a:r>
              <a:rPr lang="en-US" altLang="zh-CN">
                <a:solidFill>
                  <a:schemeClr val="accent6">
                    <a:lumMod val="20000"/>
                    <a:lumOff val="80000"/>
                  </a:schemeClr>
                </a:solidFill>
              </a:rPr>
              <a:t>We may consider insert a simpler question before this one.</a:t>
            </a:r>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20</a:t>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(Q1-3)</a:t>
            </a:r>
            <a:br>
              <a:rPr lang="en-US" sz="2400"/>
            </a:br>
            <a:endParaRPr lang="en-US" sz="2400"/>
          </a:p>
        </p:txBody>
      </p:sp>
      <p:sp>
        <p:nvSpPr>
          <p:cNvPr id="8" name="Content Placeholder 7"/>
          <p:cNvSpPr>
            <a:spLocks noGrp="1"/>
          </p:cNvSpPr>
          <p:nvPr>
            <p:ph idx="1"/>
            <p:custDataLst>
              <p:tags r:id="rId1"/>
            </p:custDataLst>
          </p:nvPr>
        </p:nvSpPr>
        <p:spPr>
          <a:xfrm>
            <a:off x="647700" y="1303020"/>
            <a:ext cx="10515600" cy="5184140"/>
          </a:xfrm>
        </p:spPr>
        <p:txBody>
          <a:bodyPr>
            <a:noAutofit/>
          </a:bodyPr>
          <a:lstStyle/>
          <a:p>
            <a:pPr marL="0" indent="0">
              <a:lnSpc>
                <a:spcPct val="100000"/>
              </a:lnSpc>
              <a:buNone/>
            </a:pPr>
            <a:r>
              <a:rPr lang="en-US" sz="2000" dirty="0">
                <a:solidFill>
                  <a:schemeClr val="tx1">
                    <a:lumMod val="85000"/>
                    <a:lumOff val="15000"/>
                  </a:schemeClr>
                </a:solidFill>
                <a:cs typeface="+mn-lt"/>
                <a:sym typeface="+mn-ea"/>
              </a:rPr>
              <a:t>Enter the following in ChatGPT (</a:t>
            </a:r>
            <a:r>
              <a:rPr lang="en-US" sz="2000" b="1" dirty="0">
                <a:solidFill>
                  <a:schemeClr val="tx1">
                    <a:lumMod val="85000"/>
                    <a:lumOff val="15000"/>
                  </a:schemeClr>
                </a:solidFill>
                <a:cs typeface="+mn-lt"/>
                <a:sym typeface="+mn-ea"/>
              </a:rPr>
              <a:t>the text in red will be provided to users</a:t>
            </a:r>
            <a:r>
              <a:rPr lang="en-US" sz="2000" dirty="0">
                <a:solidFill>
                  <a:schemeClr val="tx1">
                    <a:lumMod val="85000"/>
                    <a:lumOff val="15000"/>
                  </a:schemeClr>
                </a:solidFill>
                <a:cs typeface="+mn-lt"/>
                <a:sym typeface="+mn-ea"/>
              </a:rPr>
              <a:t>):</a:t>
            </a:r>
          </a:p>
          <a:p>
            <a:pPr marL="0" indent="0">
              <a:lnSpc>
                <a:spcPct val="100000"/>
              </a:lnSpc>
              <a:buNone/>
            </a:pPr>
            <a:r>
              <a:rPr lang="en-US" sz="2000" dirty="0">
                <a:solidFill>
                  <a:schemeClr val="accent6"/>
                </a:solidFill>
                <a:cs typeface="+mn-lt"/>
                <a:sym typeface="+mn-ea"/>
              </a:rPr>
              <a:t>Given an RDF database partially reconciled with </a:t>
            </a:r>
            <a:r>
              <a:rPr lang="en-US" sz="2000" dirty="0" err="1">
                <a:solidFill>
                  <a:schemeClr val="accent6"/>
                </a:solidFill>
                <a:cs typeface="+mn-lt"/>
                <a:sym typeface="+mn-ea"/>
              </a:rPr>
              <a:t>Wikidata</a:t>
            </a:r>
            <a:r>
              <a:rPr lang="en-US" sz="2000" dirty="0">
                <a:solidFill>
                  <a:schemeClr val="accent6"/>
                </a:solidFill>
                <a:cs typeface="+mn-lt"/>
                <a:sym typeface="+mn-ea"/>
              </a:rPr>
              <a:t>, and:</a:t>
            </a:r>
          </a:p>
          <a:p>
            <a:pPr marL="0" indent="0">
              <a:lnSpc>
                <a:spcPct val="100000"/>
              </a:lnSpc>
              <a:buNone/>
            </a:pPr>
            <a:r>
              <a:rPr lang="en-US" sz="2000" dirty="0">
                <a:solidFill>
                  <a:schemeClr val="accent6"/>
                </a:solidFill>
                <a:cs typeface="+mn-lt"/>
                <a:sym typeface="+mn-ea"/>
              </a:rPr>
              <a:t>wd:Q482994 a </a:t>
            </a:r>
            <a:r>
              <a:rPr lang="en-US" sz="2000" dirty="0" err="1">
                <a:solidFill>
                  <a:schemeClr val="accent6"/>
                </a:solidFill>
                <a:cs typeface="+mn-lt"/>
                <a:sym typeface="+mn-ea"/>
              </a:rPr>
              <a:t>owl:Class</a:t>
            </a:r>
            <a:r>
              <a:rPr lang="en-US" sz="2000" dirty="0">
                <a:solidFill>
                  <a:schemeClr val="accent6"/>
                </a:solidFill>
                <a:cs typeface="+mn-lt"/>
                <a:sym typeface="+mn-ea"/>
              </a:rPr>
              <a:t> . wdt:P175 a </a:t>
            </a:r>
            <a:r>
              <a:rPr lang="en-US" sz="2000" dirty="0" err="1">
                <a:solidFill>
                  <a:schemeClr val="accent6"/>
                </a:solidFill>
                <a:cs typeface="+mn-lt"/>
                <a:sym typeface="+mn-ea"/>
              </a:rPr>
              <a:t>owl:DatatypeProperty</a:t>
            </a:r>
            <a:r>
              <a:rPr lang="en-US" sz="2000" dirty="0">
                <a:solidFill>
                  <a:schemeClr val="accent6"/>
                </a:solidFill>
                <a:cs typeface="+mn-lt"/>
                <a:sym typeface="+mn-ea"/>
              </a:rPr>
              <a:t> .</a:t>
            </a:r>
          </a:p>
          <a:p>
            <a:pPr marL="0" indent="0">
              <a:lnSpc>
                <a:spcPct val="100000"/>
              </a:lnSpc>
              <a:buNone/>
            </a:pPr>
            <a:r>
              <a:rPr lang="en-US" sz="2000" dirty="0">
                <a:solidFill>
                  <a:schemeClr val="accent6"/>
                </a:solidFill>
                <a:cs typeface="+mn-lt"/>
                <a:sym typeface="+mn-ea"/>
              </a:rPr>
              <a:t>wdt:P2561.</a:t>
            </a:r>
          </a:p>
          <a:p>
            <a:pPr marL="0" indent="0">
              <a:lnSpc>
                <a:spcPct val="100000"/>
              </a:lnSpc>
              <a:buNone/>
            </a:pPr>
            <a:r>
              <a:rPr lang="en-US" sz="2000" dirty="0">
                <a:solidFill>
                  <a:schemeClr val="accent6"/>
                </a:solidFill>
                <a:cs typeface="+mn-lt"/>
                <a:sym typeface="+mn-ea"/>
              </a:rPr>
              <a:t>Generate SPARQL for the following question:</a:t>
            </a:r>
          </a:p>
          <a:p>
            <a:pPr marL="0" indent="0">
              <a:lnSpc>
                <a:spcPct val="100000"/>
              </a:lnSpc>
              <a:buNone/>
            </a:pPr>
            <a:r>
              <a:rPr lang="en-US" sz="2000" dirty="0">
                <a:solidFill>
                  <a:schemeClr val="accent6"/>
                </a:solidFill>
                <a:cs typeface="+mn-lt"/>
                <a:sym typeface="+mn-ea"/>
              </a:rPr>
              <a:t>[Note: (1)The value of wdt:P175 is only </a:t>
            </a:r>
            <a:r>
              <a:rPr lang="en-US" sz="2000" dirty="0" err="1">
                <a:solidFill>
                  <a:schemeClr val="accent6"/>
                </a:solidFill>
                <a:cs typeface="+mn-lt"/>
                <a:sym typeface="+mn-ea"/>
              </a:rPr>
              <a:t>rdf:literal</a:t>
            </a:r>
            <a:r>
              <a:rPr lang="en-US" sz="2000" dirty="0">
                <a:solidFill>
                  <a:schemeClr val="accent6"/>
                </a:solidFill>
                <a:cs typeface="+mn-lt"/>
                <a:sym typeface="+mn-ea"/>
              </a:rPr>
              <a:t> instead of a URI, so it mustn’t be subject of other property.</a:t>
            </a:r>
          </a:p>
          <a:p>
            <a:pPr marL="0" indent="0">
              <a:lnSpc>
                <a:spcPct val="100000"/>
              </a:lnSpc>
              <a:buNone/>
            </a:pPr>
            <a:r>
              <a:rPr lang="en-US" sz="2000" dirty="0">
                <a:solidFill>
                  <a:schemeClr val="accent6"/>
                </a:solidFill>
                <a:cs typeface="+mn-lt"/>
                <a:sym typeface="+mn-ea"/>
              </a:rPr>
              <a:t>(2)The subject of wdt:P2561 can only be instances of wd:Q482994.</a:t>
            </a:r>
          </a:p>
          <a:p>
            <a:pPr marL="0" indent="0">
              <a:lnSpc>
                <a:spcPct val="100000"/>
              </a:lnSpc>
              <a:buNone/>
            </a:pPr>
            <a:r>
              <a:rPr lang="en-US" sz="2000" dirty="0">
                <a:solidFill>
                  <a:schemeClr val="accent6"/>
                </a:solidFill>
                <a:cs typeface="+mn-lt"/>
                <a:sym typeface="+mn-ea"/>
              </a:rPr>
              <a:t>(3)Use filter(contains(</a:t>
            </a:r>
            <a:r>
              <a:rPr lang="en-US" sz="2000" dirty="0" err="1">
                <a:solidFill>
                  <a:schemeClr val="accent6"/>
                </a:solidFill>
                <a:cs typeface="+mn-lt"/>
                <a:sym typeface="+mn-ea"/>
              </a:rPr>
              <a:t>lcase</a:t>
            </a:r>
            <a:r>
              <a:rPr lang="en-US" sz="2000" dirty="0">
                <a:solidFill>
                  <a:schemeClr val="accent6"/>
                </a:solidFill>
                <a:cs typeface="+mn-lt"/>
                <a:sym typeface="+mn-ea"/>
              </a:rPr>
              <a:t>(str(?x)). Any parts joined by UNION should be in {}.</a:t>
            </a:r>
          </a:p>
          <a:p>
            <a:pPr marL="0" indent="0">
              <a:lnSpc>
                <a:spcPct val="100000"/>
              </a:lnSpc>
              <a:buNone/>
            </a:pPr>
            <a:r>
              <a:rPr lang="en-US" sz="2000" dirty="0">
                <a:solidFill>
                  <a:schemeClr val="accent6"/>
                </a:solidFill>
                <a:cs typeface="+mn-lt"/>
                <a:sym typeface="+mn-ea"/>
              </a:rPr>
              <a:t>(4)Don’t forget namespace]</a:t>
            </a:r>
          </a:p>
          <a:p>
            <a:pPr marL="0" indent="0">
              <a:lnSpc>
                <a:spcPct val="100000"/>
              </a:lnSpc>
              <a:buNone/>
            </a:pPr>
            <a:r>
              <a:rPr lang="en-US" sz="2000" dirty="0">
                <a:solidFill>
                  <a:schemeClr val="accent6"/>
                </a:solidFill>
                <a:cs typeface="+mn-lt"/>
                <a:sym typeface="+mn-ea"/>
              </a:rPr>
              <a:t>Question: </a:t>
            </a:r>
            <a:r>
              <a:rPr lang="en-US" sz="2000" dirty="0">
                <a:solidFill>
                  <a:schemeClr val="tx1">
                    <a:lumMod val="85000"/>
                    <a:lumOff val="15000"/>
                  </a:schemeClr>
                </a:solidFill>
                <a:cs typeface="+mn-lt"/>
                <a:sym typeface="+mn-ea"/>
              </a:rPr>
              <a:t>Find albums containing “Tola” in its name or its artist’s name</a:t>
            </a:r>
          </a:p>
          <a:p>
            <a:pPr marL="0" indent="0">
              <a:lnSpc>
                <a:spcPct val="100000"/>
              </a:lnSpc>
              <a:buNone/>
            </a:pPr>
            <a:endParaRPr lang="en-US" altLang="en-US" sz="2000" dirty="0">
              <a:solidFill>
                <a:schemeClr val="tx1">
                  <a:lumMod val="75000"/>
                  <a:lumOff val="25000"/>
                </a:schemeClr>
              </a:solidFill>
              <a:cs typeface="+mn-lt"/>
              <a:sym typeface="+mn-ea"/>
            </a:endParaRPr>
          </a:p>
        </p:txBody>
      </p:sp>
      <p:sp>
        <p:nvSpPr>
          <p:cNvPr id="3" name="Text Box 2"/>
          <p:cNvSpPr txBox="1"/>
          <p:nvPr/>
        </p:nvSpPr>
        <p:spPr>
          <a:xfrm>
            <a:off x="647700" y="6858000"/>
            <a:ext cx="11544300" cy="5908040"/>
          </a:xfrm>
          <a:prstGeom prst="rect">
            <a:avLst/>
          </a:prstGeom>
          <a:noFill/>
        </p:spPr>
        <p:txBody>
          <a:bodyPr wrap="square" rtlCol="0">
            <a:spAutoFit/>
          </a:bodyPr>
          <a:lstStyle/>
          <a:p>
            <a:pPr algn="l">
              <a:buClrTx/>
              <a:buSzTx/>
              <a:buFontTx/>
            </a:pPr>
            <a:r>
              <a:rPr lang="en-US" altLang="zh-CN">
                <a:solidFill>
                  <a:schemeClr val="accent1"/>
                </a:solidFill>
              </a:rPr>
              <a:t>Why this query is complicated: </a:t>
            </a:r>
          </a:p>
          <a:p>
            <a:pPr algn="l">
              <a:buClrTx/>
              <a:buSzTx/>
              <a:buFontTx/>
            </a:pPr>
            <a:r>
              <a:rPr lang="en-US" altLang="zh-CN">
                <a:solidFill>
                  <a:schemeClr val="accent1"/>
                </a:solidFill>
              </a:rPr>
              <a:t>(1) ChatGpt is prone to taking wdt:P175 as an “ObjectProperty”, which means it takes the object of P175 as another object (target/URI/node), such as:</a:t>
            </a:r>
          </a:p>
          <a:p>
            <a:pPr algn="l">
              <a:buClrTx/>
              <a:buSzTx/>
              <a:buFontTx/>
            </a:pPr>
            <a:r>
              <a:rPr lang="en-US" altLang="zh-CN">
                <a:solidFill>
                  <a:schemeClr val="tx1">
                    <a:lumMod val="50000"/>
                    <a:lumOff val="50000"/>
                  </a:schemeClr>
                </a:solidFill>
              </a:rPr>
              <a:t>SELECT ?album WHERE {</a:t>
            </a:r>
          </a:p>
          <a:p>
            <a:pPr algn="l">
              <a:buClrTx/>
              <a:buSzTx/>
              <a:buFontTx/>
            </a:pPr>
            <a:r>
              <a:rPr lang="en-US" altLang="zh-CN">
                <a:solidFill>
                  <a:schemeClr val="tx1">
                    <a:lumMod val="50000"/>
                    <a:lumOff val="50000"/>
                  </a:schemeClr>
                </a:solidFill>
              </a:rPr>
              <a:t>  {</a:t>
            </a:r>
          </a:p>
          <a:p>
            <a:pPr algn="l">
              <a:buClrTx/>
              <a:buSzTx/>
              <a:buFontTx/>
            </a:pPr>
            <a:r>
              <a:rPr lang="en-US" altLang="zh-CN">
                <a:solidFill>
                  <a:schemeClr val="tx1">
                    <a:lumMod val="50000"/>
                    <a:lumOff val="50000"/>
                  </a:schemeClr>
                </a:solidFill>
              </a:rPr>
              <a:t>    ?album a wd:Q482994 ;          # Identify the album (instance of wd:Q482994)</a:t>
            </a:r>
          </a:p>
          <a:p>
            <a:pPr algn="l">
              <a:buClrTx/>
              <a:buSzTx/>
              <a:buFontTx/>
            </a:pPr>
            <a:r>
              <a:rPr lang="en-US" altLang="zh-CN">
                <a:solidFill>
                  <a:schemeClr val="tx1">
                    <a:lumMod val="50000"/>
                    <a:lumOff val="50000"/>
                  </a:schemeClr>
                </a:solidFill>
              </a:rPr>
              <a:t>           wdt:P2561 ?albumName .  # Get the name of the album</a:t>
            </a:r>
          </a:p>
          <a:p>
            <a:pPr algn="l">
              <a:buClrTx/>
              <a:buSzTx/>
              <a:buFontTx/>
            </a:pPr>
            <a:r>
              <a:rPr lang="en-US" altLang="zh-CN">
                <a:solidFill>
                  <a:schemeClr val="tx1">
                    <a:lumMod val="50000"/>
                    <a:lumOff val="50000"/>
                  </a:schemeClr>
                </a:solidFill>
              </a:rPr>
              <a:t>    FILTER(CONTAINS(LCASE(STR(?albumName)), "tola"))</a:t>
            </a:r>
          </a:p>
          <a:p>
            <a:pPr algn="l">
              <a:buClrTx/>
              <a:buSzTx/>
              <a:buFontTx/>
            </a:pPr>
            <a:r>
              <a:rPr lang="en-US" altLang="zh-CN">
                <a:solidFill>
                  <a:schemeClr val="tx1">
                    <a:lumMod val="50000"/>
                    <a:lumOff val="50000"/>
                  </a:schemeClr>
                </a:solidFill>
              </a:rPr>
              <a:t>  }</a:t>
            </a:r>
          </a:p>
          <a:p>
            <a:pPr algn="l">
              <a:buClrTx/>
              <a:buSzTx/>
              <a:buFontTx/>
            </a:pPr>
            <a:r>
              <a:rPr lang="en-US" altLang="zh-CN">
                <a:solidFill>
                  <a:schemeClr val="tx1">
                    <a:lumMod val="50000"/>
                    <a:lumOff val="50000"/>
                  </a:schemeClr>
                </a:solidFill>
              </a:rPr>
              <a:t>  UNION</a:t>
            </a:r>
          </a:p>
          <a:p>
            <a:pPr algn="l">
              <a:buClrTx/>
              <a:buSzTx/>
              <a:buFontTx/>
            </a:pPr>
            <a:r>
              <a:rPr lang="en-US" altLang="zh-CN">
                <a:solidFill>
                  <a:schemeClr val="tx1">
                    <a:lumMod val="50000"/>
                    <a:lumOff val="50000"/>
                  </a:schemeClr>
                </a:solidFill>
              </a:rPr>
              <a:t>  {</a:t>
            </a:r>
          </a:p>
          <a:p>
            <a:pPr algn="l">
              <a:buClrTx/>
              <a:buSzTx/>
              <a:buFontTx/>
            </a:pPr>
            <a:r>
              <a:rPr lang="en-US" altLang="zh-CN">
                <a:solidFill>
                  <a:schemeClr val="tx1">
                    <a:lumMod val="50000"/>
                    <a:lumOff val="50000"/>
                  </a:schemeClr>
                </a:solidFill>
              </a:rPr>
              <a:t>    ?album a wd:Q482994 ;          # Identify the album (instance of wd:Q482994)</a:t>
            </a:r>
          </a:p>
          <a:p>
            <a:pPr algn="l">
              <a:buClrTx/>
              <a:buSzTx/>
              <a:buFontTx/>
            </a:pPr>
            <a:r>
              <a:rPr lang="en-US" altLang="zh-CN">
                <a:solidFill>
                  <a:schemeClr val="tx1">
                    <a:lumMod val="50000"/>
                    <a:lumOff val="50000"/>
                  </a:schemeClr>
                </a:solidFill>
              </a:rPr>
              <a:t>           wdt:P175 </a:t>
            </a:r>
            <a:r>
              <a:rPr lang="en-US" altLang="zh-CN">
                <a:solidFill>
                  <a:srgbClr val="FF0000"/>
                </a:solidFill>
              </a:rPr>
              <a:t>?artist</a:t>
            </a:r>
            <a:r>
              <a:rPr lang="en-US" altLang="zh-CN">
                <a:solidFill>
                  <a:schemeClr val="tx1">
                    <a:lumMod val="50000"/>
                    <a:lumOff val="50000"/>
                  </a:schemeClr>
                </a:solidFill>
              </a:rPr>
              <a:t> .      # Get the artist of the album</a:t>
            </a:r>
          </a:p>
          <a:p>
            <a:pPr algn="l">
              <a:buClrTx/>
              <a:buSzTx/>
              <a:buFontTx/>
            </a:pPr>
            <a:r>
              <a:rPr lang="en-US" altLang="zh-CN">
                <a:solidFill>
                  <a:schemeClr val="tx1">
                    <a:lumMod val="50000"/>
                    <a:lumOff val="50000"/>
                  </a:schemeClr>
                </a:solidFill>
              </a:rPr>
              <a:t>    </a:t>
            </a:r>
            <a:r>
              <a:rPr lang="en-US" altLang="zh-CN">
                <a:solidFill>
                  <a:srgbClr val="FF0000"/>
                </a:solidFill>
              </a:rPr>
              <a:t>?artist wdt:P2561 ?artistName</a:t>
            </a:r>
            <a:r>
              <a:rPr lang="en-US" altLang="zh-CN">
                <a:solidFill>
                  <a:schemeClr val="tx1">
                    <a:lumMod val="50000"/>
                    <a:lumOff val="50000"/>
                  </a:schemeClr>
                </a:solidFill>
              </a:rPr>
              <a:t> . # Get the name of the artist</a:t>
            </a:r>
          </a:p>
          <a:p>
            <a:pPr algn="l">
              <a:buClrTx/>
              <a:buSzTx/>
              <a:buFontTx/>
            </a:pPr>
            <a:r>
              <a:rPr lang="en-US" altLang="zh-CN">
                <a:solidFill>
                  <a:schemeClr val="tx1">
                    <a:lumMod val="50000"/>
                    <a:lumOff val="50000"/>
                  </a:schemeClr>
                </a:solidFill>
              </a:rPr>
              <a:t>    FILTER(CONTAINS(LCASE(STR(?artistName)), "tola"))</a:t>
            </a:r>
          </a:p>
          <a:p>
            <a:pPr algn="l">
              <a:buClrTx/>
              <a:buSzTx/>
              <a:buFontTx/>
            </a:pPr>
            <a:r>
              <a:rPr lang="en-US" altLang="zh-CN">
                <a:solidFill>
                  <a:schemeClr val="tx1">
                    <a:lumMod val="50000"/>
                    <a:lumOff val="50000"/>
                  </a:schemeClr>
                </a:solidFill>
              </a:rPr>
              <a:t>  }</a:t>
            </a:r>
          </a:p>
          <a:p>
            <a:pPr algn="l">
              <a:buClrTx/>
              <a:buSzTx/>
              <a:buFontTx/>
            </a:pPr>
            <a:r>
              <a:rPr lang="en-US" altLang="zh-CN">
                <a:solidFill>
                  <a:schemeClr val="tx1">
                    <a:lumMod val="50000"/>
                    <a:lumOff val="50000"/>
                  </a:schemeClr>
                </a:solidFill>
              </a:rPr>
              <a:t>}</a:t>
            </a:r>
          </a:p>
          <a:p>
            <a:pPr algn="l">
              <a:buClrTx/>
              <a:buSzTx/>
              <a:buFontTx/>
            </a:pPr>
            <a:r>
              <a:rPr lang="en-US" altLang="zh-CN">
                <a:solidFill>
                  <a:schemeClr val="accent1"/>
                </a:solidFill>
              </a:rPr>
              <a:t>(2) It also uses wdt:P2561 as the property of ?artist, which is not hinted in the OWL snippet. So we stipulate “</a:t>
            </a:r>
            <a:r>
              <a:rPr lang="en-US" altLang="zh-CN">
                <a:solidFill>
                  <a:schemeClr val="accent1"/>
                </a:solidFill>
                <a:sym typeface="+mn-ea"/>
              </a:rPr>
              <a:t>The subject of wdt:P2561 can only be instances of wd:Q482994</a:t>
            </a:r>
            <a:r>
              <a:rPr lang="en-US" altLang="zh-CN">
                <a:solidFill>
                  <a:schemeClr val="accent1"/>
                </a:solidFill>
              </a:rPr>
              <a:t>”.</a:t>
            </a:r>
          </a:p>
          <a:p>
            <a:pPr algn="l">
              <a:buClrTx/>
              <a:buSzTx/>
              <a:buFontTx/>
            </a:pPr>
            <a:r>
              <a:rPr lang="en-US" altLang="zh-CN">
                <a:solidFill>
                  <a:schemeClr val="accent3">
                    <a:lumMod val="60000"/>
                    <a:lumOff val="40000"/>
                  </a:schemeClr>
                </a:solidFill>
              </a:rPr>
              <a:t> </a:t>
            </a:r>
          </a:p>
          <a:p>
            <a:pPr algn="l">
              <a:buClrTx/>
              <a:buSzTx/>
              <a:buFontTx/>
            </a:pPr>
            <a:r>
              <a:rPr lang="en-US" altLang="zh-CN">
                <a:solidFill>
                  <a:schemeClr val="accent3">
                    <a:lumMod val="60000"/>
                    <a:lumOff val="40000"/>
                  </a:schemeClr>
                </a:solidFill>
              </a:rPr>
              <a:t>(For example, change to “Find the Album by Tola”) </a:t>
            </a:r>
          </a:p>
        </p:txBody>
      </p:sp>
      <p:sp>
        <p:nvSpPr>
          <p:cNvPr id="4" name="Text Box 3"/>
          <p:cNvSpPr txBox="1"/>
          <p:nvPr/>
        </p:nvSpPr>
        <p:spPr>
          <a:xfrm>
            <a:off x="12192000" y="1980565"/>
            <a:ext cx="6096000" cy="645160"/>
          </a:xfrm>
          <a:prstGeom prst="rect">
            <a:avLst/>
          </a:prstGeom>
          <a:noFill/>
        </p:spPr>
        <p:txBody>
          <a:bodyPr wrap="square" rtlCol="0" anchor="t">
            <a:spAutoFit/>
          </a:bodyPr>
          <a:lstStyle/>
          <a:p>
            <a:r>
              <a:rPr lang="en-US">
                <a:solidFill>
                  <a:schemeClr val="tx1">
                    <a:lumMod val="50000"/>
                    <a:lumOff val="50000"/>
                  </a:schemeClr>
                </a:solidFill>
                <a:cs typeface="+mn-lt"/>
                <a:sym typeface="+mn-ea"/>
              </a:rPr>
              <a:t>wd:Q482994 album;</a:t>
            </a:r>
          </a:p>
          <a:p>
            <a:r>
              <a:rPr lang="en-US">
                <a:solidFill>
                  <a:schemeClr val="tx1">
                    <a:lumMod val="50000"/>
                    <a:lumOff val="50000"/>
                  </a:schemeClr>
                </a:solidFill>
                <a:cs typeface="+mn-lt"/>
                <a:sym typeface="+mn-ea"/>
              </a:rPr>
              <a:t>wdt:P175 performer</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21</a:t>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10000"/>
              </a:lnSpc>
            </a:pPr>
            <a:r>
              <a:rPr lang="en-US" sz="2800" dirty="0">
                <a:solidFill>
                  <a:schemeClr val="tx1"/>
                </a:solidFill>
              </a:rPr>
              <a:t>Generated SPARQL by ChatGPT (Q1-3)</a:t>
            </a:r>
            <a:br>
              <a:rPr lang="en-US" sz="2800" dirty="0">
                <a:solidFill>
                  <a:schemeClr val="tx1"/>
                </a:solidFill>
              </a:rPr>
            </a:br>
            <a:r>
              <a:rPr lang="en-US" sz="2400" b="1" dirty="0">
                <a:solidFill>
                  <a:srgbClr val="7030A0"/>
                </a:solidFill>
                <a:cs typeface="+mn-lt"/>
                <a:sym typeface="+mn-ea"/>
              </a:rPr>
              <a:t>Find albums containing “Tola” in its name or its artist’s name</a:t>
            </a:r>
          </a:p>
        </p:txBody>
      </p:sp>
      <p:sp>
        <p:nvSpPr>
          <p:cNvPr id="3" name="Content Placeholder 2"/>
          <p:cNvSpPr>
            <a:spLocks noGrp="1"/>
          </p:cNvSpPr>
          <p:nvPr>
            <p:ph idx="1"/>
          </p:nvPr>
        </p:nvSpPr>
        <p:spPr>
          <a:xfrm>
            <a:off x="647700" y="1497965"/>
            <a:ext cx="10515600" cy="4641850"/>
          </a:xfrm>
        </p:spPr>
        <p:txBody>
          <a:bodyPr>
            <a:noAutofit/>
          </a:bodyPr>
          <a:lstStyle/>
          <a:p>
            <a:pPr marL="0" indent="0">
              <a:lnSpc>
                <a:spcPct val="100000"/>
              </a:lnSpc>
              <a:buNone/>
            </a:pPr>
            <a:r>
              <a:rPr lang="zh-CN" altLang="en-US" sz="2000" dirty="0">
                <a:solidFill>
                  <a:schemeClr val="accent1"/>
                </a:solidFill>
                <a:latin typeface="Chakra Petch Regular" panose="00000500000000000000" charset="0"/>
                <a:cs typeface="Chakra Petch Regular" panose="00000500000000000000" charset="0"/>
              </a:rPr>
              <a:t>PREFIX wd: &lt;http://www.wikidata.org/entity/&gt;</a:t>
            </a:r>
          </a:p>
          <a:p>
            <a:pPr marL="0" indent="0">
              <a:lnSpc>
                <a:spcPct val="100000"/>
              </a:lnSpc>
              <a:buNone/>
            </a:pPr>
            <a:r>
              <a:rPr lang="zh-CN" altLang="en-US" sz="2000" dirty="0">
                <a:solidFill>
                  <a:schemeClr val="accent1"/>
                </a:solidFill>
                <a:latin typeface="Chakra Petch Regular" panose="00000500000000000000" charset="0"/>
                <a:cs typeface="Chakra Petch Regular" panose="00000500000000000000" charset="0"/>
              </a:rPr>
              <a:t>PREFIX wdt: &lt;http://www.wikidata.org/prop/direct/&gt;</a:t>
            </a:r>
          </a:p>
          <a:p>
            <a:pPr marL="0" indent="0">
              <a:lnSpc>
                <a:spcPct val="100000"/>
              </a:lnSpc>
              <a:buNone/>
            </a:pPr>
            <a:r>
              <a:rPr lang="zh-CN" altLang="en-US" sz="2000" dirty="0">
                <a:solidFill>
                  <a:schemeClr val="accent1"/>
                </a:solidFill>
                <a:latin typeface="Chakra Petch Regular" panose="00000500000000000000" charset="0"/>
                <a:cs typeface="Chakra Petch Regular" panose="00000500000000000000" charset="0"/>
              </a:rPr>
              <a:t>PREFIX rdfs: &lt;http://www.w3.org/2000/01/rdf-schema#&gt;</a:t>
            </a:r>
          </a:p>
          <a:p>
            <a:pPr marL="0" indent="0">
              <a:lnSpc>
                <a:spcPct val="100000"/>
              </a:lnSpc>
              <a:buNone/>
            </a:pPr>
            <a:r>
              <a:rPr lang="zh-CN" altLang="en-US" sz="2000" dirty="0">
                <a:solidFill>
                  <a:schemeClr val="accent1"/>
                </a:solidFill>
                <a:latin typeface="Chakra Petch Regular" panose="00000500000000000000" charset="0"/>
                <a:cs typeface="Chakra Petch Regular" panose="00000500000000000000" charset="0"/>
              </a:rPr>
              <a:t>PREFIX rdf: &lt;http://www.w3.org/1999/02/22-rdf-syntax-ns#&gt;</a:t>
            </a:r>
          </a:p>
          <a:p>
            <a:pPr marL="0" indent="0">
              <a:lnSpc>
                <a:spcPct val="100000"/>
              </a:lnSpc>
              <a:buNone/>
            </a:pPr>
            <a:r>
              <a:rPr lang="zh-CN" altLang="en-US" sz="2000" dirty="0">
                <a:solidFill>
                  <a:schemeClr val="accent1"/>
                </a:solidFill>
                <a:latin typeface="Chakra Petch Regular" panose="00000500000000000000" charset="0"/>
                <a:cs typeface="Chakra Petch Regular" panose="00000500000000000000" charset="0"/>
              </a:rPr>
              <a:t>SELECT ?album ?name ?artistName WHERE { {</a:t>
            </a:r>
          </a:p>
          <a:p>
            <a:pPr marL="0" indent="0">
              <a:lnSpc>
                <a:spcPct val="100000"/>
              </a:lnSpc>
              <a:buNone/>
            </a:pPr>
            <a:r>
              <a:rPr lang="zh-CN" altLang="en-US" sz="2000" dirty="0">
                <a:solidFill>
                  <a:schemeClr val="accent1"/>
                </a:solidFill>
                <a:latin typeface="Chakra Petch Regular" panose="00000500000000000000" charset="0"/>
                <a:cs typeface="Chakra Petch Regular" panose="00000500000000000000" charset="0"/>
              </a:rPr>
              <a:t>    ?album rdf:type wd:Q482994 ;</a:t>
            </a:r>
          </a:p>
          <a:p>
            <a:pPr marL="0" indent="0">
              <a:lnSpc>
                <a:spcPct val="100000"/>
              </a:lnSpc>
              <a:buNone/>
            </a:pPr>
            <a:r>
              <a:rPr lang="zh-CN" altLang="en-US" sz="2000" dirty="0">
                <a:solidFill>
                  <a:schemeClr val="accent1"/>
                </a:solidFill>
                <a:latin typeface="Chakra Petch Regular" panose="00000500000000000000" charset="0"/>
                <a:cs typeface="Chakra Petch Regular" panose="00000500000000000000" charset="0"/>
              </a:rPr>
              <a:t>           </a:t>
            </a:r>
            <a:r>
              <a:rPr lang="en-US" altLang="zh-CN" sz="2000" dirty="0">
                <a:solidFill>
                  <a:schemeClr val="accent1"/>
                </a:solidFill>
                <a:latin typeface="Chakra Petch Regular" panose="00000500000000000000" charset="0"/>
                <a:cs typeface="Chakra Petch Regular" panose="00000500000000000000" charset="0"/>
              </a:rPr>
              <a:t>        </a:t>
            </a:r>
            <a:r>
              <a:rPr lang="zh-CN" altLang="en-US" sz="2000" dirty="0">
                <a:solidFill>
                  <a:schemeClr val="accent1"/>
                </a:solidFill>
                <a:latin typeface="Chakra Petch Regular" panose="00000500000000000000" charset="0"/>
                <a:cs typeface="Chakra Petch Regular" panose="00000500000000000000" charset="0"/>
              </a:rPr>
              <a:t>wdt:P2561 ?name .</a:t>
            </a:r>
            <a:r>
              <a:rPr lang="en-US" altLang="zh-CN" sz="2000" dirty="0">
                <a:solidFill>
                  <a:schemeClr val="accent1"/>
                </a:solidFill>
                <a:latin typeface="Chakra Petch Regular" panose="00000500000000000000" charset="0"/>
                <a:cs typeface="Chakra Petch Regular" panose="00000500000000000000" charset="0"/>
              </a:rPr>
              <a:t> </a:t>
            </a:r>
            <a:r>
              <a:rPr lang="zh-CN" altLang="en-US" sz="2000" dirty="0">
                <a:solidFill>
                  <a:schemeClr val="accent1"/>
                </a:solidFill>
                <a:latin typeface="Chakra Petch Regular" panose="00000500000000000000" charset="0"/>
                <a:cs typeface="Chakra Petch Regular" panose="00000500000000000000" charset="0"/>
              </a:rPr>
              <a:t>FILTER(contains(lcase(str(?name)), "tola"))</a:t>
            </a:r>
          </a:p>
          <a:p>
            <a:pPr marL="0" indent="0">
              <a:lnSpc>
                <a:spcPct val="100000"/>
              </a:lnSpc>
              <a:buNone/>
            </a:pPr>
            <a:r>
              <a:rPr lang="zh-CN" altLang="en-US" sz="2000" dirty="0">
                <a:solidFill>
                  <a:schemeClr val="accent1"/>
                </a:solidFill>
                <a:latin typeface="Chakra Petch Regular" panose="00000500000000000000" charset="0"/>
                <a:cs typeface="Chakra Petch Regular" panose="00000500000000000000" charset="0"/>
              </a:rPr>
              <a:t>  }</a:t>
            </a:r>
            <a:r>
              <a:rPr lang="en-US" altLang="zh-CN" sz="2000" dirty="0">
                <a:solidFill>
                  <a:schemeClr val="accent1"/>
                </a:solidFill>
                <a:latin typeface="Chakra Petch Regular" panose="00000500000000000000" charset="0"/>
                <a:cs typeface="Chakra Petch Regular" panose="00000500000000000000" charset="0"/>
              </a:rPr>
              <a:t> </a:t>
            </a:r>
            <a:r>
              <a:rPr lang="zh-CN" altLang="en-US" sz="2000" b="1" dirty="0">
                <a:solidFill>
                  <a:schemeClr val="accent1"/>
                </a:solidFill>
                <a:latin typeface="Chakra Petch Regular" panose="00000500000000000000" charset="0"/>
                <a:cs typeface="Chakra Petch Regular" panose="00000500000000000000" charset="0"/>
              </a:rPr>
              <a:t>UNION</a:t>
            </a:r>
            <a:r>
              <a:rPr lang="en-US" altLang="zh-CN" sz="2000" dirty="0">
                <a:solidFill>
                  <a:schemeClr val="accent1"/>
                </a:solidFill>
                <a:latin typeface="Chakra Petch Regular" panose="00000500000000000000" charset="0"/>
                <a:cs typeface="Chakra Petch Regular" panose="00000500000000000000" charset="0"/>
              </a:rPr>
              <a:t> </a:t>
            </a:r>
            <a:r>
              <a:rPr lang="zh-CN" altLang="en-US" sz="2000" dirty="0">
                <a:solidFill>
                  <a:schemeClr val="accent1"/>
                </a:solidFill>
                <a:latin typeface="Chakra Petch Regular" panose="00000500000000000000" charset="0"/>
                <a:cs typeface="Chakra Petch Regular" panose="00000500000000000000" charset="0"/>
              </a:rPr>
              <a:t>{</a:t>
            </a:r>
          </a:p>
          <a:p>
            <a:pPr marL="0" indent="0">
              <a:lnSpc>
                <a:spcPct val="100000"/>
              </a:lnSpc>
              <a:buNone/>
            </a:pPr>
            <a:r>
              <a:rPr lang="zh-CN" altLang="en-US" sz="2000" dirty="0">
                <a:solidFill>
                  <a:schemeClr val="accent1"/>
                </a:solidFill>
                <a:latin typeface="Chakra Petch Regular" panose="00000500000000000000" charset="0"/>
                <a:cs typeface="Chakra Petch Regular" panose="00000500000000000000" charset="0"/>
              </a:rPr>
              <a:t>    ?album rdf:type wd:Q482994 ;</a:t>
            </a:r>
          </a:p>
          <a:p>
            <a:pPr marL="0" indent="0">
              <a:lnSpc>
                <a:spcPct val="100000"/>
              </a:lnSpc>
              <a:buNone/>
            </a:pPr>
            <a:r>
              <a:rPr lang="zh-CN" altLang="en-US" sz="2000" dirty="0">
                <a:solidFill>
                  <a:schemeClr val="accent1"/>
                </a:solidFill>
                <a:latin typeface="Chakra Petch Regular" panose="00000500000000000000" charset="0"/>
                <a:cs typeface="Chakra Petch Regular" panose="00000500000000000000" charset="0"/>
              </a:rPr>
              <a:t>           </a:t>
            </a:r>
            <a:r>
              <a:rPr lang="en-US" altLang="zh-CN" sz="2000" dirty="0">
                <a:solidFill>
                  <a:schemeClr val="accent1"/>
                </a:solidFill>
                <a:latin typeface="Chakra Petch Regular" panose="00000500000000000000" charset="0"/>
                <a:cs typeface="Chakra Petch Regular" panose="00000500000000000000" charset="0"/>
              </a:rPr>
              <a:t>        </a:t>
            </a:r>
            <a:r>
              <a:rPr lang="zh-CN" altLang="en-US" sz="2000" dirty="0">
                <a:solidFill>
                  <a:schemeClr val="accent1"/>
                </a:solidFill>
                <a:latin typeface="Chakra Petch Regular" panose="00000500000000000000" charset="0"/>
                <a:cs typeface="Chakra Petch Regular" panose="00000500000000000000" charset="0"/>
              </a:rPr>
              <a:t>wdt:P175 ?artistName .</a:t>
            </a:r>
          </a:p>
          <a:p>
            <a:pPr marL="0" indent="0">
              <a:lnSpc>
                <a:spcPct val="100000"/>
              </a:lnSpc>
              <a:buNone/>
            </a:pPr>
            <a:r>
              <a:rPr lang="zh-CN" altLang="en-US" sz="2000" dirty="0">
                <a:solidFill>
                  <a:schemeClr val="accent1"/>
                </a:solidFill>
                <a:latin typeface="Chakra Petch Regular" panose="00000500000000000000" charset="0"/>
                <a:cs typeface="Chakra Petch Regular" panose="00000500000000000000" charset="0"/>
              </a:rPr>
              <a:t>    FILTER(contains(lcase(str(?artistName)), "tola"))}}</a:t>
            </a:r>
          </a:p>
        </p:txBody>
      </p:sp>
      <p:sp>
        <p:nvSpPr>
          <p:cNvPr id="4" name="Text Box 3"/>
          <p:cNvSpPr txBox="1"/>
          <p:nvPr/>
        </p:nvSpPr>
        <p:spPr>
          <a:xfrm>
            <a:off x="647700" y="6858000"/>
            <a:ext cx="11544300" cy="1198880"/>
          </a:xfrm>
          <a:prstGeom prst="rect">
            <a:avLst/>
          </a:prstGeom>
          <a:noFill/>
        </p:spPr>
        <p:txBody>
          <a:bodyPr wrap="square" rtlCol="0" anchor="t">
            <a:spAutoFit/>
          </a:bodyPr>
          <a:lstStyle/>
          <a:p>
            <a:r>
              <a:rPr lang="en-US">
                <a:sym typeface="+mn-ea"/>
              </a:rPr>
              <a:t>In order for you to generate the following SPARQL, how should I ask you in a natural language (English)?</a:t>
            </a:r>
            <a:endParaRPr lang="en-US"/>
          </a:p>
          <a:p>
            <a:r>
              <a:rPr lang="en-US">
                <a:sym typeface="+mn-ea"/>
              </a:rPr>
              <a:t>ChatGpt 4o:</a:t>
            </a:r>
            <a:endParaRPr lang="en-US"/>
          </a:p>
          <a:p>
            <a:r>
              <a:rPr lang="en-US">
                <a:sym typeface="+mn-ea"/>
              </a:rPr>
              <a:t>“Can you give me a list of albums where either the album’s name or the artist’s name includes the string ‘tola’? I need the album entity, its name, and the artist’s name.”</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Copy SPARQL code then Execute (Q1-3)</a:t>
            </a:r>
          </a:p>
        </p:txBody>
      </p:sp>
      <p:pic>
        <p:nvPicPr>
          <p:cNvPr id="5" name="Picture 4"/>
          <p:cNvPicPr>
            <a:picLocks noChangeAspect="1"/>
          </p:cNvPicPr>
          <p:nvPr>
            <p:custDataLst>
              <p:tags r:id="rId1"/>
            </p:custDataLst>
          </p:nvPr>
        </p:nvPicPr>
        <p:blipFill>
          <a:blip r:embed="rId4"/>
          <a:stretch>
            <a:fillRect/>
          </a:stretch>
        </p:blipFill>
        <p:spPr>
          <a:xfrm>
            <a:off x="647700" y="1391285"/>
            <a:ext cx="10861040" cy="4676775"/>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23</a:t>
            </a:fld>
            <a:endParaRPr lang="zh-CN" alt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(Q1-3)</a:t>
            </a:r>
          </a:p>
        </p:txBody>
      </p:sp>
      <p:pic>
        <p:nvPicPr>
          <p:cNvPr id="3" name="Picture 2"/>
          <p:cNvPicPr>
            <a:picLocks noChangeAspect="1"/>
          </p:cNvPicPr>
          <p:nvPr>
            <p:custDataLst>
              <p:tags r:id="rId1"/>
            </p:custDataLst>
          </p:nvPr>
        </p:nvPicPr>
        <p:blipFill>
          <a:blip r:embed="rId4"/>
          <a:stretch>
            <a:fillRect/>
          </a:stretch>
        </p:blipFill>
        <p:spPr>
          <a:xfrm>
            <a:off x="0" y="1584325"/>
            <a:ext cx="12185650" cy="2237740"/>
          </a:xfrm>
          <a:prstGeom prst="rect">
            <a:avLst/>
          </a:prstGeom>
        </p:spPr>
      </p:pic>
      <p:sp>
        <p:nvSpPr>
          <p:cNvPr id="4" name="Slide Number Placeholder 3"/>
          <p:cNvSpPr>
            <a:spLocks noGrp="1"/>
          </p:cNvSpPr>
          <p:nvPr>
            <p:ph type="sldNum" sz="quarter" idx="12"/>
          </p:nvPr>
        </p:nvSpPr>
        <p:spPr/>
        <p:txBody>
          <a:bodyPr/>
          <a:lstStyle/>
          <a:p>
            <a:fld id="{49AE70B2-8BF9-45C0-BB95-33D1B9D3A854}" type="slidenum">
              <a:rPr lang="zh-CN" altLang="en-US" smtClean="0"/>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ym typeface="+mn-ea"/>
              </a:rPr>
              <a:t>Comparison with The Session result (Q1-3)</a:t>
            </a:r>
            <a:endParaRPr lang="en-US" sz="2800"/>
          </a:p>
        </p:txBody>
      </p:sp>
      <p:pic>
        <p:nvPicPr>
          <p:cNvPr id="8" name="Picture 7"/>
          <p:cNvPicPr>
            <a:picLocks noChangeAspect="1"/>
          </p:cNvPicPr>
          <p:nvPr>
            <p:custDataLst>
              <p:tags r:id="rId1"/>
            </p:custDataLst>
          </p:nvPr>
        </p:nvPicPr>
        <p:blipFill>
          <a:blip r:embed="rId5"/>
          <a:stretch>
            <a:fillRect/>
          </a:stretch>
        </p:blipFill>
        <p:spPr>
          <a:xfrm>
            <a:off x="0" y="4190365"/>
            <a:ext cx="12192000" cy="2179955"/>
          </a:xfrm>
          <a:prstGeom prst="rect">
            <a:avLst/>
          </a:prstGeom>
        </p:spPr>
      </p:pic>
      <p:pic>
        <p:nvPicPr>
          <p:cNvPr id="5" name="Picture 4"/>
          <p:cNvPicPr>
            <a:picLocks noChangeAspect="1"/>
          </p:cNvPicPr>
          <p:nvPr>
            <p:custDataLst>
              <p:tags r:id="rId2"/>
            </p:custDataLst>
          </p:nvPr>
        </p:nvPicPr>
        <p:blipFill>
          <a:blip r:embed="rId6"/>
          <a:stretch>
            <a:fillRect/>
          </a:stretch>
        </p:blipFill>
        <p:spPr>
          <a:xfrm>
            <a:off x="0" y="1584325"/>
            <a:ext cx="12185650" cy="2237740"/>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ym typeface="+mn-ea"/>
              </a:rPr>
              <a:t>Searching on TheSession webpage (Q1-4)</a:t>
            </a:r>
          </a:p>
        </p:txBody>
      </p:sp>
      <p:pic>
        <p:nvPicPr>
          <p:cNvPr id="3" name="Picture 2"/>
          <p:cNvPicPr>
            <a:picLocks noChangeAspect="1"/>
          </p:cNvPicPr>
          <p:nvPr>
            <p:custDataLst>
              <p:tags r:id="rId1"/>
            </p:custDataLst>
          </p:nvPr>
        </p:nvPicPr>
        <p:blipFill>
          <a:blip r:embed="rId5"/>
          <a:stretch>
            <a:fillRect/>
          </a:stretch>
        </p:blipFill>
        <p:spPr>
          <a:xfrm>
            <a:off x="0" y="1483360"/>
            <a:ext cx="12192000" cy="2649220"/>
          </a:xfrm>
          <a:prstGeom prst="rect">
            <a:avLst/>
          </a:prstGeom>
        </p:spPr>
      </p:pic>
      <p:pic>
        <p:nvPicPr>
          <p:cNvPr id="4" name="Picture 3"/>
          <p:cNvPicPr>
            <a:picLocks noChangeAspect="1"/>
          </p:cNvPicPr>
          <p:nvPr>
            <p:custDataLst>
              <p:tags r:id="rId2"/>
            </p:custDataLst>
          </p:nvPr>
        </p:nvPicPr>
        <p:blipFill>
          <a:blip r:embed="rId6"/>
          <a:stretch>
            <a:fillRect/>
          </a:stretch>
        </p:blipFill>
        <p:spPr>
          <a:xfrm>
            <a:off x="0" y="4606925"/>
            <a:ext cx="11944985" cy="1247775"/>
          </a:xfrm>
          <a:prstGeom prst="rect">
            <a:avLst/>
          </a:prstGeom>
        </p:spPr>
      </p:pic>
      <p:sp>
        <p:nvSpPr>
          <p:cNvPr id="5" name="Slide Number Placeholder 4"/>
          <p:cNvSpPr>
            <a:spLocks noGrp="1"/>
          </p:cNvSpPr>
          <p:nvPr>
            <p:ph type="sldNum" sz="quarter" idx="12"/>
          </p:nvPr>
        </p:nvSpPr>
        <p:spPr/>
        <p:txBody>
          <a:bodyPr/>
          <a:lstStyle/>
          <a:p>
            <a:fld id="{49AE70B2-8BF9-45C0-BB95-33D1B9D3A854}" type="slidenum">
              <a:rPr lang="zh-CN" altLang="en-US" smtClean="0"/>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(Q1-4)</a:t>
            </a:r>
            <a:br>
              <a:rPr lang="en-US" sz="2400"/>
            </a:br>
            <a:endParaRPr lang="en-US" sz="2400"/>
          </a:p>
        </p:txBody>
      </p:sp>
      <p:sp>
        <p:nvSpPr>
          <p:cNvPr id="8" name="Content Placeholder 7"/>
          <p:cNvSpPr>
            <a:spLocks noGrp="1"/>
          </p:cNvSpPr>
          <p:nvPr>
            <p:ph idx="1"/>
            <p:custDataLst>
              <p:tags r:id="rId1"/>
            </p:custDataLst>
          </p:nvPr>
        </p:nvSpPr>
        <p:spPr>
          <a:xfrm>
            <a:off x="647700" y="1445260"/>
            <a:ext cx="10515600" cy="5572125"/>
          </a:xfrm>
        </p:spPr>
        <p:txBody>
          <a:bodyPr>
            <a:noAutofit/>
          </a:bodyPr>
          <a:lstStyle/>
          <a:p>
            <a:pPr marL="0" indent="0">
              <a:lnSpc>
                <a:spcPct val="80000"/>
              </a:lnSpc>
              <a:buNone/>
            </a:pPr>
            <a:r>
              <a:rPr lang="en-US" sz="2400" dirty="0">
                <a:solidFill>
                  <a:schemeClr val="tx1">
                    <a:lumMod val="85000"/>
                    <a:lumOff val="15000"/>
                  </a:schemeClr>
                </a:solidFill>
                <a:cs typeface="+mn-lt"/>
                <a:sym typeface="+mn-ea"/>
              </a:rPr>
              <a:t>Enter the following in ChatGPT (</a:t>
            </a:r>
            <a:r>
              <a:rPr lang="en-US" sz="2400" b="1" dirty="0">
                <a:solidFill>
                  <a:schemeClr val="tx1">
                    <a:lumMod val="85000"/>
                    <a:lumOff val="15000"/>
                  </a:schemeClr>
                </a:solidFill>
                <a:cs typeface="+mn-lt"/>
                <a:sym typeface="+mn-ea"/>
              </a:rPr>
              <a:t>the text in red will be provided to users</a:t>
            </a:r>
            <a:r>
              <a:rPr lang="en-US" sz="2400" dirty="0">
                <a:solidFill>
                  <a:schemeClr val="tx1">
                    <a:lumMod val="85000"/>
                    <a:lumOff val="15000"/>
                  </a:schemeClr>
                </a:solidFill>
                <a:cs typeface="+mn-lt"/>
                <a:sym typeface="+mn-ea"/>
              </a:rPr>
              <a:t>):</a:t>
            </a:r>
          </a:p>
          <a:p>
            <a:pPr marL="0" indent="0" fontAlgn="auto">
              <a:lnSpc>
                <a:spcPct val="110000"/>
              </a:lnSpc>
              <a:buNone/>
            </a:pPr>
            <a:r>
              <a:rPr lang="en-US" sz="2400" dirty="0">
                <a:solidFill>
                  <a:schemeClr val="accent6"/>
                </a:solidFill>
                <a:cs typeface="+mn-lt"/>
                <a:sym typeface="+mn-ea"/>
              </a:rPr>
              <a:t>Given an RDF database partially reconciled with </a:t>
            </a:r>
            <a:r>
              <a:rPr lang="en-US" sz="2400" dirty="0" err="1">
                <a:solidFill>
                  <a:schemeClr val="accent6"/>
                </a:solidFill>
                <a:cs typeface="+mn-lt"/>
                <a:sym typeface="+mn-ea"/>
              </a:rPr>
              <a:t>Wikidata</a:t>
            </a:r>
            <a:r>
              <a:rPr lang="en-US" sz="2400" dirty="0">
                <a:solidFill>
                  <a:schemeClr val="accent6"/>
                </a:solidFill>
                <a:cs typeface="+mn-lt"/>
                <a:sym typeface="+mn-ea"/>
              </a:rPr>
              <a:t>, and:</a:t>
            </a:r>
          </a:p>
          <a:p>
            <a:pPr marL="0" indent="0" fontAlgn="auto">
              <a:lnSpc>
                <a:spcPct val="110000"/>
              </a:lnSpc>
              <a:buNone/>
            </a:pPr>
            <a:r>
              <a:rPr lang="en-US" sz="800" dirty="0">
                <a:solidFill>
                  <a:schemeClr val="accent6"/>
                </a:solidFill>
                <a:cs typeface="+mn-lt"/>
                <a:sym typeface="+mn-ea"/>
              </a:rPr>
              <a:t>```</a:t>
            </a:r>
          </a:p>
          <a:p>
            <a:pPr marL="0" indent="0" fontAlgn="auto">
              <a:lnSpc>
                <a:spcPct val="110000"/>
              </a:lnSpc>
              <a:buNone/>
            </a:pPr>
            <a:r>
              <a:rPr lang="en-US" sz="2400" dirty="0">
                <a:solidFill>
                  <a:schemeClr val="accent6"/>
                </a:solidFill>
                <a:cs typeface="+mn-lt"/>
                <a:sym typeface="+mn-ea"/>
              </a:rPr>
              <a:t>wd:Q482994 </a:t>
            </a:r>
            <a:r>
              <a:rPr lang="en-US" sz="2400" dirty="0" err="1">
                <a:solidFill>
                  <a:schemeClr val="accent6"/>
                </a:solidFill>
                <a:cs typeface="+mn-lt"/>
                <a:sym typeface="+mn-ea"/>
              </a:rPr>
              <a:t>rdf:type</a:t>
            </a:r>
            <a:r>
              <a:rPr lang="en-US" sz="2400" dirty="0">
                <a:solidFill>
                  <a:schemeClr val="accent6"/>
                </a:solidFill>
                <a:cs typeface="+mn-lt"/>
                <a:sym typeface="+mn-ea"/>
              </a:rPr>
              <a:t> </a:t>
            </a:r>
            <a:r>
              <a:rPr lang="en-US" sz="2400" dirty="0" err="1">
                <a:solidFill>
                  <a:schemeClr val="accent6"/>
                </a:solidFill>
                <a:cs typeface="+mn-lt"/>
                <a:sym typeface="+mn-ea"/>
              </a:rPr>
              <a:t>owl:Class</a:t>
            </a:r>
            <a:r>
              <a:rPr lang="en-US" sz="2400" dirty="0">
                <a:solidFill>
                  <a:schemeClr val="accent6"/>
                </a:solidFill>
                <a:cs typeface="+mn-lt"/>
                <a:sym typeface="+mn-ea"/>
              </a:rPr>
              <a:t> .</a:t>
            </a:r>
          </a:p>
          <a:p>
            <a:pPr marL="0" indent="0" fontAlgn="auto">
              <a:lnSpc>
                <a:spcPct val="110000"/>
              </a:lnSpc>
              <a:buNone/>
            </a:pPr>
            <a:r>
              <a:rPr lang="en-US" sz="2400" dirty="0" err="1">
                <a:solidFill>
                  <a:schemeClr val="accent6"/>
                </a:solidFill>
                <a:cs typeface="+mn-lt"/>
                <a:sym typeface="+mn-ea"/>
              </a:rPr>
              <a:t>ex:Shape</a:t>
            </a:r>
            <a:r>
              <a:rPr lang="en-US" sz="2400" dirty="0">
                <a:solidFill>
                  <a:schemeClr val="accent6"/>
                </a:solidFill>
                <a:cs typeface="+mn-lt"/>
                <a:sym typeface="+mn-ea"/>
              </a:rPr>
              <a:t> a </a:t>
            </a:r>
            <a:r>
              <a:rPr lang="en-US" sz="2400" dirty="0" err="1">
                <a:solidFill>
                  <a:schemeClr val="accent6"/>
                </a:solidFill>
                <a:cs typeface="+mn-lt"/>
                <a:sym typeface="+mn-ea"/>
              </a:rPr>
              <a:t>sh:NodeShape</a:t>
            </a:r>
            <a:r>
              <a:rPr lang="en-US" sz="2400" dirty="0">
                <a:solidFill>
                  <a:schemeClr val="accent6"/>
                </a:solidFill>
                <a:cs typeface="+mn-lt"/>
                <a:sym typeface="+mn-ea"/>
              </a:rPr>
              <a:t> ; </a:t>
            </a:r>
            <a:r>
              <a:rPr lang="en-US" sz="2400" dirty="0" err="1">
                <a:solidFill>
                  <a:schemeClr val="accent6"/>
                </a:solidFill>
                <a:cs typeface="+mn-lt"/>
                <a:sym typeface="+mn-ea"/>
              </a:rPr>
              <a:t>sh:targetClass</a:t>
            </a:r>
            <a:r>
              <a:rPr lang="en-US" sz="2400" dirty="0">
                <a:solidFill>
                  <a:schemeClr val="accent6"/>
                </a:solidFill>
                <a:cs typeface="+mn-lt"/>
                <a:sym typeface="+mn-ea"/>
              </a:rPr>
              <a:t> wd:Q482994 ; </a:t>
            </a:r>
            <a:r>
              <a:rPr lang="en-US" sz="2400" dirty="0" err="1">
                <a:solidFill>
                  <a:schemeClr val="accent6"/>
                </a:solidFill>
                <a:cs typeface="+mn-lt"/>
                <a:sym typeface="+mn-ea"/>
              </a:rPr>
              <a:t>sh:not</a:t>
            </a:r>
            <a:r>
              <a:rPr lang="en-US" sz="2400" dirty="0">
                <a:solidFill>
                  <a:schemeClr val="accent6"/>
                </a:solidFill>
                <a:cs typeface="+mn-lt"/>
                <a:sym typeface="+mn-ea"/>
              </a:rPr>
              <a:t> [ </a:t>
            </a:r>
            <a:r>
              <a:rPr lang="en-US" sz="2400" dirty="0" err="1">
                <a:solidFill>
                  <a:schemeClr val="accent6"/>
                </a:solidFill>
                <a:cs typeface="+mn-lt"/>
                <a:sym typeface="+mn-ea"/>
              </a:rPr>
              <a:t>sh:property</a:t>
            </a:r>
            <a:r>
              <a:rPr lang="en-US" sz="2400" dirty="0">
                <a:solidFill>
                  <a:schemeClr val="accent6"/>
                </a:solidFill>
                <a:cs typeface="+mn-lt"/>
                <a:sym typeface="+mn-ea"/>
              </a:rPr>
              <a:t> [ </a:t>
            </a:r>
            <a:r>
              <a:rPr lang="en-US" sz="2400" dirty="0" err="1">
                <a:solidFill>
                  <a:schemeClr val="accent6"/>
                </a:solidFill>
                <a:cs typeface="+mn-lt"/>
                <a:sym typeface="+mn-ea"/>
              </a:rPr>
              <a:t>sh:path</a:t>
            </a:r>
            <a:r>
              <a:rPr lang="en-US" sz="2400" dirty="0">
                <a:solidFill>
                  <a:schemeClr val="accent6"/>
                </a:solidFill>
                <a:cs typeface="+mn-lt"/>
                <a:sym typeface="+mn-ea"/>
              </a:rPr>
              <a:t> </a:t>
            </a:r>
            <a:r>
              <a:rPr lang="en-US" sz="2400" dirty="0" err="1">
                <a:solidFill>
                  <a:schemeClr val="accent6"/>
                </a:solidFill>
                <a:cs typeface="+mn-lt"/>
                <a:sym typeface="+mn-ea"/>
              </a:rPr>
              <a:t>rdfs:label</a:t>
            </a:r>
            <a:r>
              <a:rPr lang="en-US" sz="2400" dirty="0">
                <a:solidFill>
                  <a:schemeClr val="accent6"/>
                </a:solidFill>
                <a:cs typeface="+mn-lt"/>
                <a:sym typeface="+mn-ea"/>
              </a:rPr>
              <a:t> ]].</a:t>
            </a:r>
          </a:p>
          <a:p>
            <a:pPr marL="0" indent="0" fontAlgn="auto">
              <a:lnSpc>
                <a:spcPct val="110000"/>
              </a:lnSpc>
              <a:buNone/>
            </a:pPr>
            <a:r>
              <a:rPr lang="en-US" sz="800" dirty="0">
                <a:solidFill>
                  <a:schemeClr val="accent6"/>
                </a:solidFill>
                <a:cs typeface="+mn-lt"/>
                <a:sym typeface="+mn-ea"/>
              </a:rPr>
              <a:t>```</a:t>
            </a:r>
          </a:p>
          <a:p>
            <a:pPr marL="0" indent="0" fontAlgn="auto">
              <a:lnSpc>
                <a:spcPct val="110000"/>
              </a:lnSpc>
              <a:buNone/>
            </a:pPr>
            <a:r>
              <a:rPr lang="en-US" sz="2400" dirty="0">
                <a:solidFill>
                  <a:schemeClr val="accent6"/>
                </a:solidFill>
                <a:cs typeface="+mn-lt"/>
                <a:sym typeface="+mn-ea"/>
              </a:rPr>
              <a:t>Generate SPARQL for the following question:</a:t>
            </a:r>
          </a:p>
          <a:p>
            <a:pPr marL="0" indent="0" fontAlgn="auto">
              <a:lnSpc>
                <a:spcPct val="110000"/>
              </a:lnSpc>
              <a:buNone/>
            </a:pPr>
            <a:r>
              <a:rPr lang="en-US" sz="2400" dirty="0">
                <a:solidFill>
                  <a:schemeClr val="accent6"/>
                </a:solidFill>
                <a:cs typeface="+mn-lt"/>
                <a:sym typeface="+mn-ea"/>
              </a:rPr>
              <a:t>[Caution: Use filter(contains(</a:t>
            </a:r>
            <a:r>
              <a:rPr lang="en-US" sz="2400" dirty="0" err="1">
                <a:solidFill>
                  <a:schemeClr val="accent6"/>
                </a:solidFill>
                <a:cs typeface="+mn-lt"/>
                <a:sym typeface="+mn-ea"/>
              </a:rPr>
              <a:t>lcase</a:t>
            </a:r>
            <a:r>
              <a:rPr lang="en-US" sz="2400" dirty="0">
                <a:solidFill>
                  <a:schemeClr val="accent6"/>
                </a:solidFill>
                <a:cs typeface="+mn-lt"/>
                <a:sym typeface="+mn-ea"/>
              </a:rPr>
              <a:t>(str(?x)); “related to” means some of one’s attributes contains “Mirella”]</a:t>
            </a:r>
          </a:p>
          <a:p>
            <a:pPr marL="0" algn="l">
              <a:lnSpc>
                <a:spcPct val="80000"/>
              </a:lnSpc>
              <a:buClrTx/>
              <a:buSzTx/>
              <a:buNone/>
            </a:pPr>
            <a:r>
              <a:rPr lang="en-US" sz="2400" dirty="0">
                <a:solidFill>
                  <a:schemeClr val="tx1">
                    <a:lumMod val="85000"/>
                    <a:lumOff val="15000"/>
                  </a:schemeClr>
                </a:solidFill>
                <a:cs typeface="+mn-lt"/>
                <a:sym typeface="+mn-ea"/>
              </a:rPr>
              <a:t>Find albums related to “Mirella”</a:t>
            </a:r>
          </a:p>
          <a:p>
            <a:pPr marL="0" indent="0">
              <a:lnSpc>
                <a:spcPct val="90000"/>
              </a:lnSpc>
              <a:buNone/>
            </a:pPr>
            <a:endParaRPr lang="en-US" altLang="en-US" sz="2400" dirty="0">
              <a:solidFill>
                <a:schemeClr val="tx1">
                  <a:lumMod val="75000"/>
                  <a:lumOff val="25000"/>
                </a:schemeClr>
              </a:solidFill>
              <a:cs typeface="+mn-lt"/>
              <a:sym typeface="+mn-ea"/>
            </a:endParaRP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10000"/>
              </a:lnSpc>
            </a:pPr>
            <a:r>
              <a:rPr lang="en-US" sz="2800" dirty="0">
                <a:solidFill>
                  <a:schemeClr val="tx1"/>
                </a:solidFill>
              </a:rPr>
              <a:t>Generated SPARQL by ChatGPT (Q1-4)</a:t>
            </a:r>
            <a:br>
              <a:rPr lang="en-US" sz="2800" dirty="0">
                <a:solidFill>
                  <a:schemeClr val="tx1"/>
                </a:solidFill>
              </a:rPr>
            </a:br>
            <a:r>
              <a:rPr lang="en-US" sz="2800" b="1" dirty="0">
                <a:solidFill>
                  <a:srgbClr val="7030A0"/>
                </a:solidFill>
                <a:cs typeface="+mn-lt"/>
                <a:sym typeface="+mn-ea"/>
              </a:rPr>
              <a:t>Find albums related to “Mirella”</a:t>
            </a:r>
            <a:endParaRPr lang="en-US" altLang="en-US" sz="2800" b="1" dirty="0">
              <a:solidFill>
                <a:srgbClr val="7030A0"/>
              </a:solidFill>
              <a:cs typeface="+mn-lt"/>
              <a:sym typeface="+mn-ea"/>
            </a:endParaRPr>
          </a:p>
        </p:txBody>
      </p:sp>
      <p:sp>
        <p:nvSpPr>
          <p:cNvPr id="3" name="Content Placeholder 2"/>
          <p:cNvSpPr>
            <a:spLocks noGrp="1"/>
          </p:cNvSpPr>
          <p:nvPr>
            <p:ph idx="1"/>
          </p:nvPr>
        </p:nvSpPr>
        <p:spPr>
          <a:xfrm>
            <a:off x="647700" y="1537335"/>
            <a:ext cx="10515600" cy="4641850"/>
          </a:xfrm>
        </p:spPr>
        <p:txBody>
          <a:bodyPr>
            <a:noAutofit/>
          </a:bodyPr>
          <a:lstStyle/>
          <a:p>
            <a:pPr marL="0" indent="0">
              <a:lnSpc>
                <a:spcPct val="100000"/>
              </a:lnSpc>
              <a:buNone/>
            </a:pPr>
            <a:r>
              <a:rPr lang="zh-CN" altLang="en-US" sz="2000" dirty="0">
                <a:solidFill>
                  <a:schemeClr val="accent1"/>
                </a:solidFill>
                <a:cs typeface="+mn-lt"/>
              </a:rPr>
              <a:t>PREFIX wd: &lt;http://www.wikidata.org/entity/&gt;</a:t>
            </a:r>
          </a:p>
          <a:p>
            <a:pPr marL="0" indent="0">
              <a:lnSpc>
                <a:spcPct val="100000"/>
              </a:lnSpc>
              <a:buNone/>
            </a:pPr>
            <a:r>
              <a:rPr lang="zh-CN" altLang="en-US" sz="2000" dirty="0">
                <a:solidFill>
                  <a:schemeClr val="accent1"/>
                </a:solidFill>
                <a:cs typeface="+mn-lt"/>
              </a:rPr>
              <a:t>PREFIX rdfs: &lt;http://www.w3.org/2000/01/rdf-schema#&gt;</a:t>
            </a:r>
          </a:p>
          <a:p>
            <a:pPr marL="0" indent="0">
              <a:lnSpc>
                <a:spcPct val="100000"/>
              </a:lnSpc>
              <a:buNone/>
            </a:pPr>
            <a:r>
              <a:rPr lang="zh-CN" altLang="en-US" sz="2000" dirty="0">
                <a:solidFill>
                  <a:schemeClr val="accent1"/>
                </a:solidFill>
                <a:cs typeface="+mn-lt"/>
              </a:rPr>
              <a:t>PREFIX rdf: &lt;http://www.w3.org/1999/02/22-rdf-syntax-ns#&gt;</a:t>
            </a:r>
          </a:p>
          <a:p>
            <a:pPr marL="0" indent="0">
              <a:lnSpc>
                <a:spcPct val="100000"/>
              </a:lnSpc>
              <a:buNone/>
            </a:pPr>
            <a:r>
              <a:rPr lang="zh-CN" altLang="en-US" sz="2000" dirty="0">
                <a:solidFill>
                  <a:schemeClr val="accent1"/>
                </a:solidFill>
                <a:cs typeface="+mn-lt"/>
              </a:rPr>
              <a:t>PREFIX </a:t>
            </a:r>
            <a:r>
              <a:rPr lang="en-US" altLang="zh-CN" sz="2000" dirty="0" err="1">
                <a:solidFill>
                  <a:schemeClr val="accent1"/>
                </a:solidFill>
                <a:cs typeface="+mn-lt"/>
              </a:rPr>
              <a:t>wdt</a:t>
            </a:r>
            <a:r>
              <a:rPr lang="zh-CN" altLang="en-US" sz="2000" dirty="0">
                <a:solidFill>
                  <a:schemeClr val="accent1"/>
                </a:solidFill>
                <a:cs typeface="+mn-lt"/>
              </a:rPr>
              <a:t>: </a:t>
            </a:r>
            <a:r>
              <a:rPr lang="zh-CN" altLang="en-US" sz="2000" dirty="0">
                <a:solidFill>
                  <a:schemeClr val="accent1"/>
                </a:solidFill>
                <a:latin typeface="Chakra Petch Regular" panose="00000500000000000000" charset="0"/>
                <a:cs typeface="Chakra Petch Regular" panose="00000500000000000000" charset="0"/>
              </a:rPr>
              <a:t>&lt;http://www.wikidata.org/prop/direct/&gt;</a:t>
            </a:r>
          </a:p>
          <a:p>
            <a:pPr marL="0" indent="0">
              <a:lnSpc>
                <a:spcPct val="100000"/>
              </a:lnSpc>
              <a:buNone/>
            </a:pPr>
            <a:endParaRPr lang="zh-CN" altLang="en-US" sz="2000" dirty="0">
              <a:solidFill>
                <a:schemeClr val="accent1"/>
              </a:solidFill>
              <a:cs typeface="+mn-lt"/>
            </a:endParaRPr>
          </a:p>
          <a:p>
            <a:pPr marL="0" indent="0">
              <a:lnSpc>
                <a:spcPct val="100000"/>
              </a:lnSpc>
              <a:buNone/>
            </a:pPr>
            <a:r>
              <a:rPr lang="zh-CN" altLang="en-US" sz="2000" dirty="0">
                <a:solidFill>
                  <a:schemeClr val="accent1"/>
                </a:solidFill>
                <a:cs typeface="+mn-lt"/>
              </a:rPr>
              <a:t>SELECT DISTINCT ?album ?attribute ?value WHERE {</a:t>
            </a:r>
          </a:p>
          <a:p>
            <a:pPr marL="0" indent="0">
              <a:lnSpc>
                <a:spcPct val="100000"/>
              </a:lnSpc>
              <a:buNone/>
            </a:pPr>
            <a:r>
              <a:rPr lang="zh-CN" altLang="en-US" sz="2000" dirty="0">
                <a:solidFill>
                  <a:schemeClr val="accent1"/>
                </a:solidFill>
                <a:cs typeface="+mn-lt"/>
              </a:rPr>
              <a:t>    ?album rdf:type wd:Q482994 .</a:t>
            </a:r>
          </a:p>
          <a:p>
            <a:pPr marL="0" indent="0">
              <a:lnSpc>
                <a:spcPct val="100000"/>
              </a:lnSpc>
              <a:buNone/>
            </a:pPr>
            <a:r>
              <a:rPr lang="zh-CN" altLang="en-US" sz="2000" dirty="0">
                <a:solidFill>
                  <a:schemeClr val="accent1"/>
                </a:solidFill>
                <a:cs typeface="+mn-lt"/>
              </a:rPr>
              <a:t>    ?album ?attribute ?value .</a:t>
            </a:r>
          </a:p>
          <a:p>
            <a:pPr marL="0" indent="0">
              <a:lnSpc>
                <a:spcPct val="100000"/>
              </a:lnSpc>
              <a:buNone/>
            </a:pPr>
            <a:r>
              <a:rPr lang="zh-CN" altLang="en-US" sz="2000" dirty="0">
                <a:solidFill>
                  <a:schemeClr val="accent1"/>
                </a:solidFill>
                <a:cs typeface="+mn-lt"/>
              </a:rPr>
              <a:t>    FILTER (contains(lcase(str(?value)), "mirella")).</a:t>
            </a:r>
          </a:p>
          <a:p>
            <a:pPr marL="0" indent="0">
              <a:lnSpc>
                <a:spcPct val="100000"/>
              </a:lnSpc>
              <a:buNone/>
            </a:pPr>
            <a:r>
              <a:rPr lang="zh-CN" altLang="en-US" sz="2000" dirty="0">
                <a:solidFill>
                  <a:schemeClr val="accent1"/>
                </a:solidFill>
                <a:cs typeface="+mn-lt"/>
              </a:rPr>
              <a:t>}</a:t>
            </a:r>
          </a:p>
        </p:txBody>
      </p:sp>
      <p:sp>
        <p:nvSpPr>
          <p:cNvPr id="4" name="Text Box 3"/>
          <p:cNvSpPr txBox="1"/>
          <p:nvPr>
            <p:custDataLst>
              <p:tags r:id="rId1"/>
            </p:custDataLst>
          </p:nvPr>
        </p:nvSpPr>
        <p:spPr>
          <a:xfrm>
            <a:off x="647700" y="6858000"/>
            <a:ext cx="11544300" cy="1198880"/>
          </a:xfrm>
          <a:prstGeom prst="rect">
            <a:avLst/>
          </a:prstGeom>
          <a:noFill/>
        </p:spPr>
        <p:txBody>
          <a:bodyPr wrap="square" rtlCol="0" anchor="t">
            <a:spAutoFit/>
          </a:bodyPr>
          <a:lstStyle/>
          <a:p>
            <a:r>
              <a:rPr lang="en-US">
                <a:sym typeface="+mn-ea"/>
              </a:rPr>
              <a:t>In order for you to generate the following SPARQL, how should I ask you in a natural language (English)?</a:t>
            </a:r>
            <a:endParaRPr lang="en-US"/>
          </a:p>
          <a:p>
            <a:r>
              <a:rPr lang="en-US">
                <a:sym typeface="+mn-ea"/>
              </a:rPr>
              <a:t>ChatGpt 4o:</a:t>
            </a:r>
            <a:endParaRPr lang="en-US"/>
          </a:p>
          <a:p>
            <a:r>
              <a:rPr lang="en-US">
                <a:sym typeface="+mn-ea"/>
              </a:rPr>
              <a:t>“How can I retrieve a list of albums and their attributes where the attribute value contains the word ‘mirella’, using SPARQL and considering the albums as entities of type wd:Q482994?”</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Copy SPARQL code then Execute (Q1-4)</a:t>
            </a:r>
          </a:p>
        </p:txBody>
      </p:sp>
      <p:pic>
        <p:nvPicPr>
          <p:cNvPr id="4" name="Picture 3"/>
          <p:cNvPicPr>
            <a:picLocks noChangeAspect="1"/>
          </p:cNvPicPr>
          <p:nvPr>
            <p:custDataLst>
              <p:tags r:id="rId1"/>
            </p:custDataLst>
          </p:nvPr>
        </p:nvPicPr>
        <p:blipFill>
          <a:blip r:embed="rId4"/>
          <a:stretch>
            <a:fillRect/>
          </a:stretch>
        </p:blipFill>
        <p:spPr>
          <a:xfrm>
            <a:off x="714375" y="1376680"/>
            <a:ext cx="10870565" cy="4714875"/>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29</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607945" y="2379980"/>
            <a:ext cx="6870700" cy="1309370"/>
          </a:xfrm>
          <a:prstGeom prst="rect">
            <a:avLst/>
          </a:prstGeom>
          <a:noFill/>
        </p:spPr>
        <p:txBody>
          <a:bodyPr wrap="square" rtlCol="0" anchor="t">
            <a:spAutoFit/>
          </a:bodyPr>
          <a:lstStyle/>
          <a:p>
            <a:pPr algn="ctr">
              <a:lnSpc>
                <a:spcPct val="110000"/>
              </a:lnSpc>
            </a:pPr>
            <a:r>
              <a:rPr lang="en-US" sz="3600" dirty="0" err="1">
                <a:sym typeface="+mn-ea"/>
              </a:rPr>
              <a:t>TheSession</a:t>
            </a:r>
            <a:r>
              <a:rPr lang="en-US" sz="3600" dirty="0">
                <a:sym typeface="+mn-ea"/>
              </a:rPr>
              <a:t> Webpage Queries </a:t>
            </a:r>
          </a:p>
          <a:p>
            <a:pPr algn="ctr">
              <a:lnSpc>
                <a:spcPct val="110000"/>
              </a:lnSpc>
            </a:pPr>
            <a:r>
              <a:rPr lang="en-US" sz="3600" dirty="0">
                <a:sym typeface="+mn-ea"/>
              </a:rPr>
              <a:t>vs. Using SPARQL on Virtuoso</a:t>
            </a:r>
          </a:p>
        </p:txBody>
      </p:sp>
      <p:sp>
        <p:nvSpPr>
          <p:cNvPr id="2" name="Text Box 1"/>
          <p:cNvSpPr txBox="1"/>
          <p:nvPr/>
        </p:nvSpPr>
        <p:spPr>
          <a:xfrm>
            <a:off x="17780" y="7073265"/>
            <a:ext cx="12174855" cy="645160"/>
          </a:xfrm>
          <a:prstGeom prst="rect">
            <a:avLst/>
          </a:prstGeom>
          <a:noFill/>
        </p:spPr>
        <p:txBody>
          <a:bodyPr wrap="square" rtlCol="0">
            <a:spAutoFit/>
          </a:bodyPr>
          <a:lstStyle/>
          <a:p>
            <a:r>
              <a:rPr lang="en-US"/>
              <a:t>Note: For 1,2 of the comparison, before executing the generated SPARQL, please fill in </a:t>
            </a:r>
            <a:r>
              <a:rPr lang="zh-CN" altLang="en-US"/>
              <a:t>“</a:t>
            </a:r>
            <a:r>
              <a:rPr lang="en-US"/>
              <a:t>Default Data Set Name (Graph IRI)</a:t>
            </a:r>
            <a:r>
              <a:rPr lang="zh-CN" altLang="en-US"/>
              <a:t>”</a:t>
            </a:r>
            <a:r>
              <a:rPr lang="en-US" altLang="zh-CN"/>
              <a:t>option with</a:t>
            </a:r>
            <a:r>
              <a:rPr lang="en-US"/>
              <a:t> &lt;http://sample/thesession/reconciled&gt; at the SPARQL Endpoint.</a:t>
            </a:r>
          </a:p>
        </p:txBody>
      </p:sp>
      <p:pic>
        <p:nvPicPr>
          <p:cNvPr id="3" name="Picture 2"/>
          <p:cNvPicPr>
            <a:picLocks noChangeAspect="1"/>
          </p:cNvPicPr>
          <p:nvPr>
            <p:custDataLst>
              <p:tags r:id="rId1"/>
            </p:custDataLst>
          </p:nvPr>
        </p:nvPicPr>
        <p:blipFill>
          <a:blip r:embed="rId5"/>
          <a:stretch>
            <a:fillRect/>
          </a:stretch>
        </p:blipFill>
        <p:spPr>
          <a:xfrm>
            <a:off x="3522345" y="4435475"/>
            <a:ext cx="2063750" cy="1012825"/>
          </a:xfrm>
          <a:prstGeom prst="rect">
            <a:avLst/>
          </a:prstGeom>
        </p:spPr>
      </p:pic>
      <p:pic>
        <p:nvPicPr>
          <p:cNvPr id="5" name="Picture 4"/>
          <p:cNvPicPr>
            <a:picLocks noChangeAspect="1"/>
          </p:cNvPicPr>
          <p:nvPr>
            <p:custDataLst>
              <p:tags r:id="rId2"/>
            </p:custDataLst>
          </p:nvPr>
        </p:nvPicPr>
        <p:blipFill>
          <a:blip r:embed="rId6"/>
          <a:stretch>
            <a:fillRect/>
          </a:stretch>
        </p:blipFill>
        <p:spPr>
          <a:xfrm>
            <a:off x="6471285" y="4126230"/>
            <a:ext cx="1746885" cy="1722755"/>
          </a:xfrm>
          <a:prstGeom prst="rect">
            <a:avLst/>
          </a:prstGeom>
        </p:spPr>
      </p:pic>
      <p:sp>
        <p:nvSpPr>
          <p:cNvPr id="6" name="Slide Number Placeholder 5"/>
          <p:cNvSpPr>
            <a:spLocks noGrp="1"/>
          </p:cNvSpPr>
          <p:nvPr>
            <p:ph type="sldNum" sz="quarter" idx="12"/>
          </p:nvPr>
        </p:nvSpPr>
        <p:spPr/>
        <p:txBody>
          <a:bodyPr/>
          <a:lstStyle/>
          <a:p>
            <a:fld id="{49AE70B2-8BF9-45C0-BB95-33D1B9D3A854}" type="slidenum">
              <a:rPr lang="zh-CN" altLang="en-US" smtClean="0"/>
              <a:t>3</a:t>
            </a:fld>
            <a:endParaRPr lang="zh-CN" altLang="en-US"/>
          </a:p>
        </p:txBody>
      </p:sp>
      <p:sp>
        <p:nvSpPr>
          <p:cNvPr id="8" name="TextBox 7">
            <a:extLst>
              <a:ext uri="{FF2B5EF4-FFF2-40B4-BE49-F238E27FC236}">
                <a16:creationId xmlns:a16="http://schemas.microsoft.com/office/drawing/2014/main" id="{7940A486-C14A-CE97-24A9-72E3BEC33240}"/>
              </a:ext>
            </a:extLst>
          </p:cNvPr>
          <p:cNvSpPr txBox="1"/>
          <p:nvPr/>
        </p:nvSpPr>
        <p:spPr>
          <a:xfrm>
            <a:off x="1747789" y="6041391"/>
            <a:ext cx="11308466" cy="369332"/>
          </a:xfrm>
          <a:prstGeom prst="rect">
            <a:avLst/>
          </a:prstGeom>
          <a:noFill/>
        </p:spPr>
        <p:txBody>
          <a:bodyPr wrap="square">
            <a:spAutoFit/>
          </a:bodyPr>
          <a:lstStyle/>
          <a:p>
            <a:r>
              <a:rPr lang="en-US" dirty="0">
                <a:solidFill>
                  <a:schemeClr val="tx1">
                    <a:lumMod val="50000"/>
                    <a:lumOff val="50000"/>
                  </a:schemeClr>
                </a:solidFill>
              </a:rPr>
              <a:t>The </a:t>
            </a:r>
            <a:r>
              <a:rPr lang="en-US" altLang="zh-CN" dirty="0">
                <a:solidFill>
                  <a:schemeClr val="tx1">
                    <a:lumMod val="50000"/>
                    <a:lumOff val="50000"/>
                  </a:schemeClr>
                </a:solidFill>
              </a:rPr>
              <a:t>“</a:t>
            </a:r>
            <a:r>
              <a:rPr lang="en-US" dirty="0">
                <a:solidFill>
                  <a:schemeClr val="tx1">
                    <a:lumMod val="50000"/>
                    <a:lumOff val="50000"/>
                  </a:schemeClr>
                </a:solidFill>
              </a:rPr>
              <a:t>session</a:t>
            </a:r>
            <a:r>
              <a:rPr lang="en-US" altLang="zh-CN" dirty="0">
                <a:solidFill>
                  <a:schemeClr val="tx1">
                    <a:lumMod val="50000"/>
                    <a:lumOff val="50000"/>
                  </a:schemeClr>
                </a:solidFill>
              </a:rPr>
              <a:t>”</a:t>
            </a:r>
            <a:r>
              <a:rPr lang="en-US" dirty="0">
                <a:solidFill>
                  <a:schemeClr val="tx1">
                    <a:lumMod val="50000"/>
                    <a:lumOff val="50000"/>
                  </a:schemeClr>
                </a:solidFill>
              </a:rPr>
              <a:t>: </a:t>
            </a:r>
            <a:r>
              <a:rPr lang="en-US" b="0" i="0" dirty="0">
                <a:solidFill>
                  <a:schemeClr val="tx1">
                    <a:lumMod val="50000"/>
                    <a:lumOff val="50000"/>
                  </a:schemeClr>
                </a:solidFill>
                <a:effectLst/>
                <a:latin typeface="Arial" panose="020B0604020202020204" pitchFamily="34" charset="0"/>
              </a:rPr>
              <a:t>mostly informal gatherings at which </a:t>
            </a:r>
            <a:r>
              <a:rPr lang="en-US" dirty="0">
                <a:solidFill>
                  <a:schemeClr val="tx1">
                    <a:lumMod val="50000"/>
                    <a:lumOff val="50000"/>
                  </a:schemeClr>
                </a:solidFill>
                <a:latin typeface="Arial" panose="020B0604020202020204" pitchFamily="34" charset="0"/>
              </a:rPr>
              <a:t>people play Irish traditional music.</a:t>
            </a:r>
            <a:endParaRPr lang="en-CN" u="sng" dirty="0">
              <a:solidFill>
                <a:schemeClr val="tx1">
                  <a:lumMod val="50000"/>
                  <a:lumOff val="50000"/>
                </a:schemeClr>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(Q1-4)</a:t>
            </a:r>
          </a:p>
        </p:txBody>
      </p:sp>
      <p:pic>
        <p:nvPicPr>
          <p:cNvPr id="4" name="Picture 3"/>
          <p:cNvPicPr>
            <a:picLocks noChangeAspect="1"/>
          </p:cNvPicPr>
          <p:nvPr>
            <p:custDataLst>
              <p:tags r:id="rId1"/>
            </p:custDataLst>
          </p:nvPr>
        </p:nvPicPr>
        <p:blipFill>
          <a:blip r:embed="rId4"/>
          <a:stretch>
            <a:fillRect/>
          </a:stretch>
        </p:blipFill>
        <p:spPr>
          <a:xfrm>
            <a:off x="0" y="1426210"/>
            <a:ext cx="12192635" cy="2161540"/>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30</a:t>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ym typeface="+mn-ea"/>
              </a:rPr>
              <a:t>Comparison with The Session result(Q1-4)</a:t>
            </a:r>
            <a:endParaRPr lang="en-US" sz="2800"/>
          </a:p>
        </p:txBody>
      </p:sp>
      <p:pic>
        <p:nvPicPr>
          <p:cNvPr id="3" name="Picture 2"/>
          <p:cNvPicPr>
            <a:picLocks noChangeAspect="1"/>
          </p:cNvPicPr>
          <p:nvPr>
            <p:custDataLst>
              <p:tags r:id="rId1"/>
            </p:custDataLst>
          </p:nvPr>
        </p:nvPicPr>
        <p:blipFill>
          <a:blip r:embed="rId5"/>
          <a:stretch>
            <a:fillRect/>
          </a:stretch>
        </p:blipFill>
        <p:spPr>
          <a:xfrm>
            <a:off x="0" y="4337050"/>
            <a:ext cx="11944985" cy="1247775"/>
          </a:xfrm>
          <a:prstGeom prst="rect">
            <a:avLst/>
          </a:prstGeom>
        </p:spPr>
      </p:pic>
      <p:pic>
        <p:nvPicPr>
          <p:cNvPr id="4" name="Picture 3"/>
          <p:cNvPicPr>
            <a:picLocks noChangeAspect="1"/>
          </p:cNvPicPr>
          <p:nvPr>
            <p:custDataLst>
              <p:tags r:id="rId2"/>
            </p:custDataLst>
          </p:nvPr>
        </p:nvPicPr>
        <p:blipFill>
          <a:blip r:embed="rId6"/>
          <a:stretch>
            <a:fillRect/>
          </a:stretch>
        </p:blipFill>
        <p:spPr>
          <a:xfrm>
            <a:off x="0" y="1426210"/>
            <a:ext cx="12192635" cy="2161540"/>
          </a:xfrm>
          <a:prstGeom prst="rect">
            <a:avLst/>
          </a:prstGeom>
        </p:spPr>
      </p:pic>
      <p:sp>
        <p:nvSpPr>
          <p:cNvPr id="5" name="Slide Number Placeholder 4"/>
          <p:cNvSpPr>
            <a:spLocks noGrp="1"/>
          </p:cNvSpPr>
          <p:nvPr>
            <p:ph type="sldNum" sz="quarter" idx="12"/>
          </p:nvPr>
        </p:nvSpPr>
        <p:spPr/>
        <p:txBody>
          <a:bodyPr/>
          <a:lstStyle/>
          <a:p>
            <a:fld id="{49AE70B2-8BF9-45C0-BB95-33D1B9D3A854}" type="slidenum">
              <a:rPr lang="zh-CN" altLang="en-US" smtClean="0"/>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1233150" cy="1325880"/>
          </a:xfrm>
        </p:spPr>
        <p:txBody>
          <a:bodyPr/>
          <a:lstStyle/>
          <a:p>
            <a:r>
              <a:rPr lang="en-US" sz="2800"/>
              <a:t>A comprehensive context for several questions (from Q1-1 to Q1-4)</a:t>
            </a:r>
          </a:p>
        </p:txBody>
      </p:sp>
      <p:sp>
        <p:nvSpPr>
          <p:cNvPr id="3" name="Content Placeholder 2"/>
          <p:cNvSpPr>
            <a:spLocks noGrp="1"/>
          </p:cNvSpPr>
          <p:nvPr>
            <p:ph idx="1"/>
          </p:nvPr>
        </p:nvSpPr>
        <p:spPr/>
        <p:txBody>
          <a:bodyPr>
            <a:normAutofit/>
          </a:bodyPr>
          <a:lstStyle/>
          <a:p>
            <a:pPr>
              <a:lnSpc>
                <a:spcPct val="130000"/>
              </a:lnSpc>
            </a:pPr>
            <a:r>
              <a:rPr lang="en-US" altLang="zh-CN" sz="2400" dirty="0">
                <a:solidFill>
                  <a:schemeClr val="tx1">
                    <a:lumMod val="85000"/>
                    <a:lumOff val="15000"/>
                  </a:schemeClr>
                </a:solidFill>
              </a:rPr>
              <a:t>We can merge the different contexts into a single prompt for ChatGPT to generate SPARQL queries for various questions, such as those previously mentioned:</a:t>
            </a:r>
          </a:p>
          <a:p>
            <a:pPr algn="l">
              <a:lnSpc>
                <a:spcPct val="140000"/>
              </a:lnSpc>
            </a:pPr>
            <a:r>
              <a:rPr lang="en-US" sz="2200" dirty="0">
                <a:solidFill>
                  <a:schemeClr val="tx1">
                    <a:lumMod val="85000"/>
                    <a:lumOff val="15000"/>
                  </a:schemeClr>
                </a:solidFill>
                <a:sym typeface="+mn-ea"/>
              </a:rPr>
              <a:t>Q1-1: Find all the sessions that took place in Greece</a:t>
            </a:r>
            <a:endParaRPr lang="en-US" sz="2200" dirty="0">
              <a:solidFill>
                <a:schemeClr val="tx1">
                  <a:lumMod val="85000"/>
                  <a:lumOff val="15000"/>
                </a:schemeClr>
              </a:solidFill>
            </a:endParaRPr>
          </a:p>
          <a:p>
            <a:pPr algn="l">
              <a:lnSpc>
                <a:spcPct val="140000"/>
              </a:lnSpc>
            </a:pPr>
            <a:r>
              <a:rPr lang="en-US" sz="2200" dirty="0">
                <a:solidFill>
                  <a:schemeClr val="tx1">
                    <a:lumMod val="85000"/>
                    <a:lumOff val="15000"/>
                  </a:schemeClr>
                </a:solidFill>
                <a:sym typeface="+mn-ea"/>
              </a:rPr>
              <a:t>Q1-2: Find the tunes of genre “jig,” in “D major,” having “Malcolm” in its name</a:t>
            </a:r>
            <a:endParaRPr lang="en-US" sz="2200" dirty="0">
              <a:solidFill>
                <a:schemeClr val="tx1">
                  <a:lumMod val="85000"/>
                  <a:lumOff val="15000"/>
                </a:schemeClr>
              </a:solidFill>
            </a:endParaRPr>
          </a:p>
          <a:p>
            <a:pPr algn="l">
              <a:lnSpc>
                <a:spcPct val="140000"/>
              </a:lnSpc>
            </a:pPr>
            <a:r>
              <a:rPr lang="en-US" sz="2200" dirty="0">
                <a:solidFill>
                  <a:schemeClr val="tx1">
                    <a:lumMod val="85000"/>
                    <a:lumOff val="15000"/>
                  </a:schemeClr>
                </a:solidFill>
                <a:sym typeface="+mn-ea"/>
              </a:rPr>
              <a:t>Q1-3: Find albums containing “Tola” in its name or its artist’s name</a:t>
            </a:r>
            <a:endParaRPr lang="en-US" sz="2200" dirty="0">
              <a:solidFill>
                <a:schemeClr val="tx1">
                  <a:lumMod val="85000"/>
                  <a:lumOff val="15000"/>
                </a:schemeClr>
              </a:solidFill>
            </a:endParaRPr>
          </a:p>
          <a:p>
            <a:pPr algn="l">
              <a:lnSpc>
                <a:spcPct val="140000"/>
              </a:lnSpc>
            </a:pPr>
            <a:r>
              <a:rPr lang="en-US" sz="2200" dirty="0">
                <a:solidFill>
                  <a:schemeClr val="tx1">
                    <a:lumMod val="85000"/>
                    <a:lumOff val="15000"/>
                  </a:schemeClr>
                </a:solidFill>
                <a:sym typeface="+mn-ea"/>
              </a:rPr>
              <a:t>Q1-4: Find albums related to “Mirella”</a:t>
            </a:r>
          </a:p>
          <a:p>
            <a:pPr>
              <a:lnSpc>
                <a:spcPct val="130000"/>
              </a:lnSpc>
            </a:pPr>
            <a:endParaRPr lang="zh-CN" altLang="en-US" sz="2200" dirty="0"/>
          </a:p>
        </p:txBody>
      </p:sp>
      <p:sp>
        <p:nvSpPr>
          <p:cNvPr id="4" name="Text Box 3"/>
          <p:cNvSpPr txBox="1"/>
          <p:nvPr/>
        </p:nvSpPr>
        <p:spPr>
          <a:xfrm>
            <a:off x="955040" y="6858000"/>
            <a:ext cx="10515600" cy="429895"/>
          </a:xfrm>
          <a:prstGeom prst="rect">
            <a:avLst/>
          </a:prstGeom>
          <a:noFill/>
        </p:spPr>
        <p:txBody>
          <a:bodyPr wrap="square" rtlCol="0" anchor="t">
            <a:spAutoFit/>
          </a:bodyPr>
          <a:lstStyle/>
          <a:p>
            <a:r>
              <a:rPr lang="en-US" sz="2200">
                <a:sym typeface="+mn-ea"/>
              </a:rPr>
              <a:t>Find the Album containing “Mirella” in any of its attribute</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32</a:t>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109855"/>
            <a:ext cx="10515600" cy="1325563"/>
          </a:xfrm>
        </p:spPr>
        <p:txBody>
          <a:bodyPr/>
          <a:lstStyle/>
          <a:p>
            <a:r>
              <a:rPr lang="en-US" sz="2800"/>
              <a:t>The entire context for generating various SPARQL queries (Sec1)</a:t>
            </a:r>
          </a:p>
        </p:txBody>
      </p:sp>
      <p:sp>
        <p:nvSpPr>
          <p:cNvPr id="3" name="Content Placeholder 2"/>
          <p:cNvSpPr>
            <a:spLocks noGrp="1"/>
          </p:cNvSpPr>
          <p:nvPr>
            <p:ph idx="1"/>
          </p:nvPr>
        </p:nvSpPr>
        <p:spPr>
          <a:xfrm>
            <a:off x="647700" y="1196975"/>
            <a:ext cx="10515600" cy="4351338"/>
          </a:xfrm>
        </p:spPr>
        <p:txBody>
          <a:bodyPr>
            <a:normAutofit fontScale="25000" lnSpcReduction="20000"/>
          </a:bodyPr>
          <a:lstStyle/>
          <a:p>
            <a:pPr marL="0" indent="0">
              <a:buNone/>
            </a:pPr>
            <a:r>
              <a:rPr lang="en-US" sz="6400" dirty="0">
                <a:solidFill>
                  <a:schemeClr val="tx1">
                    <a:lumMod val="85000"/>
                    <a:lumOff val="15000"/>
                  </a:schemeClr>
                </a:solidFill>
              </a:rPr>
              <a:t>Given that the entities of an RDF database are </a:t>
            </a:r>
          </a:p>
          <a:p>
            <a:pPr marL="0" indent="0">
              <a:buNone/>
            </a:pPr>
            <a:r>
              <a:rPr lang="en-US" sz="6400" dirty="0">
                <a:solidFill>
                  <a:schemeClr val="tx1">
                    <a:lumMod val="85000"/>
                    <a:lumOff val="15000"/>
                  </a:schemeClr>
                </a:solidFill>
              </a:rPr>
              <a:t>reconciled with </a:t>
            </a:r>
            <a:r>
              <a:rPr lang="en-US" sz="6400" dirty="0" err="1">
                <a:solidFill>
                  <a:schemeClr val="tx1">
                    <a:lumMod val="85000"/>
                    <a:lumOff val="15000"/>
                  </a:schemeClr>
                </a:solidFill>
              </a:rPr>
              <a:t>Wikidata</a:t>
            </a:r>
            <a:r>
              <a:rPr lang="en-US" sz="6400" dirty="0">
                <a:solidFill>
                  <a:schemeClr val="tx1">
                    <a:lumMod val="85000"/>
                    <a:lumOff val="15000"/>
                  </a:schemeClr>
                </a:solidFill>
              </a:rPr>
              <a:t>, and</a:t>
            </a:r>
          </a:p>
          <a:p>
            <a:pPr marL="0" indent="0">
              <a:buNone/>
            </a:pPr>
            <a:r>
              <a:rPr lang="en-US" sz="6400" dirty="0">
                <a:solidFill>
                  <a:schemeClr val="tx1">
                    <a:lumMod val="85000"/>
                    <a:lumOff val="15000"/>
                  </a:schemeClr>
                </a:solidFill>
              </a:rPr>
              <a:t>``` @prefix wd: &lt;http://</a:t>
            </a:r>
            <a:r>
              <a:rPr lang="en-US" sz="6400" dirty="0" err="1">
                <a:solidFill>
                  <a:schemeClr val="tx1">
                    <a:lumMod val="85000"/>
                    <a:lumOff val="15000"/>
                  </a:schemeClr>
                </a:solidFill>
              </a:rPr>
              <a:t>www.wikidata.org</a:t>
            </a:r>
            <a:r>
              <a:rPr lang="en-US" sz="6400" dirty="0">
                <a:solidFill>
                  <a:schemeClr val="tx1">
                    <a:lumMod val="85000"/>
                    <a:lumOff val="15000"/>
                  </a:schemeClr>
                </a:solidFill>
              </a:rPr>
              <a:t>/entity/&gt; .</a:t>
            </a:r>
          </a:p>
          <a:p>
            <a:pPr marL="0" indent="0">
              <a:buNone/>
            </a:pPr>
            <a:r>
              <a:rPr lang="en-US" sz="6400" dirty="0">
                <a:solidFill>
                  <a:schemeClr val="tx1">
                    <a:lumMod val="85000"/>
                    <a:lumOff val="15000"/>
                  </a:schemeClr>
                </a:solidFill>
              </a:rPr>
              <a:t>@prefix </a:t>
            </a:r>
            <a:r>
              <a:rPr lang="en-US" sz="6400" dirty="0" err="1">
                <a:solidFill>
                  <a:schemeClr val="tx1">
                    <a:lumMod val="85000"/>
                    <a:lumOff val="15000"/>
                  </a:schemeClr>
                </a:solidFill>
              </a:rPr>
              <a:t>wdt</a:t>
            </a:r>
            <a:r>
              <a:rPr lang="en-US" sz="6400" dirty="0">
                <a:solidFill>
                  <a:schemeClr val="tx1">
                    <a:lumMod val="85000"/>
                    <a:lumOff val="15000"/>
                  </a:schemeClr>
                </a:solidFill>
              </a:rPr>
              <a:t>: &lt;http://</a:t>
            </a:r>
            <a:r>
              <a:rPr lang="en-US" sz="6400" dirty="0" err="1">
                <a:solidFill>
                  <a:schemeClr val="tx1">
                    <a:lumMod val="85000"/>
                    <a:lumOff val="15000"/>
                  </a:schemeClr>
                </a:solidFill>
              </a:rPr>
              <a:t>www.wikidata.org</a:t>
            </a:r>
            <a:r>
              <a:rPr lang="en-US" sz="6400" dirty="0">
                <a:solidFill>
                  <a:schemeClr val="tx1">
                    <a:lumMod val="85000"/>
                    <a:lumOff val="15000"/>
                  </a:schemeClr>
                </a:solidFill>
              </a:rPr>
              <a:t>/prop/direct/&gt; .</a:t>
            </a:r>
          </a:p>
          <a:p>
            <a:pPr marL="0" indent="0">
              <a:buNone/>
            </a:pPr>
            <a:r>
              <a:rPr lang="en-US" sz="6400" dirty="0">
                <a:solidFill>
                  <a:schemeClr val="tx1">
                    <a:lumMod val="85000"/>
                    <a:lumOff val="15000"/>
                  </a:schemeClr>
                </a:solidFill>
              </a:rPr>
              <a:t>@prefix </a:t>
            </a:r>
            <a:r>
              <a:rPr lang="en-US" sz="6400" dirty="0" err="1">
                <a:solidFill>
                  <a:schemeClr val="tx1">
                    <a:lumMod val="85000"/>
                    <a:lumOff val="15000"/>
                  </a:schemeClr>
                </a:solidFill>
              </a:rPr>
              <a:t>thesession</a:t>
            </a:r>
            <a:r>
              <a:rPr lang="en-US" sz="6400" dirty="0">
                <a:solidFill>
                  <a:schemeClr val="tx1">
                    <a:lumMod val="85000"/>
                    <a:lumOff val="15000"/>
                  </a:schemeClr>
                </a:solidFill>
              </a:rPr>
              <a:t>: &lt;https://</a:t>
            </a:r>
            <a:r>
              <a:rPr lang="en-US" sz="6400" dirty="0" err="1">
                <a:solidFill>
                  <a:schemeClr val="tx1">
                    <a:lumMod val="85000"/>
                    <a:lumOff val="15000"/>
                  </a:schemeClr>
                </a:solidFill>
              </a:rPr>
              <a:t>thesession.org</a:t>
            </a:r>
            <a:r>
              <a:rPr lang="en-US" sz="6400" dirty="0">
                <a:solidFill>
                  <a:schemeClr val="tx1">
                    <a:lumMod val="85000"/>
                    <a:lumOff val="15000"/>
                  </a:schemeClr>
                </a:solidFill>
              </a:rPr>
              <a:t>/&gt; .</a:t>
            </a:r>
          </a:p>
          <a:p>
            <a:pPr marL="0" indent="0">
              <a:buNone/>
            </a:pPr>
            <a:r>
              <a:rPr lang="en-US" sz="6400" dirty="0" err="1">
                <a:solidFill>
                  <a:schemeClr val="tx1">
                    <a:lumMod val="85000"/>
                    <a:lumOff val="15000"/>
                  </a:schemeClr>
                </a:solidFill>
              </a:rPr>
              <a:t>thesession:sessions</a:t>
            </a:r>
            <a:r>
              <a:rPr lang="en-US" sz="6400" dirty="0">
                <a:solidFill>
                  <a:schemeClr val="tx1">
                    <a:lumMod val="85000"/>
                    <a:lumOff val="15000"/>
                  </a:schemeClr>
                </a:solidFill>
              </a:rPr>
              <a:t> </a:t>
            </a:r>
            <a:r>
              <a:rPr lang="en-US" sz="6400" dirty="0" err="1">
                <a:solidFill>
                  <a:schemeClr val="tx1">
                    <a:lumMod val="85000"/>
                    <a:lumOff val="15000"/>
                  </a:schemeClr>
                </a:solidFill>
              </a:rPr>
              <a:t>rdf:type</a:t>
            </a:r>
            <a:r>
              <a:rPr lang="en-US" sz="6400" dirty="0">
                <a:solidFill>
                  <a:schemeClr val="tx1">
                    <a:lumMod val="85000"/>
                    <a:lumOff val="15000"/>
                  </a:schemeClr>
                </a:solidFill>
              </a:rPr>
              <a:t> </a:t>
            </a:r>
            <a:r>
              <a:rPr lang="en-US" sz="6400" dirty="0" err="1">
                <a:solidFill>
                  <a:schemeClr val="tx1">
                    <a:lumMod val="85000"/>
                    <a:lumOff val="15000"/>
                  </a:schemeClr>
                </a:solidFill>
              </a:rPr>
              <a:t>owl:Class</a:t>
            </a:r>
            <a:r>
              <a:rPr lang="en-US" sz="6400" dirty="0">
                <a:solidFill>
                  <a:schemeClr val="tx1">
                    <a:lumMod val="85000"/>
                    <a:lumOff val="15000"/>
                  </a:schemeClr>
                </a:solidFill>
              </a:rPr>
              <a:t> . wdt:P17</a:t>
            </a:r>
          </a:p>
          <a:p>
            <a:pPr marL="0" indent="0">
              <a:buNone/>
            </a:pPr>
            <a:r>
              <a:rPr lang="en-US" sz="6400" dirty="0">
                <a:solidFill>
                  <a:schemeClr val="tx1">
                    <a:lumMod val="85000"/>
                    <a:lumOff val="15000"/>
                  </a:schemeClr>
                </a:solidFill>
              </a:rPr>
              <a:t>wdt:P136 a </a:t>
            </a:r>
            <a:r>
              <a:rPr lang="en-US" sz="6400" dirty="0" err="1">
                <a:solidFill>
                  <a:schemeClr val="tx1">
                    <a:lumMod val="85000"/>
                    <a:lumOff val="15000"/>
                  </a:schemeClr>
                </a:solidFill>
              </a:rPr>
              <a:t>owl:DatatypeProperty</a:t>
            </a:r>
            <a:r>
              <a:rPr lang="en-US" sz="6400" dirty="0">
                <a:solidFill>
                  <a:schemeClr val="tx1">
                    <a:lumMod val="85000"/>
                    <a:lumOff val="15000"/>
                  </a:schemeClr>
                </a:solidFill>
              </a:rPr>
              <a:t> ; </a:t>
            </a:r>
            <a:r>
              <a:rPr lang="en-US" sz="6400" dirty="0" err="1">
                <a:solidFill>
                  <a:schemeClr val="tx1">
                    <a:lumMod val="85000"/>
                    <a:lumOff val="15000"/>
                  </a:schemeClr>
                </a:solidFill>
              </a:rPr>
              <a:t>rdfs:label</a:t>
            </a:r>
            <a:r>
              <a:rPr lang="en-US" sz="6400" dirty="0">
                <a:solidFill>
                  <a:schemeClr val="tx1">
                    <a:lumMod val="85000"/>
                    <a:lumOff val="15000"/>
                  </a:schemeClr>
                </a:solidFill>
              </a:rPr>
              <a:t> "genre" .</a:t>
            </a:r>
          </a:p>
          <a:p>
            <a:pPr marL="0" indent="0">
              <a:buNone/>
            </a:pPr>
            <a:r>
              <a:rPr lang="en-US" sz="6400" dirty="0">
                <a:solidFill>
                  <a:schemeClr val="tx1">
                    <a:lumMod val="85000"/>
                    <a:lumOff val="15000"/>
                  </a:schemeClr>
                </a:solidFill>
              </a:rPr>
              <a:t>wdt:P175 a </a:t>
            </a:r>
            <a:r>
              <a:rPr lang="en-US" sz="6400" dirty="0" err="1">
                <a:solidFill>
                  <a:schemeClr val="tx1">
                    <a:lumMod val="85000"/>
                    <a:lumOff val="15000"/>
                  </a:schemeClr>
                </a:solidFill>
              </a:rPr>
              <a:t>owl:DatatypeProperty</a:t>
            </a:r>
            <a:r>
              <a:rPr lang="en-US" sz="6400" dirty="0">
                <a:solidFill>
                  <a:schemeClr val="tx1">
                    <a:lumMod val="85000"/>
                    <a:lumOff val="15000"/>
                  </a:schemeClr>
                </a:solidFill>
              </a:rPr>
              <a:t> .</a:t>
            </a:r>
          </a:p>
          <a:p>
            <a:pPr marL="0" indent="0">
              <a:buNone/>
            </a:pPr>
            <a:r>
              <a:rPr lang="en-US" sz="6400" dirty="0">
                <a:solidFill>
                  <a:schemeClr val="tx1">
                    <a:lumMod val="85000"/>
                    <a:lumOff val="15000"/>
                  </a:schemeClr>
                </a:solidFill>
              </a:rPr>
              <a:t>wdt:P826 a </a:t>
            </a:r>
            <a:r>
              <a:rPr lang="en-US" sz="6400" dirty="0" err="1">
                <a:solidFill>
                  <a:schemeClr val="tx1">
                    <a:lumMod val="85000"/>
                    <a:lumOff val="15000"/>
                  </a:schemeClr>
                </a:solidFill>
              </a:rPr>
              <a:t>owl:DatatypeProperty</a:t>
            </a:r>
            <a:r>
              <a:rPr lang="en-US" sz="6400" dirty="0">
                <a:solidFill>
                  <a:schemeClr val="tx1">
                    <a:lumMod val="85000"/>
                    <a:lumOff val="15000"/>
                  </a:schemeClr>
                </a:solidFill>
              </a:rPr>
              <a:t> ; </a:t>
            </a:r>
            <a:r>
              <a:rPr lang="en-US" sz="6400" dirty="0" err="1">
                <a:solidFill>
                  <a:schemeClr val="tx1">
                    <a:lumMod val="85000"/>
                    <a:lumOff val="15000"/>
                  </a:schemeClr>
                </a:solidFill>
              </a:rPr>
              <a:t>rdfs:label</a:t>
            </a:r>
            <a:r>
              <a:rPr lang="en-US" sz="6400" dirty="0">
                <a:solidFill>
                  <a:schemeClr val="tx1">
                    <a:lumMod val="85000"/>
                    <a:lumOff val="15000"/>
                  </a:schemeClr>
                </a:solidFill>
              </a:rPr>
              <a:t> "mode" ;</a:t>
            </a:r>
          </a:p>
          <a:p>
            <a:pPr marL="0" indent="0">
              <a:buNone/>
            </a:pPr>
            <a:r>
              <a:rPr lang="en-US" sz="6400" dirty="0">
                <a:solidFill>
                  <a:schemeClr val="tx1">
                    <a:lumMod val="85000"/>
                    <a:lumOff val="15000"/>
                  </a:schemeClr>
                </a:solidFill>
              </a:rPr>
              <a:t>                  </a:t>
            </a:r>
            <a:r>
              <a:rPr lang="en-US" sz="6400" dirty="0" err="1">
                <a:solidFill>
                  <a:schemeClr val="tx1">
                    <a:lumMod val="85000"/>
                    <a:lumOff val="15000"/>
                  </a:schemeClr>
                </a:solidFill>
              </a:rPr>
              <a:t>rdfs:comment</a:t>
            </a:r>
            <a:r>
              <a:rPr lang="en-US" sz="6400" dirty="0">
                <a:solidFill>
                  <a:schemeClr val="tx1">
                    <a:lumMod val="85000"/>
                    <a:lumOff val="15000"/>
                  </a:schemeClr>
                </a:solidFill>
              </a:rPr>
              <a:t> "also used for the tonality of a tune" .</a:t>
            </a:r>
          </a:p>
          <a:p>
            <a:pPr marL="0" indent="0">
              <a:buNone/>
            </a:pPr>
            <a:r>
              <a:rPr lang="en-US" sz="6400" dirty="0">
                <a:solidFill>
                  <a:schemeClr val="tx1">
                    <a:lumMod val="85000"/>
                    <a:lumOff val="15000"/>
                  </a:schemeClr>
                </a:solidFill>
              </a:rPr>
              <a:t>wdt:P2561 </a:t>
            </a:r>
            <a:r>
              <a:rPr lang="en-US" sz="6400" dirty="0" err="1">
                <a:solidFill>
                  <a:schemeClr val="tx1">
                    <a:lumMod val="85000"/>
                    <a:lumOff val="15000"/>
                  </a:schemeClr>
                </a:solidFill>
              </a:rPr>
              <a:t>rdfs:label</a:t>
            </a:r>
            <a:r>
              <a:rPr lang="en-US" sz="6400" dirty="0">
                <a:solidFill>
                  <a:schemeClr val="tx1">
                    <a:lumMod val="85000"/>
                    <a:lumOff val="15000"/>
                  </a:schemeClr>
                </a:solidFill>
              </a:rPr>
              <a:t> "name" .</a:t>
            </a:r>
          </a:p>
          <a:p>
            <a:pPr marL="0" indent="0">
              <a:buNone/>
            </a:pPr>
            <a:r>
              <a:rPr lang="en-US" sz="6400" dirty="0">
                <a:solidFill>
                  <a:schemeClr val="tx1">
                    <a:lumMod val="85000"/>
                    <a:lumOff val="15000"/>
                  </a:schemeClr>
                </a:solidFill>
              </a:rPr>
              <a:t>                    </a:t>
            </a:r>
            <a:r>
              <a:rPr lang="en-US" sz="6400" dirty="0" err="1">
                <a:solidFill>
                  <a:schemeClr val="tx1">
                    <a:lumMod val="85000"/>
                    <a:lumOff val="15000"/>
                  </a:schemeClr>
                </a:solidFill>
              </a:rPr>
              <a:t>rdfs:domain</a:t>
            </a:r>
            <a:r>
              <a:rPr lang="en-US" sz="6400" dirty="0">
                <a:solidFill>
                  <a:schemeClr val="tx1">
                    <a:lumMod val="85000"/>
                    <a:lumOff val="15000"/>
                  </a:schemeClr>
                </a:solidFill>
              </a:rPr>
              <a:t> </a:t>
            </a:r>
            <a:r>
              <a:rPr lang="en-US" sz="6400" dirty="0" err="1">
                <a:solidFill>
                  <a:schemeClr val="tx1">
                    <a:lumMod val="85000"/>
                    <a:lumOff val="15000"/>
                  </a:schemeClr>
                </a:solidFill>
              </a:rPr>
              <a:t>thesession:sessions</a:t>
            </a:r>
            <a:r>
              <a:rPr lang="en-US" sz="6400" dirty="0">
                <a:solidFill>
                  <a:schemeClr val="tx1">
                    <a:lumMod val="85000"/>
                    <a:lumOff val="15000"/>
                  </a:schemeClr>
                </a:solidFill>
              </a:rPr>
              <a:t> .</a:t>
            </a:r>
          </a:p>
          <a:p>
            <a:pPr marL="0" indent="0">
              <a:buNone/>
            </a:pPr>
            <a:r>
              <a:rPr lang="en-US" sz="6400" dirty="0">
                <a:solidFill>
                  <a:schemeClr val="tx1">
                    <a:lumMod val="85000"/>
                    <a:lumOff val="15000"/>
                  </a:schemeClr>
                </a:solidFill>
              </a:rPr>
              <a:t>wd:Q170412 a </a:t>
            </a:r>
            <a:r>
              <a:rPr lang="en-US" sz="6400" dirty="0" err="1">
                <a:solidFill>
                  <a:schemeClr val="tx1">
                    <a:lumMod val="85000"/>
                    <a:lumOff val="15000"/>
                  </a:schemeClr>
                </a:solidFill>
              </a:rPr>
              <a:t>owl:Class</a:t>
            </a:r>
            <a:r>
              <a:rPr lang="en-US" sz="6400" dirty="0">
                <a:solidFill>
                  <a:schemeClr val="tx1">
                    <a:lumMod val="85000"/>
                    <a:lumOff val="15000"/>
                  </a:schemeClr>
                </a:solidFill>
              </a:rPr>
              <a:t> ;</a:t>
            </a:r>
          </a:p>
          <a:p>
            <a:pPr marL="0" indent="0">
              <a:buNone/>
            </a:pPr>
            <a:r>
              <a:rPr lang="en-US" sz="6400" dirty="0">
                <a:solidFill>
                  <a:schemeClr val="tx1">
                    <a:lumMod val="85000"/>
                    <a:lumOff val="15000"/>
                  </a:schemeClr>
                </a:solidFill>
              </a:rPr>
              <a:t>                        </a:t>
            </a:r>
            <a:r>
              <a:rPr lang="en-US" sz="6400" dirty="0" err="1">
                <a:solidFill>
                  <a:schemeClr val="tx1">
                    <a:lumMod val="85000"/>
                    <a:lumOff val="15000"/>
                  </a:schemeClr>
                </a:solidFill>
              </a:rPr>
              <a:t>rdfs:label</a:t>
            </a:r>
            <a:r>
              <a:rPr lang="en-US" sz="6400" dirty="0">
                <a:solidFill>
                  <a:schemeClr val="tx1">
                    <a:lumMod val="85000"/>
                    <a:lumOff val="15000"/>
                  </a:schemeClr>
                </a:solidFill>
              </a:rPr>
              <a:t> "tune" .</a:t>
            </a:r>
          </a:p>
          <a:p>
            <a:pPr marL="0" indent="0">
              <a:buNone/>
            </a:pPr>
            <a:r>
              <a:rPr lang="en-US" sz="6400" dirty="0">
                <a:solidFill>
                  <a:schemeClr val="tx1">
                    <a:lumMod val="85000"/>
                    <a:lumOff val="15000"/>
                  </a:schemeClr>
                </a:solidFill>
              </a:rPr>
              <a:t>wd:Q482994 a </a:t>
            </a:r>
            <a:r>
              <a:rPr lang="en-US" sz="6400" dirty="0" err="1">
                <a:solidFill>
                  <a:schemeClr val="tx1">
                    <a:lumMod val="85000"/>
                    <a:lumOff val="15000"/>
                  </a:schemeClr>
                </a:solidFill>
              </a:rPr>
              <a:t>owl:Class</a:t>
            </a:r>
            <a:r>
              <a:rPr lang="en-US" sz="6400" dirty="0">
                <a:solidFill>
                  <a:schemeClr val="tx1">
                    <a:lumMod val="85000"/>
                    <a:lumOff val="15000"/>
                  </a:schemeClr>
                </a:solidFill>
              </a:rPr>
              <a:t> .</a:t>
            </a:r>
          </a:p>
          <a:p>
            <a:pPr marL="0" indent="0">
              <a:buNone/>
            </a:pPr>
            <a:r>
              <a:rPr lang="en-US" sz="6400" dirty="0" err="1">
                <a:solidFill>
                  <a:schemeClr val="tx1">
                    <a:lumMod val="85000"/>
                    <a:lumOff val="15000"/>
                  </a:schemeClr>
                </a:solidFill>
              </a:rPr>
              <a:t>ex:Shape</a:t>
            </a:r>
            <a:r>
              <a:rPr lang="en-US" sz="6400" dirty="0">
                <a:solidFill>
                  <a:schemeClr val="tx1">
                    <a:lumMod val="85000"/>
                    <a:lumOff val="15000"/>
                  </a:schemeClr>
                </a:solidFill>
              </a:rPr>
              <a:t> a </a:t>
            </a:r>
            <a:r>
              <a:rPr lang="en-US" sz="6400" dirty="0" err="1">
                <a:solidFill>
                  <a:schemeClr val="tx1">
                    <a:lumMod val="85000"/>
                    <a:lumOff val="15000"/>
                  </a:schemeClr>
                </a:solidFill>
              </a:rPr>
              <a:t>sh:NodeShape</a:t>
            </a:r>
            <a:r>
              <a:rPr lang="en-US" sz="6400" dirty="0">
                <a:solidFill>
                  <a:schemeClr val="tx1">
                    <a:lumMod val="85000"/>
                    <a:lumOff val="15000"/>
                  </a:schemeClr>
                </a:solidFill>
              </a:rPr>
              <a:t> ; </a:t>
            </a:r>
            <a:r>
              <a:rPr lang="en-US" sz="6400" dirty="0" err="1">
                <a:solidFill>
                  <a:schemeClr val="tx1">
                    <a:lumMod val="85000"/>
                    <a:lumOff val="15000"/>
                  </a:schemeClr>
                </a:solidFill>
              </a:rPr>
              <a:t>sh:targetClass</a:t>
            </a:r>
            <a:r>
              <a:rPr lang="en-US" sz="6400" dirty="0">
                <a:solidFill>
                  <a:schemeClr val="tx1">
                    <a:lumMod val="85000"/>
                    <a:lumOff val="15000"/>
                  </a:schemeClr>
                </a:solidFill>
              </a:rPr>
              <a:t> wd:Q482994 ; </a:t>
            </a:r>
            <a:r>
              <a:rPr lang="en-US" sz="6400" dirty="0" err="1">
                <a:solidFill>
                  <a:schemeClr val="tx1">
                    <a:lumMod val="85000"/>
                    <a:lumOff val="15000"/>
                  </a:schemeClr>
                </a:solidFill>
              </a:rPr>
              <a:t>sh:not</a:t>
            </a:r>
            <a:r>
              <a:rPr lang="en-US" sz="6400" dirty="0">
                <a:solidFill>
                  <a:schemeClr val="tx1">
                    <a:lumMod val="85000"/>
                    <a:lumOff val="15000"/>
                  </a:schemeClr>
                </a:solidFill>
              </a:rPr>
              <a:t> [ </a:t>
            </a:r>
            <a:r>
              <a:rPr lang="en-US" sz="6400" dirty="0" err="1">
                <a:solidFill>
                  <a:schemeClr val="tx1">
                    <a:lumMod val="85000"/>
                    <a:lumOff val="15000"/>
                  </a:schemeClr>
                </a:solidFill>
              </a:rPr>
              <a:t>sh:property</a:t>
            </a:r>
            <a:r>
              <a:rPr lang="en-US" sz="6400" dirty="0">
                <a:solidFill>
                  <a:schemeClr val="tx1">
                    <a:lumMod val="85000"/>
                    <a:lumOff val="15000"/>
                  </a:schemeClr>
                </a:solidFill>
              </a:rPr>
              <a:t> [ </a:t>
            </a:r>
            <a:r>
              <a:rPr lang="en-US" sz="6400" dirty="0" err="1">
                <a:solidFill>
                  <a:schemeClr val="tx1">
                    <a:lumMod val="85000"/>
                    <a:lumOff val="15000"/>
                  </a:schemeClr>
                </a:solidFill>
              </a:rPr>
              <a:t>sh:path</a:t>
            </a:r>
            <a:r>
              <a:rPr lang="en-US" sz="6400" dirty="0">
                <a:solidFill>
                  <a:schemeClr val="tx1">
                    <a:lumMod val="85000"/>
                    <a:lumOff val="15000"/>
                  </a:schemeClr>
                </a:solidFill>
              </a:rPr>
              <a:t> </a:t>
            </a:r>
            <a:r>
              <a:rPr lang="en-US" sz="6400" dirty="0" err="1">
                <a:solidFill>
                  <a:schemeClr val="tx1">
                    <a:lumMod val="85000"/>
                    <a:lumOff val="15000"/>
                  </a:schemeClr>
                </a:solidFill>
              </a:rPr>
              <a:t>rdfs:label</a:t>
            </a:r>
            <a:r>
              <a:rPr lang="en-US" sz="6400" dirty="0">
                <a:solidFill>
                  <a:schemeClr val="tx1">
                    <a:lumMod val="85000"/>
                    <a:lumOff val="15000"/>
                  </a:schemeClr>
                </a:solidFill>
              </a:rPr>
              <a:t>, wdt:P1476 ]].</a:t>
            </a:r>
          </a:p>
          <a:p>
            <a:pPr marL="0" indent="0">
              <a:buNone/>
            </a:pPr>
            <a:r>
              <a:rPr lang="en-US" dirty="0"/>
              <a:t>```</a:t>
            </a:r>
          </a:p>
          <a:p>
            <a:pPr marL="0" indent="0">
              <a:buNone/>
            </a:pPr>
            <a:endParaRPr lang="en-US" dirty="0"/>
          </a:p>
        </p:txBody>
      </p:sp>
      <p:sp>
        <p:nvSpPr>
          <p:cNvPr id="4" name="Text Box 3"/>
          <p:cNvSpPr txBox="1"/>
          <p:nvPr/>
        </p:nvSpPr>
        <p:spPr>
          <a:xfrm>
            <a:off x="6082030" y="1150276"/>
            <a:ext cx="6096000" cy="4412234"/>
          </a:xfrm>
          <a:prstGeom prst="rect">
            <a:avLst/>
          </a:prstGeom>
          <a:noFill/>
        </p:spPr>
        <p:txBody>
          <a:bodyPr wrap="square" rtlCol="0" anchor="t">
            <a:spAutoFit/>
          </a:bodyPr>
          <a:lstStyle/>
          <a:p>
            <a:pPr marL="0" indent="0">
              <a:lnSpc>
                <a:spcPct val="110000"/>
              </a:lnSpc>
              <a:buNone/>
            </a:pPr>
            <a:r>
              <a:rPr lang="en-US" sz="1600" dirty="0">
                <a:solidFill>
                  <a:schemeClr val="tx1">
                    <a:lumMod val="85000"/>
                    <a:lumOff val="15000"/>
                  </a:schemeClr>
                </a:solidFill>
                <a:sym typeface="+mn-ea"/>
              </a:rPr>
              <a:t>Note: </a:t>
            </a:r>
            <a:endParaRPr lang="en-US" sz="1600" dirty="0">
              <a:solidFill>
                <a:schemeClr val="tx1">
                  <a:lumMod val="85000"/>
                  <a:lumOff val="15000"/>
                </a:schemeClr>
              </a:solidFill>
            </a:endParaRPr>
          </a:p>
          <a:p>
            <a:pPr marL="0" indent="0">
              <a:lnSpc>
                <a:spcPct val="110000"/>
              </a:lnSpc>
              <a:buNone/>
            </a:pPr>
            <a:r>
              <a:rPr lang="en-US" sz="1600" dirty="0">
                <a:solidFill>
                  <a:schemeClr val="tx1">
                    <a:lumMod val="85000"/>
                    <a:lumOff val="15000"/>
                  </a:schemeClr>
                </a:solidFill>
                <a:sym typeface="+mn-ea"/>
              </a:rPr>
              <a:t>1. In terms of SPARQL generation, it must be syntactically right such as:</a:t>
            </a:r>
            <a:endParaRPr lang="en-US" sz="1600" dirty="0">
              <a:solidFill>
                <a:schemeClr val="tx1">
                  <a:lumMod val="85000"/>
                  <a:lumOff val="15000"/>
                </a:schemeClr>
              </a:solidFill>
            </a:endParaRPr>
          </a:p>
          <a:p>
            <a:pPr marL="0" indent="0">
              <a:lnSpc>
                <a:spcPct val="110000"/>
              </a:lnSpc>
              <a:buNone/>
            </a:pPr>
            <a:r>
              <a:rPr lang="en-US" sz="1600" dirty="0">
                <a:solidFill>
                  <a:schemeClr val="tx1">
                    <a:lumMod val="85000"/>
                    <a:lumOff val="15000"/>
                  </a:schemeClr>
                </a:solidFill>
                <a:sym typeface="+mn-ea"/>
              </a:rPr>
              <a:t>    (1) `filter(contains(</a:t>
            </a:r>
            <a:r>
              <a:rPr lang="en-US" sz="1600" dirty="0" err="1">
                <a:solidFill>
                  <a:schemeClr val="tx1">
                    <a:lumMod val="85000"/>
                    <a:lumOff val="15000"/>
                  </a:schemeClr>
                </a:solidFill>
                <a:sym typeface="+mn-ea"/>
              </a:rPr>
              <a:t>lcase</a:t>
            </a:r>
            <a:r>
              <a:rPr lang="en-US" sz="1600" dirty="0">
                <a:solidFill>
                  <a:schemeClr val="tx1">
                    <a:lumMod val="85000"/>
                    <a:lumOff val="15000"/>
                  </a:schemeClr>
                </a:solidFill>
                <a:sym typeface="+mn-ea"/>
              </a:rPr>
              <a:t>(str(?x))`--Don't forget str() function</a:t>
            </a:r>
            <a:endParaRPr lang="en-US" sz="1600" dirty="0">
              <a:solidFill>
                <a:schemeClr val="tx1">
                  <a:lumMod val="85000"/>
                  <a:lumOff val="15000"/>
                </a:schemeClr>
              </a:solidFill>
            </a:endParaRPr>
          </a:p>
          <a:p>
            <a:pPr marL="0" indent="0">
              <a:lnSpc>
                <a:spcPct val="110000"/>
              </a:lnSpc>
              <a:buNone/>
            </a:pPr>
            <a:r>
              <a:rPr lang="en-US" sz="1600" dirty="0">
                <a:solidFill>
                  <a:schemeClr val="tx1">
                    <a:lumMod val="85000"/>
                    <a:lumOff val="15000"/>
                  </a:schemeClr>
                </a:solidFill>
                <a:sym typeface="+mn-ea"/>
              </a:rPr>
              <a:t>    (2) Any parts joined by `UNION` should be in {} </a:t>
            </a:r>
            <a:endParaRPr lang="en-US" sz="1600" dirty="0">
              <a:solidFill>
                <a:schemeClr val="tx1">
                  <a:lumMod val="85000"/>
                  <a:lumOff val="15000"/>
                </a:schemeClr>
              </a:solidFill>
            </a:endParaRPr>
          </a:p>
          <a:p>
            <a:pPr marL="0" indent="0">
              <a:lnSpc>
                <a:spcPct val="110000"/>
              </a:lnSpc>
              <a:buNone/>
            </a:pPr>
            <a:r>
              <a:rPr lang="en-US" sz="1600" dirty="0">
                <a:solidFill>
                  <a:schemeClr val="tx1">
                    <a:lumMod val="85000"/>
                    <a:lumOff val="15000"/>
                  </a:schemeClr>
                </a:solidFill>
                <a:sym typeface="+mn-ea"/>
              </a:rPr>
              <a:t>    (3) All the namespace prefixes should be defined for each SPARQL query </a:t>
            </a:r>
            <a:endParaRPr lang="en-US" sz="1600" dirty="0">
              <a:solidFill>
                <a:schemeClr val="tx1">
                  <a:lumMod val="85000"/>
                  <a:lumOff val="15000"/>
                </a:schemeClr>
              </a:solidFill>
            </a:endParaRPr>
          </a:p>
          <a:p>
            <a:pPr marL="0" indent="0">
              <a:lnSpc>
                <a:spcPct val="110000"/>
              </a:lnSpc>
              <a:buNone/>
            </a:pPr>
            <a:r>
              <a:rPr lang="en-US" sz="1600" dirty="0">
                <a:solidFill>
                  <a:schemeClr val="tx1">
                    <a:lumMod val="85000"/>
                    <a:lumOff val="15000"/>
                  </a:schemeClr>
                </a:solidFill>
                <a:sym typeface="+mn-ea"/>
              </a:rPr>
              <a:t>2. SPARQL generation should strictly adhere to the given context associated with OWL or SHACL, etc. </a:t>
            </a:r>
            <a:endParaRPr lang="en-US" sz="1600" dirty="0">
              <a:solidFill>
                <a:schemeClr val="tx1">
                  <a:lumMod val="85000"/>
                  <a:lumOff val="15000"/>
                </a:schemeClr>
              </a:solidFill>
            </a:endParaRPr>
          </a:p>
          <a:p>
            <a:pPr marL="0" indent="0">
              <a:lnSpc>
                <a:spcPct val="110000"/>
              </a:lnSpc>
              <a:buNone/>
            </a:pPr>
            <a:r>
              <a:rPr lang="en-US" sz="1600" dirty="0">
                <a:solidFill>
                  <a:schemeClr val="tx1">
                    <a:lumMod val="85000"/>
                    <a:lumOff val="15000"/>
                  </a:schemeClr>
                </a:solidFill>
                <a:sym typeface="+mn-ea"/>
              </a:rPr>
              <a:t>For example, distinguish between </a:t>
            </a:r>
            <a:r>
              <a:rPr lang="en-US" sz="1600" dirty="0" err="1">
                <a:solidFill>
                  <a:schemeClr val="tx1">
                    <a:lumMod val="85000"/>
                    <a:lumOff val="15000"/>
                  </a:schemeClr>
                </a:solidFill>
                <a:sym typeface="+mn-ea"/>
              </a:rPr>
              <a:t>ObjectProperty</a:t>
            </a:r>
            <a:r>
              <a:rPr lang="en-US" sz="1600" dirty="0">
                <a:solidFill>
                  <a:schemeClr val="tx1">
                    <a:lumMod val="85000"/>
                    <a:lumOff val="15000"/>
                  </a:schemeClr>
                </a:solidFill>
                <a:sym typeface="+mn-ea"/>
              </a:rPr>
              <a:t> and </a:t>
            </a:r>
            <a:r>
              <a:rPr lang="en-US" sz="1600" dirty="0" err="1">
                <a:solidFill>
                  <a:schemeClr val="tx1">
                    <a:lumMod val="85000"/>
                    <a:lumOff val="15000"/>
                  </a:schemeClr>
                </a:solidFill>
                <a:sym typeface="+mn-ea"/>
              </a:rPr>
              <a:t>DataProperty</a:t>
            </a:r>
            <a:r>
              <a:rPr lang="en-US" sz="1600" dirty="0">
                <a:solidFill>
                  <a:schemeClr val="tx1">
                    <a:lumMod val="85000"/>
                    <a:lumOff val="15000"/>
                  </a:schemeClr>
                </a:solidFill>
                <a:sym typeface="+mn-ea"/>
              </a:rPr>
              <a:t>! </a:t>
            </a:r>
            <a:endParaRPr lang="en-US" sz="1600" dirty="0">
              <a:solidFill>
                <a:schemeClr val="tx1">
                  <a:lumMod val="85000"/>
                  <a:lumOff val="15000"/>
                </a:schemeClr>
              </a:solidFill>
            </a:endParaRPr>
          </a:p>
          <a:p>
            <a:pPr marL="0" indent="0">
              <a:lnSpc>
                <a:spcPct val="110000"/>
              </a:lnSpc>
              <a:buNone/>
            </a:pPr>
            <a:r>
              <a:rPr lang="en-US" sz="1600" dirty="0">
                <a:solidFill>
                  <a:schemeClr val="tx1">
                    <a:lumMod val="85000"/>
                    <a:lumOff val="15000"/>
                  </a:schemeClr>
                </a:solidFill>
                <a:sym typeface="+mn-ea"/>
              </a:rPr>
              <a:t>As above, pay attention: wdt:P136, wdt:P175 and wdt:P826 are </a:t>
            </a:r>
            <a:r>
              <a:rPr lang="en-US" sz="1600" dirty="0" err="1">
                <a:solidFill>
                  <a:schemeClr val="tx1">
                    <a:lumMod val="85000"/>
                    <a:lumOff val="15000"/>
                  </a:schemeClr>
                </a:solidFill>
                <a:sym typeface="+mn-ea"/>
              </a:rPr>
              <a:t>DataProperties</a:t>
            </a:r>
            <a:r>
              <a:rPr lang="en-US" sz="1600" dirty="0">
                <a:solidFill>
                  <a:schemeClr val="tx1">
                    <a:lumMod val="85000"/>
                    <a:lumOff val="15000"/>
                  </a:schemeClr>
                </a:solidFill>
                <a:sym typeface="+mn-ea"/>
              </a:rPr>
              <a:t>! So, for example, the value of wdt:P175 are only strings in our context!</a:t>
            </a:r>
          </a:p>
          <a:p>
            <a:pPr marL="0" indent="0">
              <a:lnSpc>
                <a:spcPct val="110000"/>
              </a:lnSpc>
              <a:buNone/>
            </a:pPr>
            <a:r>
              <a:rPr lang="en-US" sz="1600" dirty="0">
                <a:solidFill>
                  <a:schemeClr val="tx1">
                    <a:lumMod val="85000"/>
                    <a:lumOff val="15000"/>
                  </a:schemeClr>
                </a:solidFill>
                <a:sym typeface="+mn-ea"/>
              </a:rPr>
              <a:t>3. “related to” means some of one’s attributes contains “Mirella”</a:t>
            </a:r>
          </a:p>
          <a:p>
            <a:pPr marL="0" indent="0">
              <a:lnSpc>
                <a:spcPct val="110000"/>
              </a:lnSpc>
              <a:buNone/>
            </a:pPr>
            <a:r>
              <a:rPr lang="en-US" sz="1600" dirty="0">
                <a:solidFill>
                  <a:schemeClr val="tx1">
                    <a:lumMod val="85000"/>
                    <a:lumOff val="15000"/>
                  </a:schemeClr>
                </a:solidFill>
                <a:sym typeface="+mn-ea"/>
              </a:rPr>
              <a:t>Make sure to generate correct SPARQL for the following</a:t>
            </a:r>
          </a:p>
          <a:p>
            <a:pPr marL="0" indent="0">
              <a:lnSpc>
                <a:spcPct val="110000"/>
              </a:lnSpc>
              <a:buNone/>
            </a:pPr>
            <a:r>
              <a:rPr lang="en-US" sz="1600" dirty="0">
                <a:solidFill>
                  <a:schemeClr val="tx1">
                    <a:lumMod val="85000"/>
                    <a:lumOff val="15000"/>
                  </a:schemeClr>
                </a:solidFill>
                <a:cs typeface="+mn-lt"/>
                <a:sym typeface="+mn-ea"/>
              </a:rPr>
              <a:t>4. For string values, please add @</a:t>
            </a:r>
            <a:r>
              <a:rPr lang="en-US" sz="1600" dirty="0" err="1">
                <a:solidFill>
                  <a:schemeClr val="tx1">
                    <a:lumMod val="85000"/>
                    <a:lumOff val="15000"/>
                  </a:schemeClr>
                </a:solidFill>
                <a:cs typeface="+mn-lt"/>
                <a:sym typeface="+mn-ea"/>
              </a:rPr>
              <a:t>en</a:t>
            </a:r>
            <a:endParaRPr lang="en-US" sz="1600" dirty="0">
              <a:solidFill>
                <a:schemeClr val="tx1">
                  <a:lumMod val="85000"/>
                  <a:lumOff val="15000"/>
                </a:schemeClr>
              </a:solidFill>
              <a:sym typeface="+mn-ea"/>
            </a:endParaRPr>
          </a:p>
          <a:p>
            <a:pPr marL="0" indent="0">
              <a:lnSpc>
                <a:spcPct val="110000"/>
              </a:lnSpc>
              <a:buNone/>
            </a:pPr>
            <a:r>
              <a:rPr lang="en-US" sz="1600" dirty="0">
                <a:solidFill>
                  <a:schemeClr val="tx1">
                    <a:lumMod val="85000"/>
                    <a:lumOff val="15000"/>
                  </a:schemeClr>
                </a:solidFill>
                <a:sym typeface="+mn-ea"/>
              </a:rPr>
              <a:t> question:</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33</a:t>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686560" y="2512060"/>
            <a:ext cx="7584440" cy="1918335"/>
          </a:xfrm>
          <a:prstGeom prst="rect">
            <a:avLst/>
          </a:prstGeom>
          <a:noFill/>
        </p:spPr>
        <p:txBody>
          <a:bodyPr wrap="square" rtlCol="0" anchor="t">
            <a:spAutoFit/>
          </a:bodyPr>
          <a:lstStyle/>
          <a:p>
            <a:pPr algn="ctr">
              <a:lnSpc>
                <a:spcPct val="110000"/>
              </a:lnSpc>
            </a:pPr>
            <a:r>
              <a:rPr lang="en-US" sz="3600">
                <a:sym typeface="+mn-ea"/>
              </a:rPr>
              <a:t>2. Queries only Executable Using SPARQL on Virtuoso but not on TheSession Webpage</a:t>
            </a:r>
          </a:p>
        </p:txBody>
      </p:sp>
      <p:pic>
        <p:nvPicPr>
          <p:cNvPr id="5" name="Picture 4"/>
          <p:cNvPicPr>
            <a:picLocks noChangeAspect="1"/>
          </p:cNvPicPr>
          <p:nvPr>
            <p:custDataLst>
              <p:tags r:id="rId1"/>
            </p:custDataLst>
          </p:nvPr>
        </p:nvPicPr>
        <p:blipFill>
          <a:blip r:embed="rId4"/>
          <a:stretch>
            <a:fillRect/>
          </a:stretch>
        </p:blipFill>
        <p:spPr>
          <a:xfrm>
            <a:off x="8790667" y="2716530"/>
            <a:ext cx="1746885" cy="1722755"/>
          </a:xfrm>
          <a:prstGeom prst="rect">
            <a:avLst/>
          </a:prstGeom>
        </p:spPr>
      </p:pic>
      <p:sp>
        <p:nvSpPr>
          <p:cNvPr id="2" name="Slide Number Placeholder 1"/>
          <p:cNvSpPr>
            <a:spLocks noGrp="1"/>
          </p:cNvSpPr>
          <p:nvPr>
            <p:ph type="sldNum" sz="quarter" idx="12"/>
          </p:nvPr>
        </p:nvSpPr>
        <p:spPr/>
        <p:txBody>
          <a:bodyPr/>
          <a:lstStyle/>
          <a:p>
            <a:fld id="{49AE70B2-8BF9-45C0-BB95-33D1B9D3A854}" type="slidenum">
              <a:rPr lang="zh-CN" altLang="en-US" smtClean="0"/>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766445" y="1725930"/>
            <a:ext cx="10515600" cy="2975610"/>
          </a:xfrm>
        </p:spPr>
        <p:txBody>
          <a:bodyPr>
            <a:noAutofit/>
          </a:bodyPr>
          <a:lstStyle/>
          <a:p>
            <a:pPr algn="l">
              <a:lnSpc>
                <a:spcPct val="120000"/>
              </a:lnSpc>
            </a:pPr>
            <a:r>
              <a:rPr lang="en-US" sz="2400" dirty="0">
                <a:solidFill>
                  <a:schemeClr val="tx1">
                    <a:lumMod val="85000"/>
                    <a:lumOff val="15000"/>
                  </a:schemeClr>
                </a:solidFill>
                <a:sym typeface="+mn-ea"/>
              </a:rPr>
              <a:t>Q2-1: Find a session named "</a:t>
            </a:r>
            <a:r>
              <a:rPr lang="en-US" sz="2400" dirty="0">
                <a:solidFill>
                  <a:schemeClr val="accent5"/>
                </a:solidFill>
                <a:sym typeface="+mn-ea"/>
              </a:rPr>
              <a:t>Hurley’s Irish Pub</a:t>
            </a:r>
            <a:r>
              <a:rPr lang="en-US" sz="2400" dirty="0">
                <a:solidFill>
                  <a:schemeClr val="tx1">
                    <a:lumMod val="85000"/>
                    <a:lumOff val="15000"/>
                  </a:schemeClr>
                </a:solidFill>
                <a:sym typeface="+mn-ea"/>
              </a:rPr>
              <a:t>"</a:t>
            </a:r>
            <a:endParaRPr lang="en-US" sz="2400" dirty="0">
              <a:solidFill>
                <a:schemeClr val="tx1">
                  <a:lumMod val="85000"/>
                  <a:lumOff val="15000"/>
                </a:schemeClr>
              </a:solidFill>
            </a:endParaRPr>
          </a:p>
          <a:p>
            <a:pPr algn="l">
              <a:lnSpc>
                <a:spcPct val="120000"/>
              </a:lnSpc>
            </a:pPr>
            <a:r>
              <a:rPr lang="en-US" sz="2400" dirty="0">
                <a:solidFill>
                  <a:schemeClr val="tx1">
                    <a:lumMod val="85000"/>
                    <a:lumOff val="15000"/>
                  </a:schemeClr>
                </a:solidFill>
              </a:rPr>
              <a:t>Q2-2: What genres appear in the recording whose artist is "Adam Agee &amp; Jon Sousa"?</a:t>
            </a:r>
          </a:p>
          <a:p>
            <a:pPr algn="l">
              <a:lnSpc>
                <a:spcPct val="120000"/>
              </a:lnSpc>
            </a:pPr>
            <a:r>
              <a:rPr lang="en-US" sz="2400" dirty="0">
                <a:solidFill>
                  <a:schemeClr val="tx1">
                    <a:lumMod val="85000"/>
                    <a:lumOff val="15000"/>
                  </a:schemeClr>
                </a:solidFill>
              </a:rPr>
              <a:t>Q2-3: Find the session that took place within a 20-kilometer radius centered on the session "</a:t>
            </a:r>
            <a:r>
              <a:rPr lang="en-US" sz="2400" dirty="0">
                <a:solidFill>
                  <a:schemeClr val="accent5"/>
                </a:solidFill>
                <a:sym typeface="+mn-ea"/>
              </a:rPr>
              <a:t>Hurley’s Irish Pub</a:t>
            </a:r>
            <a:r>
              <a:rPr lang="en-US" sz="2400" dirty="0">
                <a:solidFill>
                  <a:schemeClr val="tx1">
                    <a:lumMod val="85000"/>
                    <a:lumOff val="15000"/>
                  </a:schemeClr>
                </a:solidFill>
              </a:rPr>
              <a:t>"</a:t>
            </a:r>
          </a:p>
          <a:p>
            <a:pPr algn="l">
              <a:lnSpc>
                <a:spcPct val="120000"/>
              </a:lnSpc>
            </a:pPr>
            <a:r>
              <a:rPr lang="en-US" sz="2400" dirty="0">
                <a:solidFill>
                  <a:schemeClr val="tx1">
                    <a:lumMod val="85000"/>
                    <a:lumOff val="15000"/>
                  </a:schemeClr>
                </a:solidFill>
              </a:rPr>
              <a:t>Q2-4: </a:t>
            </a:r>
            <a:r>
              <a:rPr lang="zh-CN" altLang="en-US" sz="2400" dirty="0">
                <a:solidFill>
                  <a:schemeClr val="tx1">
                    <a:lumMod val="85000"/>
                    <a:lumOff val="15000"/>
                  </a:schemeClr>
                </a:solidFill>
                <a:sym typeface="+mn-ea"/>
              </a:rPr>
              <a:t>找到在希腊的演奏会</a:t>
            </a:r>
            <a:r>
              <a:rPr lang="en-US" altLang="zh-CN" sz="2400" dirty="0">
                <a:solidFill>
                  <a:schemeClr val="tx1">
                    <a:lumMod val="85000"/>
                    <a:lumOff val="15000"/>
                  </a:schemeClr>
                </a:solidFill>
                <a:sym typeface="+mn-ea"/>
              </a:rPr>
              <a:t> (mandarin / Chinese, translated as “Find sessions in Greece”)</a:t>
            </a:r>
          </a:p>
          <a:p>
            <a:pPr algn="l">
              <a:lnSpc>
                <a:spcPct val="120000"/>
              </a:lnSpc>
            </a:pPr>
            <a:endParaRPr lang="en-US" altLang="zh-CN" sz="2400" dirty="0">
              <a:solidFill>
                <a:schemeClr val="accent6">
                  <a:lumMod val="20000"/>
                  <a:lumOff val="80000"/>
                </a:schemeClr>
              </a:solidFill>
              <a:sym typeface="+mn-ea"/>
            </a:endParaRPr>
          </a:p>
          <a:p>
            <a:pPr algn="l">
              <a:lnSpc>
                <a:spcPct val="120000"/>
              </a:lnSpc>
            </a:pPr>
            <a:endParaRPr lang="en-US" altLang="zh-CN" sz="2400" dirty="0">
              <a:solidFill>
                <a:schemeClr val="accent6">
                  <a:lumMod val="20000"/>
                  <a:lumOff val="80000"/>
                </a:schemeClr>
              </a:solidFill>
              <a:sym typeface="+mn-ea"/>
            </a:endParaRPr>
          </a:p>
          <a:p>
            <a:pPr algn="l">
              <a:lnSpc>
                <a:spcPct val="120000"/>
              </a:lnSpc>
            </a:pPr>
            <a:endParaRPr lang="en-US" altLang="zh-CN" sz="2400" dirty="0">
              <a:solidFill>
                <a:schemeClr val="accent6">
                  <a:lumMod val="20000"/>
                  <a:lumOff val="80000"/>
                </a:schemeClr>
              </a:solidFill>
              <a:sym typeface="+mn-ea"/>
            </a:endParaRPr>
          </a:p>
          <a:p>
            <a:pPr algn="l">
              <a:lnSpc>
                <a:spcPct val="120000"/>
              </a:lnSpc>
            </a:pPr>
            <a:endParaRPr lang="en-US" altLang="zh-CN" sz="2400" dirty="0">
              <a:solidFill>
                <a:schemeClr val="accent6">
                  <a:lumMod val="20000"/>
                  <a:lumOff val="80000"/>
                </a:schemeClr>
              </a:solidFill>
              <a:sym typeface="+mn-ea"/>
            </a:endParaRPr>
          </a:p>
          <a:p>
            <a:pPr algn="l">
              <a:lnSpc>
                <a:spcPct val="120000"/>
              </a:lnSpc>
            </a:pPr>
            <a:r>
              <a:rPr lang="en-US" altLang="zh-CN" sz="2400" dirty="0">
                <a:solidFill>
                  <a:schemeClr val="accent6">
                    <a:lumMod val="20000"/>
                    <a:lumOff val="80000"/>
                  </a:schemeClr>
                </a:solidFill>
                <a:sym typeface="+mn-ea"/>
              </a:rPr>
              <a:t>Q2-5 How many musicians (performers) are on </a:t>
            </a:r>
            <a:r>
              <a:rPr lang="en-US" altLang="zh-CN" sz="2400" dirty="0" err="1">
                <a:solidFill>
                  <a:schemeClr val="accent6">
                    <a:lumMod val="20000"/>
                    <a:lumOff val="80000"/>
                  </a:schemeClr>
                </a:solidFill>
                <a:sym typeface="+mn-ea"/>
              </a:rPr>
              <a:t>TheSession</a:t>
            </a:r>
            <a:r>
              <a:rPr lang="en-US" altLang="zh-CN" sz="2400" dirty="0">
                <a:solidFill>
                  <a:schemeClr val="accent6">
                    <a:lumMod val="20000"/>
                    <a:lumOff val="80000"/>
                  </a:schemeClr>
                </a:solidFill>
                <a:sym typeface="+mn-ea"/>
              </a:rPr>
              <a:t> (or on </a:t>
            </a:r>
            <a:r>
              <a:rPr lang="en-US" altLang="zh-CN" sz="2400" dirty="0" err="1">
                <a:solidFill>
                  <a:schemeClr val="accent6">
                    <a:lumMod val="20000"/>
                    <a:lumOff val="80000"/>
                  </a:schemeClr>
                </a:solidFill>
                <a:sym typeface="+mn-ea"/>
              </a:rPr>
              <a:t>WikiData</a:t>
            </a:r>
            <a:r>
              <a:rPr lang="en-US" altLang="zh-CN" sz="2400" dirty="0">
                <a:solidFill>
                  <a:schemeClr val="accent6">
                    <a:lumMod val="20000"/>
                    <a:lumOff val="80000"/>
                  </a:schemeClr>
                </a:solidFill>
                <a:sym typeface="+mn-ea"/>
              </a:rPr>
              <a:t> / </a:t>
            </a:r>
            <a:r>
              <a:rPr lang="en-US" altLang="zh-CN" sz="2400" dirty="0" err="1">
                <a:solidFill>
                  <a:schemeClr val="accent6">
                    <a:lumMod val="20000"/>
                    <a:lumOff val="80000"/>
                  </a:schemeClr>
                </a:solidFill>
                <a:sym typeface="+mn-ea"/>
              </a:rPr>
              <a:t>MusicBrainz</a:t>
            </a:r>
            <a:r>
              <a:rPr lang="en-US" altLang="zh-CN" sz="2400" dirty="0">
                <a:solidFill>
                  <a:schemeClr val="accent6">
                    <a:lumMod val="20000"/>
                    <a:lumOff val="80000"/>
                  </a:schemeClr>
                </a:solidFill>
                <a:sym typeface="+mn-ea"/>
              </a:rPr>
              <a:t>) (Investigate how many performers are to be reconciled: </a:t>
            </a:r>
            <a:r>
              <a:rPr lang="en-US" altLang="zh-CN" sz="2400" b="1" dirty="0">
                <a:solidFill>
                  <a:schemeClr val="accent6">
                    <a:lumMod val="20000"/>
                    <a:lumOff val="80000"/>
                  </a:schemeClr>
                </a:solidFill>
                <a:sym typeface="+mn-ea"/>
              </a:rPr>
              <a:t>How many musicians are not on </a:t>
            </a:r>
            <a:r>
              <a:rPr lang="en-US" altLang="zh-CN" sz="2400" b="1" dirty="0" err="1">
                <a:solidFill>
                  <a:schemeClr val="accent6">
                    <a:lumMod val="20000"/>
                    <a:lumOff val="80000"/>
                  </a:schemeClr>
                </a:solidFill>
                <a:sym typeface="+mn-ea"/>
              </a:rPr>
              <a:t>Wikidata</a:t>
            </a:r>
            <a:r>
              <a:rPr lang="en-US" altLang="zh-CN" sz="2400" b="1" dirty="0">
                <a:solidFill>
                  <a:schemeClr val="accent6">
                    <a:lumMod val="20000"/>
                    <a:lumOff val="80000"/>
                  </a:schemeClr>
                </a:solidFill>
                <a:sym typeface="+mn-ea"/>
              </a:rPr>
              <a:t>? </a:t>
            </a:r>
          </a:p>
          <a:p>
            <a:pPr algn="l">
              <a:lnSpc>
                <a:spcPct val="120000"/>
              </a:lnSpc>
            </a:pPr>
            <a:endParaRPr lang="en-US" altLang="zh-CN" sz="2400" b="1" dirty="0">
              <a:solidFill>
                <a:schemeClr val="accent6">
                  <a:lumMod val="20000"/>
                  <a:lumOff val="80000"/>
                </a:schemeClr>
              </a:solidFill>
              <a:sym typeface="+mn-ea"/>
            </a:endParaRPr>
          </a:p>
          <a:p>
            <a:pPr marL="0" indent="0" algn="l">
              <a:lnSpc>
                <a:spcPct val="120000"/>
              </a:lnSpc>
              <a:buNone/>
            </a:pPr>
            <a:r>
              <a:rPr lang="en-US" altLang="zh-CN" sz="2400" dirty="0">
                <a:solidFill>
                  <a:schemeClr val="accent6">
                    <a:lumMod val="20000"/>
                    <a:lumOff val="80000"/>
                  </a:schemeClr>
                </a:solidFill>
                <a:sym typeface="+mn-ea"/>
              </a:rPr>
              <a:t>Those which are not reconciled successfully are naturally not on </a:t>
            </a:r>
            <a:r>
              <a:rPr lang="en-US" altLang="zh-CN" sz="2400" dirty="0" err="1">
                <a:solidFill>
                  <a:schemeClr val="accent6">
                    <a:lumMod val="20000"/>
                    <a:lumOff val="80000"/>
                  </a:schemeClr>
                </a:solidFill>
                <a:sym typeface="+mn-ea"/>
              </a:rPr>
              <a:t>Wikidata</a:t>
            </a:r>
            <a:endParaRPr lang="en-US" sz="2400" dirty="0">
              <a:solidFill>
                <a:schemeClr val="accent6">
                  <a:lumMod val="20000"/>
                  <a:lumOff val="80000"/>
                </a:schemeClr>
              </a:solidFill>
            </a:endParaRPr>
          </a:p>
          <a:p>
            <a:pPr algn="l">
              <a:lnSpc>
                <a:spcPct val="110000"/>
              </a:lnSpc>
            </a:pPr>
            <a:endParaRPr lang="en-US" sz="2400" dirty="0">
              <a:solidFill>
                <a:schemeClr val="accent6">
                  <a:lumMod val="20000"/>
                  <a:lumOff val="80000"/>
                </a:schemeClr>
              </a:solidFill>
            </a:endParaRPr>
          </a:p>
        </p:txBody>
      </p:sp>
      <p:sp>
        <p:nvSpPr>
          <p:cNvPr id="2" name="Slide Number Placeholder 1"/>
          <p:cNvSpPr>
            <a:spLocks noGrp="1"/>
          </p:cNvSpPr>
          <p:nvPr>
            <p:ph type="sldNum" sz="quarter" idx="12"/>
          </p:nvPr>
        </p:nvSpPr>
        <p:spPr/>
        <p:txBody>
          <a:bodyPr/>
          <a:lstStyle/>
          <a:p>
            <a:fld id="{49AE70B2-8BF9-45C0-BB95-33D1B9D3A854}" type="slidenum">
              <a:rPr lang="zh-CN" altLang="en-US" smtClean="0"/>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5"/>
          <a:stretch>
            <a:fillRect/>
          </a:stretch>
        </p:blipFill>
        <p:spPr>
          <a:xfrm>
            <a:off x="691515" y="0"/>
            <a:ext cx="11500485" cy="6858000"/>
          </a:xfrm>
          <a:prstGeom prst="rect">
            <a:avLst/>
          </a:prstGeom>
        </p:spPr>
      </p:pic>
      <p:pic>
        <p:nvPicPr>
          <p:cNvPr id="6" name="Picture 5"/>
          <p:cNvPicPr>
            <a:picLocks noChangeAspect="1"/>
          </p:cNvPicPr>
          <p:nvPr>
            <p:custDataLst>
              <p:tags r:id="rId2"/>
            </p:custDataLst>
          </p:nvPr>
        </p:nvPicPr>
        <p:blipFill>
          <a:blip r:embed="rId6"/>
          <a:stretch>
            <a:fillRect/>
          </a:stretch>
        </p:blipFill>
        <p:spPr>
          <a:xfrm>
            <a:off x="0" y="2550795"/>
            <a:ext cx="3145155" cy="2949575"/>
          </a:xfrm>
          <a:prstGeom prst="rect">
            <a:avLst/>
          </a:prstGeom>
        </p:spPr>
      </p:pic>
      <p:sp>
        <p:nvSpPr>
          <p:cNvPr id="7" name="Text Box 6"/>
          <p:cNvSpPr txBox="1"/>
          <p:nvPr/>
        </p:nvSpPr>
        <p:spPr>
          <a:xfrm>
            <a:off x="182880" y="5975350"/>
            <a:ext cx="6096000" cy="460375"/>
          </a:xfrm>
          <a:prstGeom prst="rect">
            <a:avLst/>
          </a:prstGeom>
          <a:noFill/>
        </p:spPr>
        <p:txBody>
          <a:bodyPr wrap="square" rtlCol="0" anchor="t">
            <a:spAutoFit/>
          </a:bodyPr>
          <a:lstStyle/>
          <a:p>
            <a:r>
              <a:rPr lang="en-US" altLang="zh-CN" sz="2400">
                <a:solidFill>
                  <a:schemeClr val="accent1"/>
                </a:solidFill>
                <a:latin typeface="Papyrus Regular" panose="020B0602040200020303" charset="0"/>
                <a:ea typeface="SimSong Regular" panose="02020300000000000000" charset="-122"/>
                <a:cs typeface="Papyrus Regular" panose="020B0602040200020303" charset="0"/>
                <a:sym typeface="+mn-ea"/>
              </a:rPr>
              <a:t>Hurley’s Irish Pub</a:t>
            </a:r>
          </a:p>
        </p:txBody>
      </p:sp>
      <p:sp>
        <p:nvSpPr>
          <p:cNvPr id="2" name="Slide Number Placeholder 1"/>
          <p:cNvSpPr>
            <a:spLocks noGrp="1"/>
          </p:cNvSpPr>
          <p:nvPr>
            <p:ph type="sldNum" sz="quarter" idx="12"/>
          </p:nvPr>
        </p:nvSpPr>
        <p:spPr/>
        <p:txBody>
          <a:bodyPr/>
          <a:lstStyle/>
          <a:p>
            <a:fld id="{49AE70B2-8BF9-45C0-BB95-33D1B9D3A854}" type="slidenum">
              <a:rPr lang="zh-CN" altLang="en-US" smtClean="0"/>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(Q2-1)</a:t>
            </a:r>
            <a:br>
              <a:rPr lang="en-US" sz="2400"/>
            </a:br>
            <a:endParaRPr lang="en-US" sz="2400"/>
          </a:p>
        </p:txBody>
      </p:sp>
      <p:sp>
        <p:nvSpPr>
          <p:cNvPr id="8" name="Content Placeholder 7"/>
          <p:cNvSpPr>
            <a:spLocks noGrp="1"/>
          </p:cNvSpPr>
          <p:nvPr>
            <p:ph idx="1"/>
            <p:custDataLst>
              <p:tags r:id="rId1"/>
            </p:custDataLst>
          </p:nvPr>
        </p:nvSpPr>
        <p:spPr>
          <a:xfrm>
            <a:off x="647700" y="1459230"/>
            <a:ext cx="10515600" cy="5180330"/>
          </a:xfrm>
        </p:spPr>
        <p:txBody>
          <a:bodyPr>
            <a:normAutofit/>
          </a:bodyPr>
          <a:lstStyle/>
          <a:p>
            <a:pPr marL="0" indent="0">
              <a:lnSpc>
                <a:spcPct val="90000"/>
              </a:lnSpc>
              <a:buNone/>
            </a:pPr>
            <a:r>
              <a:rPr lang="en-US" sz="2400" dirty="0">
                <a:solidFill>
                  <a:schemeClr val="tx1">
                    <a:lumMod val="85000"/>
                    <a:lumOff val="15000"/>
                  </a:schemeClr>
                </a:solidFill>
                <a:cs typeface="+mn-lt"/>
                <a:sym typeface="+mn-ea"/>
              </a:rPr>
              <a:t>Enter the following in ChatGPT (</a:t>
            </a:r>
            <a:r>
              <a:rPr lang="en-US" sz="2400" b="1" dirty="0">
                <a:solidFill>
                  <a:schemeClr val="tx1">
                    <a:lumMod val="85000"/>
                    <a:lumOff val="15000"/>
                  </a:schemeClr>
                </a:solidFill>
                <a:cs typeface="+mn-lt"/>
                <a:sym typeface="+mn-ea"/>
              </a:rPr>
              <a:t>the text in red will be provided to users</a:t>
            </a:r>
            <a:r>
              <a:rPr lang="en-US" sz="2400" dirty="0">
                <a:solidFill>
                  <a:schemeClr val="tx1">
                    <a:lumMod val="85000"/>
                    <a:lumOff val="15000"/>
                  </a:schemeClr>
                </a:solidFill>
                <a:cs typeface="+mn-lt"/>
                <a:sym typeface="+mn-ea"/>
              </a:rPr>
              <a:t>):</a:t>
            </a:r>
          </a:p>
          <a:p>
            <a:pPr marL="0" indent="0">
              <a:lnSpc>
                <a:spcPct val="90000"/>
              </a:lnSpc>
              <a:buNone/>
            </a:pPr>
            <a:endParaRPr lang="en-US" sz="2400" dirty="0">
              <a:solidFill>
                <a:schemeClr val="tx1">
                  <a:lumMod val="85000"/>
                  <a:lumOff val="15000"/>
                </a:schemeClr>
              </a:solidFill>
              <a:cs typeface="+mn-lt"/>
              <a:sym typeface="+mn-ea"/>
            </a:endParaRPr>
          </a:p>
          <a:p>
            <a:pPr marL="0" indent="0">
              <a:lnSpc>
                <a:spcPct val="130000"/>
              </a:lnSpc>
              <a:buNone/>
            </a:pPr>
            <a:r>
              <a:rPr lang="en-US" sz="2400" dirty="0">
                <a:solidFill>
                  <a:schemeClr val="accent6"/>
                </a:solidFill>
                <a:cs typeface="+mn-lt"/>
                <a:sym typeface="+mn-ea"/>
              </a:rPr>
              <a:t>Given an RDF database with properties(wdt:P2561) reconciled with </a:t>
            </a:r>
            <a:r>
              <a:rPr lang="en-US" sz="2400" dirty="0" err="1">
                <a:solidFill>
                  <a:schemeClr val="accent6"/>
                </a:solidFill>
                <a:cs typeface="+mn-lt"/>
                <a:sym typeface="+mn-ea"/>
              </a:rPr>
              <a:t>Wikidata</a:t>
            </a:r>
            <a:r>
              <a:rPr lang="en-US" sz="2400" dirty="0">
                <a:solidFill>
                  <a:schemeClr val="accent6"/>
                </a:solidFill>
                <a:cs typeface="+mn-lt"/>
                <a:sym typeface="+mn-ea"/>
              </a:rPr>
              <a:t>, generate SPARQL for the following (Use wdt:P2561 instead of </a:t>
            </a:r>
            <a:r>
              <a:rPr lang="en-US" sz="2400" dirty="0" err="1">
                <a:solidFill>
                  <a:schemeClr val="accent6"/>
                </a:solidFill>
                <a:cs typeface="+mn-lt"/>
                <a:sym typeface="+mn-ea"/>
              </a:rPr>
              <a:t>rdfs:label</a:t>
            </a:r>
            <a:r>
              <a:rPr lang="en-US" sz="2400" dirty="0">
                <a:solidFill>
                  <a:schemeClr val="accent6"/>
                </a:solidFill>
                <a:cs typeface="+mn-lt"/>
                <a:sym typeface="+mn-ea"/>
              </a:rPr>
              <a:t>. For string values, please add @</a:t>
            </a:r>
            <a:r>
              <a:rPr lang="en-US" sz="2400" dirty="0" err="1">
                <a:solidFill>
                  <a:schemeClr val="accent6"/>
                </a:solidFill>
                <a:cs typeface="+mn-lt"/>
                <a:sym typeface="+mn-ea"/>
              </a:rPr>
              <a:t>en</a:t>
            </a:r>
            <a:r>
              <a:rPr lang="en-US" sz="2400" dirty="0">
                <a:solidFill>
                  <a:schemeClr val="accent6"/>
                </a:solidFill>
                <a:cs typeface="+mn-lt"/>
                <a:sym typeface="+mn-ea"/>
              </a:rPr>
              <a:t>):</a:t>
            </a:r>
          </a:p>
          <a:p>
            <a:pPr marL="0" indent="0">
              <a:lnSpc>
                <a:spcPct val="90000"/>
              </a:lnSpc>
              <a:buNone/>
            </a:pPr>
            <a:endParaRPr lang="en-US" sz="2400" dirty="0">
              <a:solidFill>
                <a:srgbClr val="FF0000"/>
              </a:solidFill>
              <a:cs typeface="+mn-lt"/>
              <a:sym typeface="+mn-ea"/>
            </a:endParaRPr>
          </a:p>
          <a:p>
            <a:pPr marL="0" indent="0">
              <a:lnSpc>
                <a:spcPct val="90000"/>
              </a:lnSpc>
              <a:buNone/>
            </a:pPr>
            <a:r>
              <a:rPr lang="en-US" sz="2400" dirty="0">
                <a:solidFill>
                  <a:schemeClr val="tx1">
                    <a:lumMod val="85000"/>
                    <a:lumOff val="15000"/>
                  </a:schemeClr>
                </a:solidFill>
                <a:cs typeface="+mn-lt"/>
                <a:sym typeface="+mn-ea"/>
              </a:rPr>
              <a:t>Find a session named "</a:t>
            </a:r>
            <a:r>
              <a:rPr lang="en-US" sz="2400" dirty="0">
                <a:solidFill>
                  <a:schemeClr val="accent5"/>
                </a:solidFill>
                <a:cs typeface="+mn-lt"/>
                <a:sym typeface="+mn-ea"/>
              </a:rPr>
              <a:t>Hurley’s Irish Pub</a:t>
            </a:r>
            <a:r>
              <a:rPr lang="en-US" sz="2400" dirty="0">
                <a:solidFill>
                  <a:schemeClr val="tx1">
                    <a:lumMod val="85000"/>
                    <a:lumOff val="15000"/>
                  </a:schemeClr>
                </a:solidFill>
                <a:cs typeface="+mn-lt"/>
                <a:sym typeface="+mn-ea"/>
              </a:rPr>
              <a:t>"</a:t>
            </a:r>
            <a:endParaRPr lang="en-US" sz="2400" dirty="0">
              <a:solidFill>
                <a:schemeClr val="tx1">
                  <a:lumMod val="85000"/>
                  <a:lumOff val="15000"/>
                </a:schemeClr>
              </a:solidFill>
              <a:cs typeface="+mn-lt"/>
            </a:endParaRPr>
          </a:p>
          <a:p>
            <a:pPr marL="0" indent="0">
              <a:lnSpc>
                <a:spcPct val="90000"/>
              </a:lnSpc>
              <a:buNone/>
            </a:pPr>
            <a:endParaRPr lang="zh-CN" altLang="en-US" sz="2400" dirty="0">
              <a:solidFill>
                <a:schemeClr val="tx1"/>
              </a:solidFill>
              <a:cs typeface="+mn-lt"/>
              <a:sym typeface="+mn-ea"/>
            </a:endParaRP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37</a:t>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10000"/>
              </a:lnSpc>
            </a:pPr>
            <a:r>
              <a:rPr lang="en-US" sz="2800">
                <a:sym typeface="+mn-ea"/>
              </a:rPr>
              <a:t>Generated SPARQL by ChatGPT (Q2-1)</a:t>
            </a:r>
            <a:br>
              <a:rPr lang="en-US" sz="2800">
                <a:sym typeface="+mn-ea"/>
              </a:rPr>
            </a:br>
            <a:r>
              <a:rPr lang="en-US" sz="2400" b="1">
                <a:solidFill>
                  <a:srgbClr val="7030A0"/>
                </a:solidFill>
                <a:cs typeface="+mn-lt"/>
                <a:sym typeface="+mn-ea"/>
              </a:rPr>
              <a:t>Find a session named "Hurley’s Irish Pub"</a:t>
            </a:r>
          </a:p>
        </p:txBody>
      </p:sp>
      <p:sp>
        <p:nvSpPr>
          <p:cNvPr id="3" name="Content Placeholder 2"/>
          <p:cNvSpPr>
            <a:spLocks noGrp="1"/>
          </p:cNvSpPr>
          <p:nvPr>
            <p:ph idx="1"/>
          </p:nvPr>
        </p:nvSpPr>
        <p:spPr>
          <a:xfrm>
            <a:off x="647700" y="1598930"/>
            <a:ext cx="10515600" cy="4351338"/>
          </a:xfrm>
        </p:spPr>
        <p:txBody>
          <a:bodyPr>
            <a:normAutofit/>
          </a:bodyPr>
          <a:lstStyle/>
          <a:p>
            <a:pPr marL="0" algn="l">
              <a:lnSpc>
                <a:spcPct val="110000"/>
              </a:lnSpc>
              <a:buClrTx/>
              <a:buSzTx/>
              <a:buNone/>
            </a:pPr>
            <a:r>
              <a:rPr lang="en-US" sz="2400" dirty="0">
                <a:solidFill>
                  <a:schemeClr val="accent1"/>
                </a:solidFill>
                <a:latin typeface="Chakra Petch Regular" panose="00000500000000000000" charset="0"/>
                <a:cs typeface="Chakra Petch Regular" panose="00000500000000000000" charset="0"/>
              </a:rPr>
              <a:t>PREFIX </a:t>
            </a:r>
            <a:r>
              <a:rPr lang="en-US" sz="2400" dirty="0" err="1">
                <a:solidFill>
                  <a:schemeClr val="accent1"/>
                </a:solidFill>
                <a:latin typeface="Chakra Petch Regular" panose="00000500000000000000" charset="0"/>
                <a:cs typeface="Chakra Petch Regular" panose="00000500000000000000" charset="0"/>
              </a:rPr>
              <a:t>wdt</a:t>
            </a:r>
            <a:r>
              <a:rPr lang="en-US" sz="2400" dirty="0">
                <a:solidFill>
                  <a:schemeClr val="accent1"/>
                </a:solidFill>
                <a:latin typeface="Chakra Petch Regular" panose="00000500000000000000" charset="0"/>
                <a:cs typeface="Chakra Petch Regular" panose="00000500000000000000" charset="0"/>
              </a:rPr>
              <a:t>: &lt;http://</a:t>
            </a:r>
            <a:r>
              <a:rPr lang="en-US" sz="2400" dirty="0" err="1">
                <a:solidFill>
                  <a:schemeClr val="accent1"/>
                </a:solidFill>
                <a:latin typeface="Chakra Petch Regular" panose="00000500000000000000" charset="0"/>
                <a:cs typeface="Chakra Petch Regular" panose="00000500000000000000" charset="0"/>
              </a:rPr>
              <a:t>www.wikidata.org</a:t>
            </a:r>
            <a:r>
              <a:rPr lang="en-US" sz="2400" dirty="0">
                <a:solidFill>
                  <a:schemeClr val="accent1"/>
                </a:solidFill>
                <a:latin typeface="Chakra Petch Regular" panose="00000500000000000000" charset="0"/>
                <a:cs typeface="Chakra Petch Regular" panose="00000500000000000000" charset="0"/>
              </a:rPr>
              <a:t>/prop/direct/&gt;</a:t>
            </a:r>
          </a:p>
          <a:p>
            <a:pPr marL="0" indent="0">
              <a:lnSpc>
                <a:spcPct val="110000"/>
              </a:lnSpc>
              <a:buNone/>
            </a:pPr>
            <a:r>
              <a:rPr lang="en-US" sz="2400" dirty="0">
                <a:solidFill>
                  <a:schemeClr val="accent1"/>
                </a:solidFill>
                <a:latin typeface="Chakra Petch Regular" panose="00000500000000000000" charset="0"/>
                <a:cs typeface="Chakra Petch Regular" panose="00000500000000000000" charset="0"/>
              </a:rPr>
              <a:t>SELECT ?session</a:t>
            </a:r>
          </a:p>
          <a:p>
            <a:pPr marL="0" indent="0">
              <a:lnSpc>
                <a:spcPct val="110000"/>
              </a:lnSpc>
              <a:buNone/>
            </a:pPr>
            <a:r>
              <a:rPr lang="en-US" sz="2400" dirty="0">
                <a:solidFill>
                  <a:schemeClr val="accent1"/>
                </a:solidFill>
                <a:latin typeface="Chakra Petch Regular" panose="00000500000000000000" charset="0"/>
                <a:cs typeface="Chakra Petch Regular" panose="00000500000000000000" charset="0"/>
              </a:rPr>
              <a:t>WHERE {</a:t>
            </a:r>
          </a:p>
          <a:p>
            <a:pPr marL="0" indent="0">
              <a:lnSpc>
                <a:spcPct val="110000"/>
              </a:lnSpc>
              <a:buNone/>
            </a:pPr>
            <a:r>
              <a:rPr lang="en-US" sz="2400" dirty="0">
                <a:solidFill>
                  <a:schemeClr val="accent1"/>
                </a:solidFill>
                <a:latin typeface="Chakra Petch Regular" panose="00000500000000000000" charset="0"/>
                <a:cs typeface="Chakra Petch Regular" panose="00000500000000000000" charset="0"/>
              </a:rPr>
              <a:t>  ?session   wdt:P2561     "</a:t>
            </a:r>
            <a:r>
              <a:rPr lang="en-US" sz="2400" dirty="0">
                <a:solidFill>
                  <a:schemeClr val="accent1"/>
                </a:solidFill>
                <a:latin typeface="Chakra Petch Regular" panose="00000500000000000000" charset="0"/>
                <a:cs typeface="Chakra Petch Regular" panose="00000500000000000000" charset="0"/>
                <a:sym typeface="+mn-ea"/>
              </a:rPr>
              <a:t>Hurley</a:t>
            </a:r>
            <a:r>
              <a:rPr lang="en-US" sz="2400" dirty="0">
                <a:solidFill>
                  <a:schemeClr val="accent4"/>
                </a:solidFill>
                <a:latin typeface="Chakra Petch Regular" panose="00000500000000000000" charset="0"/>
                <a:cs typeface="Chakra Petch Regular" panose="00000500000000000000" charset="0"/>
                <a:sym typeface="+mn-ea"/>
              </a:rPr>
              <a:t>'</a:t>
            </a:r>
            <a:r>
              <a:rPr lang="en-US" sz="2400" dirty="0">
                <a:solidFill>
                  <a:schemeClr val="accent1"/>
                </a:solidFill>
                <a:latin typeface="Chakra Petch Regular" panose="00000500000000000000" charset="0"/>
                <a:cs typeface="Chakra Petch Regular" panose="00000500000000000000" charset="0"/>
                <a:sym typeface="+mn-ea"/>
              </a:rPr>
              <a:t>s Irish Pub</a:t>
            </a:r>
            <a:r>
              <a:rPr lang="en-US" sz="2400" dirty="0">
                <a:solidFill>
                  <a:schemeClr val="accent1"/>
                </a:solidFill>
                <a:latin typeface="Chakra Petch Regular" panose="00000500000000000000" charset="0"/>
                <a:cs typeface="Chakra Petch Regular" panose="00000500000000000000" charset="0"/>
              </a:rPr>
              <a:t>"@</a:t>
            </a:r>
            <a:r>
              <a:rPr lang="en-US" sz="2400" dirty="0" err="1">
                <a:solidFill>
                  <a:schemeClr val="accent1"/>
                </a:solidFill>
                <a:latin typeface="Chakra Petch Regular" panose="00000500000000000000" charset="0"/>
                <a:cs typeface="Chakra Petch Regular" panose="00000500000000000000" charset="0"/>
              </a:rPr>
              <a:t>en</a:t>
            </a:r>
            <a:r>
              <a:rPr lang="en-US" sz="2400" dirty="0">
                <a:solidFill>
                  <a:schemeClr val="accent1"/>
                </a:solidFill>
                <a:latin typeface="Chakra Petch Regular" panose="00000500000000000000" charset="0"/>
                <a:cs typeface="Chakra Petch Regular" panose="00000500000000000000" charset="0"/>
              </a:rPr>
              <a:t> .</a:t>
            </a:r>
          </a:p>
          <a:p>
            <a:pPr marL="0" indent="0">
              <a:lnSpc>
                <a:spcPct val="110000"/>
              </a:lnSpc>
              <a:buNone/>
            </a:pPr>
            <a:r>
              <a:rPr lang="en-US" sz="2400" dirty="0">
                <a:solidFill>
                  <a:schemeClr val="accent1"/>
                </a:solidFill>
                <a:latin typeface="Chakra Petch Regular" panose="00000500000000000000" charset="0"/>
                <a:cs typeface="Chakra Petch Regular" panose="00000500000000000000" charset="0"/>
              </a:rPr>
              <a:t>  }</a:t>
            </a:r>
          </a:p>
        </p:txBody>
      </p:sp>
      <p:sp>
        <p:nvSpPr>
          <p:cNvPr id="4" name="Text Box 3"/>
          <p:cNvSpPr txBox="1"/>
          <p:nvPr>
            <p:custDataLst>
              <p:tags r:id="rId1"/>
            </p:custDataLst>
          </p:nvPr>
        </p:nvSpPr>
        <p:spPr>
          <a:xfrm>
            <a:off x="647700" y="6858000"/>
            <a:ext cx="11544300" cy="1198880"/>
          </a:xfrm>
          <a:prstGeom prst="rect">
            <a:avLst/>
          </a:prstGeom>
          <a:noFill/>
        </p:spPr>
        <p:txBody>
          <a:bodyPr wrap="square" rtlCol="0" anchor="t">
            <a:spAutoFit/>
          </a:bodyPr>
          <a:lstStyle/>
          <a:p>
            <a:r>
              <a:rPr lang="en-US">
                <a:sym typeface="+mn-ea"/>
              </a:rPr>
              <a:t>In order for you to generate the following SPARQL, how should I ask you in a natural language (English)?</a:t>
            </a:r>
            <a:endParaRPr lang="en-US"/>
          </a:p>
          <a:p>
            <a:r>
              <a:rPr lang="en-US">
                <a:sym typeface="+mn-ea"/>
              </a:rPr>
              <a:t>ChatGpt 4o:</a:t>
            </a:r>
            <a:endParaRPr lang="en-US"/>
          </a:p>
          <a:p>
            <a:r>
              <a:rPr lang="en-US">
                <a:sym typeface="+mn-ea"/>
              </a:rPr>
              <a:t>“Can you create a SPARQL query that selects sessions which are specifically linked to ‘Hurley’s Irish Pub’, and ensure these sessions are identified as types within the ‘https://thesession.org/sessions’ namespace?”</a:t>
            </a:r>
          </a:p>
        </p:txBody>
      </p:sp>
      <p:sp>
        <p:nvSpPr>
          <p:cNvPr id="5" name="Rounded Rectangle 4"/>
          <p:cNvSpPr/>
          <p:nvPr/>
        </p:nvSpPr>
        <p:spPr>
          <a:xfrm>
            <a:off x="843280" y="3257184"/>
            <a:ext cx="1322070" cy="377190"/>
          </a:xfrm>
          <a:prstGeom prst="roundRect">
            <a:avLst/>
          </a:prstGeom>
          <a:solidFill>
            <a:schemeClr val="accent4">
              <a:lumMod val="20000"/>
              <a:lumOff val="80000"/>
              <a:alpha val="40000"/>
            </a:schemeClr>
          </a:solidFill>
          <a:ln w="12700" cap="flat" cmpd="sng">
            <a:solidFill>
              <a:schemeClr val="accent4"/>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Rounded Rectangle 6"/>
          <p:cNvSpPr/>
          <p:nvPr>
            <p:custDataLst>
              <p:tags r:id="rId2"/>
            </p:custDataLst>
          </p:nvPr>
        </p:nvSpPr>
        <p:spPr>
          <a:xfrm>
            <a:off x="2292350" y="3257184"/>
            <a:ext cx="1583055" cy="377190"/>
          </a:xfrm>
          <a:prstGeom prst="roundRect">
            <a:avLst/>
          </a:prstGeom>
          <a:solidFill>
            <a:schemeClr val="accent4">
              <a:lumMod val="20000"/>
              <a:lumOff val="80000"/>
              <a:alpha val="40000"/>
            </a:schemeClr>
          </a:solidFill>
          <a:ln w="12700" cap="flat" cmpd="sng">
            <a:solidFill>
              <a:schemeClr val="accent4"/>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Rounded Rectangle 7"/>
          <p:cNvSpPr/>
          <p:nvPr>
            <p:custDataLst>
              <p:tags r:id="rId3"/>
            </p:custDataLst>
          </p:nvPr>
        </p:nvSpPr>
        <p:spPr>
          <a:xfrm>
            <a:off x="4079240" y="3257184"/>
            <a:ext cx="3460750" cy="377190"/>
          </a:xfrm>
          <a:prstGeom prst="roundRect">
            <a:avLst/>
          </a:prstGeom>
          <a:solidFill>
            <a:schemeClr val="accent4">
              <a:lumMod val="20000"/>
              <a:lumOff val="80000"/>
              <a:alpha val="40000"/>
            </a:schemeClr>
          </a:solidFill>
          <a:ln w="12700" cap="flat" cmpd="sng">
            <a:solidFill>
              <a:schemeClr val="accent4"/>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Text Box 8"/>
          <p:cNvSpPr txBox="1"/>
          <p:nvPr/>
        </p:nvSpPr>
        <p:spPr>
          <a:xfrm>
            <a:off x="1106170" y="3690254"/>
            <a:ext cx="6213475" cy="869315"/>
          </a:xfrm>
          <a:prstGeom prst="rect">
            <a:avLst/>
          </a:prstGeom>
          <a:noFill/>
        </p:spPr>
        <p:txBody>
          <a:bodyPr wrap="square" rtlCol="0">
            <a:noAutofit/>
          </a:bodyPr>
          <a:lstStyle/>
          <a:p>
            <a:pPr>
              <a:lnSpc>
                <a:spcPct val="120000"/>
              </a:lnSpc>
            </a:pPr>
            <a:r>
              <a:rPr lang="en-US">
                <a:solidFill>
                  <a:schemeClr val="accent4"/>
                </a:solidFill>
              </a:rPr>
              <a:t>Subject          predicate                           object</a:t>
            </a:r>
          </a:p>
          <a:p>
            <a:pPr>
              <a:lnSpc>
                <a:spcPct val="120000"/>
              </a:lnSpc>
            </a:pPr>
            <a:r>
              <a:rPr lang="en-US">
                <a:solidFill>
                  <a:schemeClr val="accent4"/>
                </a:solidFill>
              </a:rPr>
              <a:t>                      (property)                    (property value)</a:t>
            </a:r>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38</a:t>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(Q2-1)</a:t>
            </a:r>
          </a:p>
        </p:txBody>
      </p:sp>
      <p:pic>
        <p:nvPicPr>
          <p:cNvPr id="4" name="Picture 3"/>
          <p:cNvPicPr>
            <a:picLocks noChangeAspect="1"/>
          </p:cNvPicPr>
          <p:nvPr>
            <p:custDataLst>
              <p:tags r:id="rId1"/>
            </p:custDataLst>
          </p:nvPr>
        </p:nvPicPr>
        <p:blipFill>
          <a:blip r:embed="rId4"/>
          <a:stretch>
            <a:fillRect/>
          </a:stretch>
        </p:blipFill>
        <p:spPr>
          <a:xfrm>
            <a:off x="647700" y="1417955"/>
            <a:ext cx="4508500" cy="1893570"/>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39</a:t>
            </a:fld>
            <a:endParaRPr lang="zh-CN" altLang="en-US"/>
          </a:p>
        </p:txBody>
      </p:sp>
      <p:sp>
        <p:nvSpPr>
          <p:cNvPr id="5" name="TextBox 4">
            <a:extLst>
              <a:ext uri="{FF2B5EF4-FFF2-40B4-BE49-F238E27FC236}">
                <a16:creationId xmlns:a16="http://schemas.microsoft.com/office/drawing/2014/main" id="{CF859AA0-CF4B-6696-69E7-CA98FDB59ACB}"/>
              </a:ext>
            </a:extLst>
          </p:cNvPr>
          <p:cNvSpPr txBox="1"/>
          <p:nvPr/>
        </p:nvSpPr>
        <p:spPr>
          <a:xfrm>
            <a:off x="647700" y="6096699"/>
            <a:ext cx="3573927" cy="369332"/>
          </a:xfrm>
          <a:prstGeom prst="rect">
            <a:avLst/>
          </a:prstGeom>
          <a:noFill/>
        </p:spPr>
        <p:txBody>
          <a:bodyPr wrap="none" rtlCol="0">
            <a:spAutoFit/>
          </a:bodyPr>
          <a:lstStyle/>
          <a:p>
            <a:r>
              <a:rPr lang="en-CN" dirty="0">
                <a:solidFill>
                  <a:schemeClr val="bg1">
                    <a:lumMod val="50000"/>
                  </a:schemeClr>
                </a:solidFill>
                <a:hlinkClick r:id="rId5"/>
              </a:rPr>
              <a:t>https://thesession.org/sessions/411</a:t>
            </a:r>
            <a:endParaRPr lang="en-CN" dirty="0">
              <a:solidFill>
                <a:schemeClr val="bg1">
                  <a:lumMod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734060" y="2049122"/>
            <a:ext cx="10515600" cy="5824220"/>
          </a:xfrm>
        </p:spPr>
        <p:txBody>
          <a:bodyPr>
            <a:normAutofit/>
          </a:bodyPr>
          <a:lstStyle/>
          <a:p>
            <a:pPr algn="l">
              <a:lnSpc>
                <a:spcPct val="140000"/>
              </a:lnSpc>
            </a:pPr>
            <a:r>
              <a:rPr lang="en-US" sz="2400" dirty="0">
                <a:solidFill>
                  <a:schemeClr val="tx1">
                    <a:lumMod val="85000"/>
                    <a:lumOff val="15000"/>
                  </a:schemeClr>
                </a:solidFill>
              </a:rPr>
              <a:t>Q1-1: </a:t>
            </a:r>
            <a:r>
              <a:rPr lang="en-US" sz="2400" dirty="0">
                <a:solidFill>
                  <a:schemeClr val="tx1">
                    <a:lumMod val="85000"/>
                    <a:lumOff val="15000"/>
                  </a:schemeClr>
                </a:solidFill>
                <a:sym typeface="+mn-ea"/>
              </a:rPr>
              <a:t>Find all the sessions that took place in Greece</a:t>
            </a:r>
            <a:endParaRPr lang="en-US" sz="2400" dirty="0">
              <a:solidFill>
                <a:schemeClr val="tx1">
                  <a:lumMod val="85000"/>
                  <a:lumOff val="15000"/>
                </a:schemeClr>
              </a:solidFill>
            </a:endParaRPr>
          </a:p>
          <a:p>
            <a:pPr algn="l">
              <a:lnSpc>
                <a:spcPct val="140000"/>
              </a:lnSpc>
            </a:pPr>
            <a:r>
              <a:rPr lang="en-US" sz="2400" dirty="0">
                <a:solidFill>
                  <a:schemeClr val="tx1">
                    <a:lumMod val="85000"/>
                    <a:lumOff val="15000"/>
                  </a:schemeClr>
                </a:solidFill>
              </a:rPr>
              <a:t>Q1-2: </a:t>
            </a:r>
            <a:r>
              <a:rPr lang="en-US" sz="2400" dirty="0">
                <a:solidFill>
                  <a:schemeClr val="tx1">
                    <a:lumMod val="85000"/>
                    <a:lumOff val="15000"/>
                  </a:schemeClr>
                </a:solidFill>
                <a:sym typeface="+mn-ea"/>
              </a:rPr>
              <a:t>Find the tunes of genre “jig,” in “D major,” having “Malcolm” in its name</a:t>
            </a:r>
            <a:endParaRPr lang="en-US" sz="2400" dirty="0">
              <a:solidFill>
                <a:schemeClr val="tx1">
                  <a:lumMod val="85000"/>
                  <a:lumOff val="15000"/>
                </a:schemeClr>
              </a:solidFill>
            </a:endParaRPr>
          </a:p>
          <a:p>
            <a:pPr algn="l">
              <a:lnSpc>
                <a:spcPct val="140000"/>
              </a:lnSpc>
            </a:pPr>
            <a:r>
              <a:rPr lang="en-US" sz="2400" dirty="0">
                <a:solidFill>
                  <a:schemeClr val="tx1">
                    <a:lumMod val="85000"/>
                    <a:lumOff val="15000"/>
                  </a:schemeClr>
                </a:solidFill>
              </a:rPr>
              <a:t>Q1-3: </a:t>
            </a:r>
            <a:r>
              <a:rPr lang="en-US" sz="2400" dirty="0">
                <a:solidFill>
                  <a:schemeClr val="tx1">
                    <a:lumMod val="85000"/>
                    <a:lumOff val="15000"/>
                  </a:schemeClr>
                </a:solidFill>
                <a:sym typeface="+mn-ea"/>
              </a:rPr>
              <a:t>Find albums containing “Tola” in its name or its artist’s name</a:t>
            </a:r>
            <a:endParaRPr lang="en-US" sz="2400" dirty="0">
              <a:solidFill>
                <a:schemeClr val="tx1">
                  <a:lumMod val="85000"/>
                  <a:lumOff val="15000"/>
                </a:schemeClr>
              </a:solidFill>
            </a:endParaRPr>
          </a:p>
          <a:p>
            <a:pPr>
              <a:lnSpc>
                <a:spcPct val="140000"/>
              </a:lnSpc>
            </a:pPr>
            <a:r>
              <a:rPr lang="en-US" sz="2400" dirty="0">
                <a:solidFill>
                  <a:schemeClr val="tx1">
                    <a:lumMod val="85000"/>
                    <a:lumOff val="15000"/>
                  </a:schemeClr>
                </a:solidFill>
              </a:rPr>
              <a:t>Q1-4: </a:t>
            </a:r>
            <a:r>
              <a:rPr lang="en-US" sz="2400" dirty="0">
                <a:solidFill>
                  <a:schemeClr val="tx1">
                    <a:lumMod val="85000"/>
                    <a:lumOff val="15000"/>
                  </a:schemeClr>
                </a:solidFill>
                <a:cs typeface="+mn-lt"/>
                <a:sym typeface="+mn-ea"/>
              </a:rPr>
              <a:t>Find albums related to “Mirella”</a:t>
            </a:r>
            <a:endParaRPr lang="en-US" sz="2400" dirty="0">
              <a:solidFill>
                <a:schemeClr val="tx1">
                  <a:lumMod val="85000"/>
                  <a:lumOff val="15000"/>
                </a:schemeClr>
              </a:solidFill>
              <a:sym typeface="+mn-ea"/>
            </a:endParaRPr>
          </a:p>
          <a:p>
            <a:pPr algn="l">
              <a:lnSpc>
                <a:spcPct val="140000"/>
              </a:lnSpc>
            </a:pPr>
            <a:endParaRPr lang="en-US" sz="2400" dirty="0">
              <a:solidFill>
                <a:schemeClr val="bg1">
                  <a:lumMod val="85000"/>
                </a:schemeClr>
              </a:solidFill>
              <a:sym typeface="+mn-ea"/>
            </a:endParaRPr>
          </a:p>
          <a:p>
            <a:pPr algn="l">
              <a:lnSpc>
                <a:spcPct val="140000"/>
              </a:lnSpc>
            </a:pPr>
            <a:endParaRPr lang="en-US" sz="2400" dirty="0">
              <a:solidFill>
                <a:schemeClr val="bg1">
                  <a:lumMod val="85000"/>
                </a:schemeClr>
              </a:solidFill>
              <a:sym typeface="+mn-ea"/>
            </a:endParaRPr>
          </a:p>
          <a:p>
            <a:pPr algn="l">
              <a:lnSpc>
                <a:spcPct val="140000"/>
              </a:lnSpc>
            </a:pPr>
            <a:endParaRPr lang="en-US" sz="2400" dirty="0">
              <a:solidFill>
                <a:schemeClr val="bg1">
                  <a:lumMod val="85000"/>
                </a:schemeClr>
              </a:solidFill>
              <a:sym typeface="+mn-ea"/>
            </a:endParaRPr>
          </a:p>
          <a:p>
            <a:pPr algn="l">
              <a:lnSpc>
                <a:spcPct val="140000"/>
              </a:lnSpc>
            </a:pPr>
            <a:endParaRPr lang="en-US" sz="2400" dirty="0">
              <a:solidFill>
                <a:schemeClr val="bg1">
                  <a:lumMod val="85000"/>
                </a:schemeClr>
              </a:solidFill>
              <a:sym typeface="+mn-ea"/>
            </a:endParaRPr>
          </a:p>
          <a:p>
            <a:pPr algn="l">
              <a:lnSpc>
                <a:spcPct val="140000"/>
              </a:lnSpc>
            </a:pPr>
            <a:r>
              <a:rPr lang="en-US" sz="2400" dirty="0">
                <a:solidFill>
                  <a:schemeClr val="bg1">
                    <a:lumMod val="85000"/>
                  </a:schemeClr>
                </a:solidFill>
                <a:sym typeface="+mn-ea"/>
              </a:rPr>
              <a:t>Q1-5: Find sessions that took place on Sundays and in Australia.</a:t>
            </a:r>
          </a:p>
        </p:txBody>
      </p:sp>
      <p:sp>
        <p:nvSpPr>
          <p:cNvPr id="2" name="Slide Number Placeholder 1"/>
          <p:cNvSpPr>
            <a:spLocks noGrp="1"/>
          </p:cNvSpPr>
          <p:nvPr>
            <p:ph type="sldNum" sz="quarter" idx="12"/>
          </p:nvPr>
        </p:nvSpPr>
        <p:spPr/>
        <p:txBody>
          <a:bodyPr/>
          <a:lstStyle/>
          <a:p>
            <a:fld id="{49AE70B2-8BF9-45C0-BB95-33D1B9D3A854}" type="slidenum">
              <a:rPr lang="zh-CN" altLang="en-US" smtClean="0"/>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885805" cy="1325880"/>
          </a:xfrm>
        </p:spPr>
        <p:txBody>
          <a:bodyPr>
            <a:normAutofit/>
          </a:bodyPr>
          <a:lstStyle/>
          <a:p>
            <a:r>
              <a:rPr lang="en-US" sz="2800">
                <a:sym typeface="+mn-ea"/>
              </a:rPr>
              <a:t>Prompting ChatGPT to generate SPARQL query (Q2-2)</a:t>
            </a:r>
            <a:endParaRPr lang="en-US" sz="2400"/>
          </a:p>
        </p:txBody>
      </p:sp>
      <p:sp>
        <p:nvSpPr>
          <p:cNvPr id="8" name="Content Placeholder 7"/>
          <p:cNvSpPr>
            <a:spLocks noGrp="1"/>
          </p:cNvSpPr>
          <p:nvPr>
            <p:ph idx="1"/>
            <p:custDataLst>
              <p:tags r:id="rId1"/>
            </p:custDataLst>
          </p:nvPr>
        </p:nvSpPr>
        <p:spPr>
          <a:xfrm>
            <a:off x="647700" y="1424940"/>
            <a:ext cx="10515600" cy="5309235"/>
          </a:xfrm>
        </p:spPr>
        <p:txBody>
          <a:bodyPr>
            <a:normAutofit fontScale="90000" lnSpcReduction="20000"/>
          </a:bodyPr>
          <a:lstStyle/>
          <a:p>
            <a:pPr marL="0" indent="0">
              <a:lnSpc>
                <a:spcPct val="90000"/>
              </a:lnSpc>
              <a:buNone/>
            </a:pPr>
            <a:r>
              <a:rPr lang="en-US" sz="2000" dirty="0">
                <a:solidFill>
                  <a:schemeClr val="tx1">
                    <a:lumMod val="85000"/>
                    <a:lumOff val="15000"/>
                  </a:schemeClr>
                </a:solidFill>
                <a:cs typeface="+mn-lt"/>
                <a:sym typeface="+mn-ea"/>
              </a:rPr>
              <a:t>Enter the following in ChatGPT (the text in red will be provided to users):</a:t>
            </a:r>
          </a:p>
          <a:p>
            <a:pPr marL="0" indent="0">
              <a:lnSpc>
                <a:spcPct val="70000"/>
              </a:lnSpc>
              <a:buNone/>
            </a:pPr>
            <a:r>
              <a:rPr lang="en-US" sz="2000" dirty="0">
                <a:solidFill>
                  <a:schemeClr val="accent6"/>
                </a:solidFill>
                <a:cs typeface="+mn-lt"/>
                <a:sym typeface="+mn-ea"/>
              </a:rPr>
              <a:t>Given an RDF database reconciled with </a:t>
            </a:r>
            <a:r>
              <a:rPr lang="en-US" sz="2000" dirty="0" err="1">
                <a:solidFill>
                  <a:schemeClr val="accent6"/>
                </a:solidFill>
                <a:cs typeface="+mn-lt"/>
                <a:sym typeface="+mn-ea"/>
              </a:rPr>
              <a:t>Wikidata</a:t>
            </a:r>
            <a:r>
              <a:rPr lang="en-US" sz="2000" dirty="0">
                <a:solidFill>
                  <a:schemeClr val="accent6"/>
                </a:solidFill>
                <a:cs typeface="+mn-lt"/>
                <a:sym typeface="+mn-ea"/>
              </a:rPr>
              <a:t>(such as Q482994) </a:t>
            </a:r>
          </a:p>
          <a:p>
            <a:pPr marL="0" indent="0">
              <a:lnSpc>
                <a:spcPct val="70000"/>
              </a:lnSpc>
              <a:buNone/>
            </a:pPr>
            <a:r>
              <a:rPr lang="en-US" sz="2000" dirty="0">
                <a:solidFill>
                  <a:schemeClr val="accent6"/>
                </a:solidFill>
                <a:cs typeface="+mn-lt"/>
                <a:sym typeface="+mn-ea"/>
              </a:rPr>
              <a:t>and</a:t>
            </a:r>
            <a:r>
              <a:rPr lang="en-US" sz="890" dirty="0">
                <a:solidFill>
                  <a:schemeClr val="accent6"/>
                </a:solidFill>
                <a:cs typeface="+mn-lt"/>
                <a:sym typeface="+mn-ea"/>
              </a:rPr>
              <a:t> ```</a:t>
            </a:r>
          </a:p>
          <a:p>
            <a:pPr marL="0" algn="l">
              <a:lnSpc>
                <a:spcPct val="90000"/>
              </a:lnSpc>
              <a:buClrTx/>
              <a:buSzTx/>
              <a:buNone/>
            </a:pPr>
            <a:r>
              <a:rPr lang="en-US" sz="2000" dirty="0">
                <a:solidFill>
                  <a:schemeClr val="accent6"/>
                </a:solidFill>
                <a:cs typeface="+mn-lt"/>
                <a:sym typeface="+mn-ea"/>
              </a:rPr>
              <a:t>@PREFIX </a:t>
            </a:r>
            <a:r>
              <a:rPr lang="en-US" sz="2000" dirty="0" err="1">
                <a:solidFill>
                  <a:schemeClr val="accent6"/>
                </a:solidFill>
                <a:cs typeface="+mn-lt"/>
                <a:sym typeface="+mn-ea"/>
              </a:rPr>
              <a:t>thesession</a:t>
            </a:r>
            <a:r>
              <a:rPr lang="en-US" sz="2000" dirty="0">
                <a:solidFill>
                  <a:schemeClr val="accent6"/>
                </a:solidFill>
                <a:cs typeface="+mn-lt"/>
                <a:sym typeface="+mn-ea"/>
              </a:rPr>
              <a:t>: &lt;https://</a:t>
            </a:r>
            <a:r>
              <a:rPr lang="en-US" sz="2000" dirty="0" err="1">
                <a:solidFill>
                  <a:schemeClr val="accent6"/>
                </a:solidFill>
                <a:cs typeface="+mn-lt"/>
                <a:sym typeface="+mn-ea"/>
              </a:rPr>
              <a:t>thesession.org</a:t>
            </a:r>
            <a:r>
              <a:rPr lang="en-US" sz="2000" dirty="0">
                <a:solidFill>
                  <a:schemeClr val="accent6"/>
                </a:solidFill>
                <a:cs typeface="+mn-lt"/>
                <a:sym typeface="+mn-ea"/>
              </a:rPr>
              <a:t>/&gt; .</a:t>
            </a:r>
          </a:p>
          <a:p>
            <a:pPr marL="0" algn="l">
              <a:lnSpc>
                <a:spcPct val="90000"/>
              </a:lnSpc>
              <a:buClrTx/>
              <a:buSzTx/>
              <a:buNone/>
            </a:pPr>
            <a:r>
              <a:rPr lang="en-US" sz="2000" dirty="0">
                <a:solidFill>
                  <a:schemeClr val="accent6"/>
                </a:solidFill>
                <a:cs typeface="+mn-lt"/>
                <a:sym typeface="+mn-ea"/>
              </a:rPr>
              <a:t>wd:Q170412 </a:t>
            </a:r>
            <a:r>
              <a:rPr lang="en-US" sz="2000" dirty="0" err="1">
                <a:solidFill>
                  <a:schemeClr val="accent6"/>
                </a:solidFill>
                <a:cs typeface="+mn-lt"/>
                <a:sym typeface="+mn-ea"/>
              </a:rPr>
              <a:t>rdfs:label</a:t>
            </a:r>
            <a:r>
              <a:rPr lang="en-US" sz="2000" dirty="0">
                <a:solidFill>
                  <a:schemeClr val="accent6"/>
                </a:solidFill>
                <a:cs typeface="+mn-lt"/>
                <a:sym typeface="+mn-ea"/>
              </a:rPr>
              <a:t> “tune” .</a:t>
            </a:r>
          </a:p>
          <a:p>
            <a:pPr marL="0" algn="l">
              <a:lnSpc>
                <a:spcPct val="90000"/>
              </a:lnSpc>
              <a:buClrTx/>
              <a:buSzTx/>
              <a:buNone/>
            </a:pPr>
            <a:r>
              <a:rPr lang="en-US" sz="2000" dirty="0">
                <a:solidFill>
                  <a:schemeClr val="accent6"/>
                </a:solidFill>
                <a:cs typeface="+mn-lt"/>
                <a:sym typeface="+mn-ea"/>
              </a:rPr>
              <a:t>wd:Q482994 </a:t>
            </a:r>
            <a:r>
              <a:rPr lang="en-US" sz="2000" dirty="0" err="1">
                <a:solidFill>
                  <a:schemeClr val="accent6"/>
                </a:solidFill>
                <a:cs typeface="+mn-lt"/>
                <a:sym typeface="+mn-ea"/>
              </a:rPr>
              <a:t>rdfs:label</a:t>
            </a:r>
            <a:r>
              <a:rPr lang="en-US" sz="2000" dirty="0">
                <a:solidFill>
                  <a:schemeClr val="accent6"/>
                </a:solidFill>
                <a:cs typeface="+mn-lt"/>
                <a:sym typeface="+mn-ea"/>
              </a:rPr>
              <a:t> “album” . </a:t>
            </a:r>
          </a:p>
          <a:p>
            <a:pPr marL="0" algn="l">
              <a:lnSpc>
                <a:spcPct val="90000"/>
              </a:lnSpc>
              <a:buClrTx/>
              <a:buSzTx/>
              <a:buNone/>
            </a:pPr>
            <a:r>
              <a:rPr lang="en-US" sz="2000" dirty="0">
                <a:solidFill>
                  <a:schemeClr val="accent6"/>
                </a:solidFill>
                <a:cs typeface="+mn-lt"/>
                <a:sym typeface="+mn-ea"/>
              </a:rPr>
              <a:t>wd:Q483394 </a:t>
            </a:r>
            <a:r>
              <a:rPr lang="en-US" sz="2000" dirty="0" err="1">
                <a:solidFill>
                  <a:schemeClr val="accent6"/>
                </a:solidFill>
                <a:cs typeface="+mn-lt"/>
                <a:sym typeface="+mn-ea"/>
              </a:rPr>
              <a:t>rdfs:label</a:t>
            </a:r>
            <a:r>
              <a:rPr lang="en-US" sz="2000" dirty="0">
                <a:solidFill>
                  <a:schemeClr val="accent6"/>
                </a:solidFill>
                <a:cs typeface="+mn-lt"/>
                <a:sym typeface="+mn-ea"/>
              </a:rPr>
              <a:t> “genre” .</a:t>
            </a:r>
          </a:p>
          <a:p>
            <a:pPr marL="0" algn="l">
              <a:lnSpc>
                <a:spcPct val="120000"/>
              </a:lnSpc>
              <a:buClrTx/>
              <a:buSzTx/>
              <a:buNone/>
            </a:pPr>
            <a:r>
              <a:rPr lang="en-US" sz="2000" dirty="0">
                <a:solidFill>
                  <a:schemeClr val="accent6"/>
                </a:solidFill>
                <a:cs typeface="+mn-lt"/>
                <a:sym typeface="+mn-ea"/>
              </a:rPr>
              <a:t>wdt:P175 </a:t>
            </a:r>
            <a:r>
              <a:rPr lang="en-US" sz="2000" dirty="0" err="1">
                <a:solidFill>
                  <a:schemeClr val="accent6"/>
                </a:solidFill>
                <a:cs typeface="+mn-lt"/>
                <a:sym typeface="+mn-ea"/>
              </a:rPr>
              <a:t>rdf:type</a:t>
            </a:r>
            <a:r>
              <a:rPr lang="en-US" sz="2000" dirty="0">
                <a:solidFill>
                  <a:schemeClr val="accent6"/>
                </a:solidFill>
                <a:cs typeface="+mn-lt"/>
                <a:sym typeface="+mn-ea"/>
              </a:rPr>
              <a:t> </a:t>
            </a:r>
            <a:r>
              <a:rPr lang="en-US" sz="2000" dirty="0" err="1">
                <a:solidFill>
                  <a:schemeClr val="accent6"/>
                </a:solidFill>
                <a:cs typeface="+mn-lt"/>
                <a:sym typeface="+mn-ea"/>
              </a:rPr>
              <a:t>owl:DatatypeProperty</a:t>
            </a:r>
            <a:r>
              <a:rPr lang="en-US" sz="2000" dirty="0">
                <a:solidFill>
                  <a:schemeClr val="accent6"/>
                </a:solidFill>
                <a:cs typeface="+mn-lt"/>
                <a:sym typeface="+mn-ea"/>
              </a:rPr>
              <a:t> . #even if it’s an </a:t>
            </a:r>
          </a:p>
          <a:p>
            <a:pPr marL="0" algn="l">
              <a:lnSpc>
                <a:spcPct val="120000"/>
              </a:lnSpc>
              <a:buClrTx/>
              <a:buSzTx/>
              <a:buNone/>
            </a:pPr>
            <a:r>
              <a:rPr lang="en-US" sz="2000" dirty="0" err="1">
                <a:solidFill>
                  <a:schemeClr val="accent6"/>
                </a:solidFill>
                <a:cs typeface="+mn-lt"/>
                <a:sym typeface="+mn-ea"/>
              </a:rPr>
              <a:t>ObjectProperty</a:t>
            </a:r>
            <a:r>
              <a:rPr lang="en-US" sz="2000" dirty="0">
                <a:solidFill>
                  <a:schemeClr val="accent6"/>
                </a:solidFill>
                <a:cs typeface="+mn-lt"/>
                <a:sym typeface="+mn-ea"/>
              </a:rPr>
              <a:t> in </a:t>
            </a:r>
            <a:r>
              <a:rPr lang="en-US" sz="2000" dirty="0" err="1">
                <a:solidFill>
                  <a:schemeClr val="accent6"/>
                </a:solidFill>
                <a:cs typeface="+mn-lt"/>
                <a:sym typeface="+mn-ea"/>
              </a:rPr>
              <a:t>Wikidata</a:t>
            </a:r>
            <a:r>
              <a:rPr lang="en-US" sz="2000" dirty="0">
                <a:solidFill>
                  <a:schemeClr val="accent6"/>
                </a:solidFill>
                <a:cs typeface="+mn-lt"/>
                <a:sym typeface="+mn-ea"/>
              </a:rPr>
              <a:t>, here we take is as </a:t>
            </a:r>
            <a:r>
              <a:rPr lang="en-US" sz="2000" dirty="0" err="1">
                <a:solidFill>
                  <a:schemeClr val="accent6"/>
                </a:solidFill>
                <a:cs typeface="+mn-lt"/>
                <a:sym typeface="+mn-ea"/>
              </a:rPr>
              <a:t>DataProperty</a:t>
            </a:r>
            <a:endParaRPr lang="en-US" sz="2000" dirty="0">
              <a:solidFill>
                <a:schemeClr val="accent6"/>
              </a:solidFill>
              <a:cs typeface="+mn-lt"/>
              <a:sym typeface="+mn-ea"/>
            </a:endParaRPr>
          </a:p>
          <a:p>
            <a:pPr marL="0" indent="0">
              <a:lnSpc>
                <a:spcPct val="90000"/>
              </a:lnSpc>
              <a:buNone/>
            </a:pPr>
            <a:r>
              <a:rPr lang="en-US" sz="2000" dirty="0" err="1">
                <a:solidFill>
                  <a:schemeClr val="accent6"/>
                </a:solidFill>
                <a:cs typeface="+mn-lt"/>
                <a:sym typeface="+mn-ea"/>
              </a:rPr>
              <a:t>thesession:tunes</a:t>
            </a:r>
            <a:r>
              <a:rPr lang="en-US" sz="2000" dirty="0">
                <a:solidFill>
                  <a:schemeClr val="accent6"/>
                </a:solidFill>
                <a:cs typeface="+mn-lt"/>
                <a:sym typeface="+mn-ea"/>
              </a:rPr>
              <a:t> </a:t>
            </a:r>
            <a:r>
              <a:rPr lang="en-US" sz="2000" dirty="0" err="1">
                <a:solidFill>
                  <a:schemeClr val="accent6"/>
                </a:solidFill>
                <a:cs typeface="+mn-lt"/>
                <a:sym typeface="+mn-ea"/>
              </a:rPr>
              <a:t>rdfs:domain</a:t>
            </a:r>
            <a:r>
              <a:rPr lang="en-US" sz="2000" dirty="0">
                <a:solidFill>
                  <a:schemeClr val="accent6"/>
                </a:solidFill>
                <a:cs typeface="+mn-lt"/>
                <a:sym typeface="+mn-ea"/>
              </a:rPr>
              <a:t> wd:Q482994 ;</a:t>
            </a:r>
          </a:p>
          <a:p>
            <a:pPr marL="0" indent="0">
              <a:lnSpc>
                <a:spcPct val="90000"/>
              </a:lnSpc>
              <a:buNone/>
            </a:pPr>
            <a:r>
              <a:rPr lang="en-US" sz="2000" dirty="0">
                <a:solidFill>
                  <a:schemeClr val="accent6"/>
                </a:solidFill>
                <a:cs typeface="+mn-lt"/>
                <a:sym typeface="+mn-ea"/>
              </a:rPr>
              <a:t>                               </a:t>
            </a:r>
            <a:r>
              <a:rPr lang="en-US" sz="2000" dirty="0" err="1">
                <a:solidFill>
                  <a:schemeClr val="accent6"/>
                </a:solidFill>
                <a:cs typeface="+mn-lt"/>
                <a:sym typeface="+mn-ea"/>
              </a:rPr>
              <a:t>rdfs:range</a:t>
            </a:r>
            <a:r>
              <a:rPr lang="en-US" sz="2000" dirty="0">
                <a:solidFill>
                  <a:schemeClr val="accent6"/>
                </a:solidFill>
                <a:cs typeface="+mn-lt"/>
                <a:sym typeface="+mn-ea"/>
              </a:rPr>
              <a:t>  wd:Q170412 .</a:t>
            </a:r>
          </a:p>
          <a:p>
            <a:pPr marL="0" indent="0">
              <a:lnSpc>
                <a:spcPct val="90000"/>
              </a:lnSpc>
              <a:buNone/>
            </a:pPr>
            <a:r>
              <a:rPr lang="en-US" sz="2000" dirty="0">
                <a:solidFill>
                  <a:schemeClr val="accent6"/>
                </a:solidFill>
                <a:cs typeface="+mn-lt"/>
                <a:sym typeface="+mn-ea"/>
              </a:rPr>
              <a:t>wdt:P136 </a:t>
            </a:r>
            <a:r>
              <a:rPr lang="en-US" sz="2000" dirty="0" err="1">
                <a:solidFill>
                  <a:schemeClr val="accent6"/>
                </a:solidFill>
                <a:cs typeface="+mn-lt"/>
                <a:sym typeface="+mn-ea"/>
              </a:rPr>
              <a:t>rdfs:domain</a:t>
            </a:r>
            <a:r>
              <a:rPr lang="en-US" sz="2000" dirty="0">
                <a:solidFill>
                  <a:schemeClr val="accent6"/>
                </a:solidFill>
                <a:cs typeface="+mn-lt"/>
                <a:sym typeface="+mn-ea"/>
              </a:rPr>
              <a:t> wd:Q170412 ;</a:t>
            </a:r>
          </a:p>
          <a:p>
            <a:pPr marL="0" indent="0">
              <a:lnSpc>
                <a:spcPct val="90000"/>
              </a:lnSpc>
              <a:buNone/>
            </a:pPr>
            <a:r>
              <a:rPr lang="en-US" sz="2000" dirty="0">
                <a:solidFill>
                  <a:schemeClr val="accent6"/>
                </a:solidFill>
                <a:cs typeface="+mn-lt"/>
                <a:sym typeface="+mn-ea"/>
              </a:rPr>
              <a:t>                  </a:t>
            </a:r>
            <a:r>
              <a:rPr lang="en-US" sz="2000" dirty="0" err="1">
                <a:solidFill>
                  <a:schemeClr val="accent6"/>
                </a:solidFill>
                <a:cs typeface="+mn-lt"/>
                <a:sym typeface="+mn-ea"/>
              </a:rPr>
              <a:t>rdfs:range</a:t>
            </a:r>
            <a:r>
              <a:rPr lang="en-US" sz="2000" dirty="0">
                <a:solidFill>
                  <a:schemeClr val="accent6"/>
                </a:solidFill>
                <a:cs typeface="+mn-lt"/>
                <a:sym typeface="+mn-ea"/>
              </a:rPr>
              <a:t> wd:Q483394 . </a:t>
            </a:r>
            <a:r>
              <a:rPr lang="en-US" sz="890" dirty="0">
                <a:solidFill>
                  <a:schemeClr val="accent6"/>
                </a:solidFill>
                <a:cs typeface="+mn-lt"/>
                <a:sym typeface="+mn-ea"/>
              </a:rPr>
              <a:t>```</a:t>
            </a:r>
          </a:p>
          <a:p>
            <a:pPr marL="0" indent="0">
              <a:lnSpc>
                <a:spcPct val="90000"/>
              </a:lnSpc>
              <a:buNone/>
            </a:pPr>
            <a:r>
              <a:rPr lang="en-US" sz="2000" dirty="0">
                <a:solidFill>
                  <a:schemeClr val="accent6"/>
                </a:solidFill>
                <a:cs typeface="+mn-lt"/>
                <a:sym typeface="+mn-ea"/>
              </a:rPr>
              <a:t>Generate SPARQL for the following[note: No need to return </a:t>
            </a:r>
          </a:p>
          <a:p>
            <a:pPr marL="0" indent="0">
              <a:lnSpc>
                <a:spcPct val="90000"/>
              </a:lnSpc>
              <a:buNone/>
            </a:pPr>
            <a:r>
              <a:rPr lang="en-US" sz="2000" dirty="0">
                <a:solidFill>
                  <a:schemeClr val="accent6"/>
                </a:solidFill>
                <a:cs typeface="+mn-lt"/>
                <a:sym typeface="+mn-ea"/>
              </a:rPr>
              <a:t>the label of an entity. For string property values, please add @</a:t>
            </a:r>
            <a:r>
              <a:rPr lang="en-US" sz="2000" dirty="0" err="1">
                <a:solidFill>
                  <a:schemeClr val="accent6"/>
                </a:solidFill>
                <a:cs typeface="+mn-lt"/>
                <a:sym typeface="+mn-ea"/>
              </a:rPr>
              <a:t>en</a:t>
            </a:r>
            <a:r>
              <a:rPr lang="en-US" sz="2000" dirty="0">
                <a:solidFill>
                  <a:schemeClr val="accent6"/>
                </a:solidFill>
                <a:cs typeface="+mn-lt"/>
                <a:sym typeface="+mn-ea"/>
              </a:rPr>
              <a:t>]:</a:t>
            </a:r>
          </a:p>
          <a:p>
            <a:pPr marL="0" indent="0">
              <a:lnSpc>
                <a:spcPct val="90000"/>
              </a:lnSpc>
              <a:buNone/>
            </a:pPr>
            <a:r>
              <a:rPr sz="2000" dirty="0">
                <a:solidFill>
                  <a:schemeClr val="tx1">
                    <a:lumMod val="85000"/>
                    <a:lumOff val="15000"/>
                  </a:schemeClr>
                </a:solidFill>
                <a:cs typeface="+mn-lt"/>
                <a:sym typeface="+mn-ea"/>
              </a:rPr>
              <a:t>What genres appear in the </a:t>
            </a:r>
            <a:r>
              <a:rPr lang="en-US" sz="2000" dirty="0">
                <a:solidFill>
                  <a:schemeClr val="tx1">
                    <a:lumMod val="85000"/>
                    <a:lumOff val="15000"/>
                  </a:schemeClr>
                </a:solidFill>
                <a:cs typeface="+mn-lt"/>
                <a:sym typeface="+mn-ea"/>
              </a:rPr>
              <a:t>album</a:t>
            </a:r>
            <a:r>
              <a:rPr sz="2000" dirty="0">
                <a:solidFill>
                  <a:schemeClr val="tx1">
                    <a:lumMod val="85000"/>
                    <a:lumOff val="15000"/>
                  </a:schemeClr>
                </a:solidFill>
                <a:cs typeface="+mn-lt"/>
                <a:sym typeface="+mn-ea"/>
              </a:rPr>
              <a:t> whose artist is "Adam Agee &amp; Jon Sousa"?</a:t>
            </a:r>
            <a:endParaRPr lang="en-US" sz="2000" dirty="0">
              <a:solidFill>
                <a:schemeClr val="tx1">
                  <a:lumMod val="85000"/>
                  <a:lumOff val="15000"/>
                </a:schemeClr>
              </a:solidFill>
              <a:cs typeface="+mn-lt"/>
            </a:endParaRPr>
          </a:p>
          <a:p>
            <a:pPr marL="0" indent="0">
              <a:lnSpc>
                <a:spcPct val="90000"/>
              </a:lnSpc>
              <a:buNone/>
            </a:pPr>
            <a:endParaRPr lang="zh-CN" altLang="en-US" sz="2000" dirty="0">
              <a:solidFill>
                <a:schemeClr val="tx1"/>
              </a:solidFill>
              <a:cs typeface="+mn-lt"/>
              <a:sym typeface="+mn-ea"/>
            </a:endParaRPr>
          </a:p>
        </p:txBody>
      </p:sp>
      <p:sp>
        <p:nvSpPr>
          <p:cNvPr id="3" name="Text Box 2"/>
          <p:cNvSpPr txBox="1"/>
          <p:nvPr/>
        </p:nvSpPr>
        <p:spPr>
          <a:xfrm>
            <a:off x="734060" y="6858000"/>
            <a:ext cx="10583545" cy="1198880"/>
          </a:xfrm>
          <a:prstGeom prst="rect">
            <a:avLst/>
          </a:prstGeom>
          <a:noFill/>
        </p:spPr>
        <p:txBody>
          <a:bodyPr wrap="square" rtlCol="0">
            <a:spAutoFit/>
          </a:bodyPr>
          <a:lstStyle/>
          <a:p>
            <a:r>
              <a:rPr lang="en-US">
                <a:solidFill>
                  <a:schemeClr val="accent1">
                    <a:lumMod val="60000"/>
                    <a:lumOff val="40000"/>
                  </a:schemeClr>
                </a:solidFill>
              </a:rPr>
              <a:t>It</a:t>
            </a:r>
            <a:r>
              <a:rPr lang="en-US" altLang="zh-CN">
                <a:solidFill>
                  <a:schemeClr val="accent1">
                    <a:lumMod val="60000"/>
                    <a:lumOff val="40000"/>
                  </a:schemeClr>
                </a:solidFill>
              </a:rPr>
              <a:t>’s involved with some reasoning based on the structure of the ontology: Find the genre related to the tune related to the album.</a:t>
            </a:r>
            <a:endParaRPr lang="en-US">
              <a:solidFill>
                <a:schemeClr val="accent1">
                  <a:lumMod val="60000"/>
                  <a:lumOff val="40000"/>
                </a:schemeClr>
              </a:solidFill>
            </a:endParaRPr>
          </a:p>
          <a:p>
            <a:r>
              <a:rPr lang="en-US">
                <a:solidFill>
                  <a:schemeClr val="accent1">
                    <a:lumMod val="60000"/>
                    <a:lumOff val="40000"/>
                  </a:schemeClr>
                </a:solidFill>
              </a:rPr>
              <a:t>It may raise a discussion, see:</a:t>
            </a:r>
          </a:p>
          <a:p>
            <a:r>
              <a:rPr lang="en-US">
                <a:solidFill>
                  <a:schemeClr val="accent1">
                    <a:lumMod val="60000"/>
                    <a:lumOff val="40000"/>
                  </a:schemeClr>
                </a:solidFill>
                <a:hlinkClick r:id="rId7" action="ppaction://hlinkfile"/>
              </a:rPr>
              <a:t>https://github.com/DDMAL/linkedmusic-queries/discussions/18</a:t>
            </a:r>
          </a:p>
        </p:txBody>
      </p:sp>
      <p:sp>
        <p:nvSpPr>
          <p:cNvPr id="5" name="Text Box 4"/>
          <p:cNvSpPr txBox="1"/>
          <p:nvPr/>
        </p:nvSpPr>
        <p:spPr>
          <a:xfrm>
            <a:off x="734060" y="8028940"/>
            <a:ext cx="10515600" cy="706755"/>
          </a:xfrm>
          <a:prstGeom prst="rect">
            <a:avLst/>
          </a:prstGeom>
          <a:noFill/>
        </p:spPr>
        <p:txBody>
          <a:bodyPr wrap="square" rtlCol="0" anchor="t">
            <a:spAutoFit/>
          </a:bodyPr>
          <a:lstStyle/>
          <a:p>
            <a:r>
              <a:rPr lang="en-US" sz="2000">
                <a:solidFill>
                  <a:schemeClr val="accent6">
                    <a:lumMod val="40000"/>
                    <a:lumOff val="60000"/>
                  </a:schemeClr>
                </a:solidFill>
                <a:cs typeface="+mn-lt"/>
                <a:sym typeface="+mn-ea"/>
              </a:rPr>
              <a:t>If it can not generate the desired SPARQL, hint again with `wdt:P175 rdf:type owl:DatatypeProperty .`</a:t>
            </a:r>
          </a:p>
        </p:txBody>
      </p:sp>
      <p:pic>
        <p:nvPicPr>
          <p:cNvPr id="9" name="Picture 8"/>
          <p:cNvPicPr>
            <a:picLocks noChangeAspect="1"/>
          </p:cNvPicPr>
          <p:nvPr>
            <p:custDataLst>
              <p:tags r:id="rId2"/>
            </p:custDataLst>
          </p:nvPr>
        </p:nvPicPr>
        <p:blipFill>
          <a:blip r:embed="rId8"/>
          <a:srcRect b="1172"/>
          <a:stretch>
            <a:fillRect/>
          </a:stretch>
        </p:blipFill>
        <p:spPr>
          <a:xfrm>
            <a:off x="7770495" y="1964055"/>
            <a:ext cx="3546475" cy="3909695"/>
          </a:xfrm>
          <a:prstGeom prst="rect">
            <a:avLst/>
          </a:prstGeom>
        </p:spPr>
      </p:pic>
      <p:sp>
        <p:nvSpPr>
          <p:cNvPr id="4" name="Text Box 3"/>
          <p:cNvSpPr txBox="1"/>
          <p:nvPr/>
        </p:nvSpPr>
        <p:spPr>
          <a:xfrm>
            <a:off x="7770495" y="5290185"/>
            <a:ext cx="2463165" cy="583565"/>
          </a:xfrm>
          <a:prstGeom prst="rect">
            <a:avLst/>
          </a:prstGeom>
          <a:noFill/>
        </p:spPr>
        <p:txBody>
          <a:bodyPr wrap="square" rtlCol="0" anchor="t">
            <a:spAutoFit/>
          </a:bodyPr>
          <a:lstStyle/>
          <a:p>
            <a:r>
              <a:rPr lang="en-US" sz="1600">
                <a:solidFill>
                  <a:schemeClr val="accent1">
                    <a:lumMod val="50000"/>
                  </a:schemeClr>
                </a:solidFill>
                <a:cs typeface="+mn-lt"/>
                <a:sym typeface="+mn-ea"/>
              </a:rPr>
              <a:t>wdt:P175 performer</a:t>
            </a:r>
          </a:p>
          <a:p>
            <a:r>
              <a:rPr lang="en-US" sz="1600">
                <a:solidFill>
                  <a:schemeClr val="accent1">
                    <a:lumMod val="50000"/>
                  </a:schemeClr>
                </a:solidFill>
                <a:cs typeface="+mn-lt"/>
                <a:sym typeface="+mn-ea"/>
              </a:rPr>
              <a:t>wdt:P136 genre</a:t>
            </a:r>
          </a:p>
        </p:txBody>
      </p:sp>
      <p:sp>
        <p:nvSpPr>
          <p:cNvPr id="6" name="Text Box 5"/>
          <p:cNvSpPr txBox="1"/>
          <p:nvPr/>
        </p:nvSpPr>
        <p:spPr>
          <a:xfrm>
            <a:off x="8475980" y="2208530"/>
            <a:ext cx="1055370" cy="275590"/>
          </a:xfrm>
          <a:prstGeom prst="rect">
            <a:avLst/>
          </a:prstGeom>
          <a:noFill/>
        </p:spPr>
        <p:txBody>
          <a:bodyPr wrap="square" rtlCol="0" anchor="t">
            <a:spAutoFit/>
          </a:bodyPr>
          <a:lstStyle/>
          <a:p>
            <a:r>
              <a:rPr lang="en-US" sz="1200">
                <a:solidFill>
                  <a:schemeClr val="tx1"/>
                </a:solidFill>
                <a:cs typeface="+mn-lt"/>
                <a:sym typeface="+mn-ea"/>
              </a:rPr>
              <a:t>wd:Q482994</a:t>
            </a:r>
          </a:p>
        </p:txBody>
      </p:sp>
      <p:sp>
        <p:nvSpPr>
          <p:cNvPr id="7" name="Text Box 6"/>
          <p:cNvSpPr txBox="1"/>
          <p:nvPr>
            <p:custDataLst>
              <p:tags r:id="rId3"/>
            </p:custDataLst>
          </p:nvPr>
        </p:nvSpPr>
        <p:spPr>
          <a:xfrm>
            <a:off x="7935595" y="3982720"/>
            <a:ext cx="1055370" cy="275590"/>
          </a:xfrm>
          <a:prstGeom prst="rect">
            <a:avLst/>
          </a:prstGeom>
          <a:noFill/>
        </p:spPr>
        <p:txBody>
          <a:bodyPr wrap="square" rtlCol="0" anchor="t">
            <a:spAutoFit/>
          </a:bodyPr>
          <a:lstStyle/>
          <a:p>
            <a:r>
              <a:rPr lang="en-US" sz="1200">
                <a:solidFill>
                  <a:schemeClr val="tx1"/>
                </a:solidFill>
                <a:cs typeface="+mn-lt"/>
                <a:sym typeface="+mn-ea"/>
              </a:rPr>
              <a:t>wd:Q170412</a:t>
            </a:r>
          </a:p>
        </p:txBody>
      </p:sp>
      <p:sp>
        <p:nvSpPr>
          <p:cNvPr id="10" name="Text Box 9"/>
          <p:cNvSpPr txBox="1"/>
          <p:nvPr>
            <p:custDataLst>
              <p:tags r:id="rId4"/>
            </p:custDataLst>
          </p:nvPr>
        </p:nvSpPr>
        <p:spPr>
          <a:xfrm>
            <a:off x="10097770" y="4923790"/>
            <a:ext cx="1055370" cy="275590"/>
          </a:xfrm>
          <a:prstGeom prst="rect">
            <a:avLst/>
          </a:prstGeom>
          <a:noFill/>
        </p:spPr>
        <p:txBody>
          <a:bodyPr wrap="square" rtlCol="0" anchor="t">
            <a:spAutoFit/>
          </a:bodyPr>
          <a:lstStyle/>
          <a:p>
            <a:r>
              <a:rPr lang="en-US" sz="1200">
                <a:solidFill>
                  <a:schemeClr val="tx1"/>
                </a:solidFill>
                <a:cs typeface="+mn-lt"/>
                <a:sym typeface="+mn-ea"/>
              </a:rPr>
              <a:t>wd:Q483394</a:t>
            </a:r>
          </a:p>
        </p:txBody>
      </p:sp>
      <p:sp>
        <p:nvSpPr>
          <p:cNvPr id="11" name="Text Box 10"/>
          <p:cNvSpPr txBox="1"/>
          <p:nvPr/>
        </p:nvSpPr>
        <p:spPr>
          <a:xfrm>
            <a:off x="7770495" y="5029835"/>
            <a:ext cx="2014855" cy="337185"/>
          </a:xfrm>
          <a:prstGeom prst="rect">
            <a:avLst/>
          </a:prstGeom>
          <a:noFill/>
        </p:spPr>
        <p:txBody>
          <a:bodyPr wrap="square" rtlCol="0" anchor="t">
            <a:spAutoFit/>
          </a:bodyPr>
          <a:lstStyle/>
          <a:p>
            <a:r>
              <a:rPr lang="en-US" sz="1600">
                <a:solidFill>
                  <a:schemeClr val="accent1">
                    <a:lumMod val="50000"/>
                  </a:schemeClr>
                </a:solidFill>
              </a:rPr>
              <a:t>thesession:tunes</a:t>
            </a:r>
          </a:p>
        </p:txBody>
      </p:sp>
      <p:sp>
        <p:nvSpPr>
          <p:cNvPr id="12" name="Slide Number Placeholder 11"/>
          <p:cNvSpPr>
            <a:spLocks noGrp="1"/>
          </p:cNvSpPr>
          <p:nvPr>
            <p:ph type="sldNum" sz="quarter" idx="12"/>
          </p:nvPr>
        </p:nvSpPr>
        <p:spPr/>
        <p:txBody>
          <a:bodyPr/>
          <a:lstStyle/>
          <a:p>
            <a:fld id="{49AE70B2-8BF9-45C0-BB95-33D1B9D3A854}" type="slidenum">
              <a:rPr lang="zh-CN" altLang="en-US" smtClean="0"/>
              <a:t>40</a:t>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1151870" cy="1325880"/>
          </a:xfrm>
        </p:spPr>
        <p:txBody>
          <a:bodyPr>
            <a:normAutofit/>
          </a:bodyPr>
          <a:lstStyle/>
          <a:p>
            <a:pPr>
              <a:lnSpc>
                <a:spcPct val="110000"/>
              </a:lnSpc>
            </a:pPr>
            <a:r>
              <a:rPr lang="en-US" sz="2800">
                <a:sym typeface="+mn-ea"/>
              </a:rPr>
              <a:t>Generated SPARQL by ChatGPT (Q2-2)</a:t>
            </a:r>
            <a:br>
              <a:rPr lang="en-US" sz="2800">
                <a:sym typeface="+mn-ea"/>
              </a:rPr>
            </a:br>
            <a:r>
              <a:rPr sz="2400" b="1">
                <a:solidFill>
                  <a:srgbClr val="7030A0"/>
                </a:solidFill>
                <a:cs typeface="+mn-lt"/>
                <a:sym typeface="+mn-ea"/>
              </a:rPr>
              <a:t>What genres appear in the </a:t>
            </a:r>
            <a:r>
              <a:rPr lang="en-US" sz="2400" b="1">
                <a:solidFill>
                  <a:srgbClr val="7030A0"/>
                </a:solidFill>
                <a:cs typeface="+mn-lt"/>
                <a:sym typeface="+mn-ea"/>
              </a:rPr>
              <a:t>album</a:t>
            </a:r>
            <a:r>
              <a:rPr sz="2400" b="1">
                <a:solidFill>
                  <a:srgbClr val="7030A0"/>
                </a:solidFill>
                <a:cs typeface="+mn-lt"/>
                <a:sym typeface="+mn-ea"/>
              </a:rPr>
              <a:t> whose artist is "Adam Agee &amp; Jon Sousa"?</a:t>
            </a:r>
            <a:endParaRPr lang="en-US" sz="2400" b="1">
              <a:solidFill>
                <a:srgbClr val="7030A0"/>
              </a:solidFill>
              <a:cs typeface="+mn-lt"/>
              <a:sym typeface="+mn-ea"/>
            </a:endParaRPr>
          </a:p>
        </p:txBody>
      </p:sp>
      <p:sp>
        <p:nvSpPr>
          <p:cNvPr id="3" name="Content Placeholder 2"/>
          <p:cNvSpPr>
            <a:spLocks noGrp="1"/>
          </p:cNvSpPr>
          <p:nvPr>
            <p:ph idx="1"/>
          </p:nvPr>
        </p:nvSpPr>
        <p:spPr>
          <a:xfrm>
            <a:off x="647700" y="1525270"/>
            <a:ext cx="10515600" cy="4351338"/>
          </a:xfrm>
        </p:spPr>
        <p:txBody>
          <a:bodyPr>
            <a:noAutofit/>
          </a:bodyPr>
          <a:lstStyle/>
          <a:p>
            <a:pPr marL="0" indent="0">
              <a:lnSpc>
                <a:spcPct val="90000"/>
              </a:lnSpc>
              <a:buNone/>
            </a:pPr>
            <a:r>
              <a:rPr lang="en-US" sz="2000" dirty="0">
                <a:solidFill>
                  <a:schemeClr val="accent1"/>
                </a:solidFill>
                <a:latin typeface="Chakra Petch Regular" panose="00000500000000000000" charset="0"/>
                <a:cs typeface="Chakra Petch Regular" panose="00000500000000000000" charset="0"/>
              </a:rPr>
              <a:t>PREFIX </a:t>
            </a:r>
            <a:r>
              <a:rPr lang="en-US" sz="2000" dirty="0" err="1">
                <a:solidFill>
                  <a:schemeClr val="accent1"/>
                </a:solidFill>
                <a:latin typeface="Chakra Petch Regular" panose="00000500000000000000" charset="0"/>
                <a:cs typeface="Chakra Petch Regular" panose="00000500000000000000" charset="0"/>
              </a:rPr>
              <a:t>thesession</a:t>
            </a:r>
            <a:r>
              <a:rPr lang="en-US" sz="2000" dirty="0">
                <a:solidFill>
                  <a:schemeClr val="accent1"/>
                </a:solidFill>
                <a:latin typeface="Chakra Petch Regular" panose="00000500000000000000" charset="0"/>
                <a:cs typeface="Chakra Petch Regular" panose="00000500000000000000" charset="0"/>
              </a:rPr>
              <a:t>: &lt;https://</a:t>
            </a:r>
            <a:r>
              <a:rPr lang="en-US" sz="2000" dirty="0" err="1">
                <a:solidFill>
                  <a:schemeClr val="accent1"/>
                </a:solidFill>
                <a:latin typeface="Chakra Petch Regular" panose="00000500000000000000" charset="0"/>
                <a:cs typeface="Chakra Petch Regular" panose="00000500000000000000" charset="0"/>
              </a:rPr>
              <a:t>thesession.org</a:t>
            </a:r>
            <a:r>
              <a:rPr lang="en-US" sz="2000" dirty="0">
                <a:solidFill>
                  <a:schemeClr val="accent1"/>
                </a:solidFill>
                <a:latin typeface="Chakra Petch Regular" panose="00000500000000000000" charset="0"/>
                <a:cs typeface="Chakra Petch Regular" panose="00000500000000000000" charset="0"/>
              </a:rPr>
              <a:t>/&gt;</a:t>
            </a:r>
          </a:p>
          <a:p>
            <a:pPr marL="0" indent="0">
              <a:lnSpc>
                <a:spcPct val="90000"/>
              </a:lnSpc>
              <a:buNone/>
            </a:pPr>
            <a:r>
              <a:rPr lang="en-US" sz="2000" dirty="0">
                <a:solidFill>
                  <a:schemeClr val="accent1"/>
                </a:solidFill>
                <a:latin typeface="Chakra Petch Regular" panose="00000500000000000000" charset="0"/>
                <a:cs typeface="Chakra Petch Regular" panose="00000500000000000000" charset="0"/>
              </a:rPr>
              <a:t>PREFIX wd: &lt;http://</a:t>
            </a:r>
            <a:r>
              <a:rPr lang="en-US" sz="2000" dirty="0" err="1">
                <a:solidFill>
                  <a:schemeClr val="accent1"/>
                </a:solidFill>
                <a:latin typeface="Chakra Petch Regular" panose="00000500000000000000" charset="0"/>
                <a:cs typeface="Chakra Petch Regular" panose="00000500000000000000" charset="0"/>
              </a:rPr>
              <a:t>www.wikidata.org</a:t>
            </a:r>
            <a:r>
              <a:rPr lang="en-US" sz="2000" dirty="0">
                <a:solidFill>
                  <a:schemeClr val="accent1"/>
                </a:solidFill>
                <a:latin typeface="Chakra Petch Regular" panose="00000500000000000000" charset="0"/>
                <a:cs typeface="Chakra Petch Regular" panose="00000500000000000000" charset="0"/>
              </a:rPr>
              <a:t>/entity/&gt;</a:t>
            </a:r>
          </a:p>
          <a:p>
            <a:pPr marL="0" indent="0">
              <a:lnSpc>
                <a:spcPct val="90000"/>
              </a:lnSpc>
              <a:buNone/>
            </a:pPr>
            <a:r>
              <a:rPr lang="en-US" sz="2000" dirty="0">
                <a:solidFill>
                  <a:schemeClr val="accent1"/>
                </a:solidFill>
                <a:latin typeface="Chakra Petch Regular" panose="00000500000000000000" charset="0"/>
                <a:cs typeface="Chakra Petch Regular" panose="00000500000000000000" charset="0"/>
              </a:rPr>
              <a:t>PREFIX </a:t>
            </a:r>
            <a:r>
              <a:rPr lang="en-US" sz="2000" dirty="0" err="1">
                <a:solidFill>
                  <a:schemeClr val="accent1"/>
                </a:solidFill>
                <a:latin typeface="Chakra Petch Regular" panose="00000500000000000000" charset="0"/>
                <a:cs typeface="Chakra Petch Regular" panose="00000500000000000000" charset="0"/>
              </a:rPr>
              <a:t>wdt</a:t>
            </a:r>
            <a:r>
              <a:rPr lang="en-US" sz="2000" dirty="0">
                <a:solidFill>
                  <a:schemeClr val="accent1"/>
                </a:solidFill>
                <a:latin typeface="Chakra Petch Regular" panose="00000500000000000000" charset="0"/>
                <a:cs typeface="Chakra Petch Regular" panose="00000500000000000000" charset="0"/>
              </a:rPr>
              <a:t>: &lt;http://</a:t>
            </a:r>
            <a:r>
              <a:rPr lang="en-US" sz="2000" dirty="0" err="1">
                <a:solidFill>
                  <a:schemeClr val="accent1"/>
                </a:solidFill>
                <a:latin typeface="Chakra Petch Regular" panose="00000500000000000000" charset="0"/>
                <a:cs typeface="Chakra Petch Regular" panose="00000500000000000000" charset="0"/>
              </a:rPr>
              <a:t>www.wikidata.org</a:t>
            </a:r>
            <a:r>
              <a:rPr lang="en-US" sz="2000" dirty="0">
                <a:solidFill>
                  <a:schemeClr val="accent1"/>
                </a:solidFill>
                <a:latin typeface="Chakra Petch Regular" panose="00000500000000000000" charset="0"/>
                <a:cs typeface="Chakra Petch Regular" panose="00000500000000000000" charset="0"/>
              </a:rPr>
              <a:t>/prop/direct/&gt;</a:t>
            </a:r>
          </a:p>
          <a:p>
            <a:pPr marL="0" indent="0">
              <a:lnSpc>
                <a:spcPct val="90000"/>
              </a:lnSpc>
              <a:buNone/>
            </a:pPr>
            <a:r>
              <a:rPr lang="en-US" sz="2000" dirty="0">
                <a:solidFill>
                  <a:schemeClr val="accent1"/>
                </a:solidFill>
                <a:latin typeface="Chakra Petch Regular" panose="00000500000000000000" charset="0"/>
                <a:cs typeface="Chakra Petch Regular" panose="00000500000000000000" charset="0"/>
              </a:rPr>
              <a:t>SELECT DISTINCT ?genre</a:t>
            </a:r>
          </a:p>
          <a:p>
            <a:pPr marL="0" indent="0">
              <a:lnSpc>
                <a:spcPct val="90000"/>
              </a:lnSpc>
              <a:buNone/>
            </a:pPr>
            <a:r>
              <a:rPr lang="en-US" sz="2000" dirty="0">
                <a:solidFill>
                  <a:schemeClr val="accent1"/>
                </a:solidFill>
                <a:latin typeface="Chakra Petch Regular" panose="00000500000000000000" charset="0"/>
                <a:cs typeface="Chakra Petch Regular" panose="00000500000000000000" charset="0"/>
              </a:rPr>
              <a:t>WHERE {</a:t>
            </a:r>
          </a:p>
          <a:p>
            <a:pPr marL="0" indent="0">
              <a:lnSpc>
                <a:spcPct val="90000"/>
              </a:lnSpc>
              <a:buNone/>
            </a:pPr>
            <a:r>
              <a:rPr lang="en-US" sz="2000" dirty="0">
                <a:solidFill>
                  <a:schemeClr val="accent1"/>
                </a:solidFill>
                <a:latin typeface="Chakra Petch Regular" panose="00000500000000000000" charset="0"/>
                <a:cs typeface="Chakra Petch Regular" panose="00000500000000000000" charset="0"/>
              </a:rPr>
              <a:t>  # Match the album of the artist "Adam Agee &amp; Jon Sousa"</a:t>
            </a:r>
          </a:p>
          <a:p>
            <a:pPr marL="0" indent="0">
              <a:lnSpc>
                <a:spcPct val="90000"/>
              </a:lnSpc>
              <a:buNone/>
            </a:pPr>
            <a:r>
              <a:rPr lang="en-US" sz="2000" dirty="0">
                <a:solidFill>
                  <a:schemeClr val="accent1"/>
                </a:solidFill>
                <a:latin typeface="Chakra Petch Regular" panose="00000500000000000000" charset="0"/>
                <a:cs typeface="Chakra Petch Regular" panose="00000500000000000000" charset="0"/>
              </a:rPr>
              <a:t>  ?album wdt:P175 "Adam Agee &amp; Jon Sousa"@</a:t>
            </a:r>
            <a:r>
              <a:rPr lang="en-US" sz="2000" dirty="0" err="1">
                <a:solidFill>
                  <a:schemeClr val="accent1"/>
                </a:solidFill>
                <a:latin typeface="Chakra Petch Regular" panose="00000500000000000000" charset="0"/>
                <a:cs typeface="Chakra Petch Regular" panose="00000500000000000000" charset="0"/>
              </a:rPr>
              <a:t>en</a:t>
            </a:r>
            <a:r>
              <a:rPr lang="en-US" sz="2000" dirty="0">
                <a:solidFill>
                  <a:schemeClr val="accent1"/>
                </a:solidFill>
                <a:latin typeface="Chakra Petch Regular" panose="00000500000000000000" charset="0"/>
                <a:cs typeface="Chakra Petch Regular" panose="00000500000000000000" charset="0"/>
              </a:rPr>
              <a:t> .</a:t>
            </a:r>
          </a:p>
          <a:p>
            <a:pPr marL="0" indent="0">
              <a:lnSpc>
                <a:spcPct val="90000"/>
              </a:lnSpc>
              <a:buNone/>
            </a:pPr>
            <a:r>
              <a:rPr lang="en-US" sz="2000" dirty="0">
                <a:solidFill>
                  <a:schemeClr val="accent1"/>
                </a:solidFill>
                <a:latin typeface="Chakra Petch Regular" panose="00000500000000000000" charset="0"/>
                <a:cs typeface="Chakra Petch Regular" panose="00000500000000000000" charset="0"/>
              </a:rPr>
              <a:t>  # Find all tunes in the matched albums</a:t>
            </a:r>
          </a:p>
          <a:p>
            <a:pPr marL="0" indent="0">
              <a:lnSpc>
                <a:spcPct val="90000"/>
              </a:lnSpc>
              <a:buNone/>
            </a:pPr>
            <a:r>
              <a:rPr lang="en-US" sz="2000" dirty="0">
                <a:solidFill>
                  <a:schemeClr val="accent1"/>
                </a:solidFill>
                <a:latin typeface="Chakra Petch Regular" panose="00000500000000000000" charset="0"/>
                <a:cs typeface="Chakra Petch Regular" panose="00000500000000000000" charset="0"/>
              </a:rPr>
              <a:t>  ?album </a:t>
            </a:r>
            <a:r>
              <a:rPr lang="en-US" sz="2000" dirty="0" err="1">
                <a:solidFill>
                  <a:schemeClr val="accent1"/>
                </a:solidFill>
                <a:latin typeface="Chakra Petch Regular" panose="00000500000000000000" charset="0"/>
                <a:cs typeface="Chakra Petch Regular" panose="00000500000000000000" charset="0"/>
              </a:rPr>
              <a:t>thesession:tunes</a:t>
            </a:r>
            <a:r>
              <a:rPr lang="en-US" sz="2000" dirty="0">
                <a:solidFill>
                  <a:schemeClr val="accent1"/>
                </a:solidFill>
                <a:latin typeface="Chakra Petch Regular" panose="00000500000000000000" charset="0"/>
                <a:cs typeface="Chakra Petch Regular" panose="00000500000000000000" charset="0"/>
              </a:rPr>
              <a:t> ?tune .</a:t>
            </a:r>
          </a:p>
          <a:p>
            <a:pPr marL="0" indent="0">
              <a:lnSpc>
                <a:spcPct val="90000"/>
              </a:lnSpc>
              <a:buNone/>
            </a:pPr>
            <a:r>
              <a:rPr lang="en-US" sz="2000" dirty="0">
                <a:solidFill>
                  <a:schemeClr val="accent1"/>
                </a:solidFill>
                <a:latin typeface="Chakra Petch Regular" panose="00000500000000000000" charset="0"/>
                <a:cs typeface="Chakra Petch Regular" panose="00000500000000000000" charset="0"/>
              </a:rPr>
              <a:t>  # Find genres of the matched tunes</a:t>
            </a:r>
          </a:p>
          <a:p>
            <a:pPr marL="0" indent="0">
              <a:lnSpc>
                <a:spcPct val="90000"/>
              </a:lnSpc>
              <a:buNone/>
            </a:pPr>
            <a:r>
              <a:rPr lang="en-US" sz="2000" dirty="0">
                <a:solidFill>
                  <a:schemeClr val="accent1"/>
                </a:solidFill>
                <a:latin typeface="Chakra Petch Regular" panose="00000500000000000000" charset="0"/>
                <a:cs typeface="Chakra Petch Regular" panose="00000500000000000000" charset="0"/>
              </a:rPr>
              <a:t>  ?tune wdt:P136 ?genre . }</a:t>
            </a:r>
          </a:p>
        </p:txBody>
      </p:sp>
      <p:sp>
        <p:nvSpPr>
          <p:cNvPr id="4" name="Text Box 3"/>
          <p:cNvSpPr txBox="1"/>
          <p:nvPr>
            <p:custDataLst>
              <p:tags r:id="rId1"/>
            </p:custDataLst>
          </p:nvPr>
        </p:nvSpPr>
        <p:spPr>
          <a:xfrm>
            <a:off x="647700" y="6858000"/>
            <a:ext cx="11544300" cy="922020"/>
          </a:xfrm>
          <a:prstGeom prst="rect">
            <a:avLst/>
          </a:prstGeom>
          <a:noFill/>
        </p:spPr>
        <p:txBody>
          <a:bodyPr wrap="square" rtlCol="0" anchor="t">
            <a:spAutoFit/>
          </a:bodyPr>
          <a:lstStyle/>
          <a:p>
            <a:r>
              <a:rPr lang="en-US">
                <a:sym typeface="+mn-ea"/>
              </a:rPr>
              <a:t>In order for you to generate the following SPARQL, how should I ask you in a natural language (English)?</a:t>
            </a:r>
            <a:endParaRPr lang="en-US"/>
          </a:p>
          <a:p>
            <a:r>
              <a:rPr lang="en-US">
                <a:sym typeface="+mn-ea"/>
              </a:rPr>
              <a:t>ChatGpt 4o:</a:t>
            </a:r>
            <a:endParaRPr lang="en-US"/>
          </a:p>
          <a:p>
            <a:r>
              <a:rPr lang="en-US">
                <a:sym typeface="+mn-ea"/>
              </a:rPr>
              <a:t>“”</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(Q2-2)</a:t>
            </a:r>
          </a:p>
        </p:txBody>
      </p:sp>
      <p:pic>
        <p:nvPicPr>
          <p:cNvPr id="8" name="Content Placeholder 7"/>
          <p:cNvPicPr>
            <a:picLocks noGrp="1" noChangeAspect="1"/>
          </p:cNvPicPr>
          <p:nvPr>
            <p:ph idx="1"/>
            <p:custDataLst>
              <p:tags r:id="rId1"/>
            </p:custDataLst>
          </p:nvPr>
        </p:nvPicPr>
        <p:blipFill>
          <a:blip r:embed="rId4"/>
          <a:stretch>
            <a:fillRect/>
          </a:stretch>
        </p:blipFill>
        <p:spPr>
          <a:xfrm>
            <a:off x="723265" y="1739265"/>
            <a:ext cx="3454400" cy="4351655"/>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42</a:t>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(Q2-3)</a:t>
            </a:r>
            <a:br>
              <a:rPr lang="en-US" sz="2400"/>
            </a:br>
            <a:endParaRPr lang="en-US" sz="2400"/>
          </a:p>
        </p:txBody>
      </p:sp>
      <p:sp>
        <p:nvSpPr>
          <p:cNvPr id="8" name="Content Placeholder 7"/>
          <p:cNvSpPr>
            <a:spLocks noGrp="1"/>
          </p:cNvSpPr>
          <p:nvPr>
            <p:ph idx="1"/>
            <p:custDataLst>
              <p:tags r:id="rId1"/>
            </p:custDataLst>
          </p:nvPr>
        </p:nvSpPr>
        <p:spPr>
          <a:xfrm>
            <a:off x="647700" y="1459230"/>
            <a:ext cx="10515600" cy="5180330"/>
          </a:xfrm>
        </p:spPr>
        <p:txBody>
          <a:bodyPr>
            <a:normAutofit/>
          </a:bodyPr>
          <a:lstStyle/>
          <a:p>
            <a:pPr marL="0" indent="0">
              <a:lnSpc>
                <a:spcPct val="90000"/>
              </a:lnSpc>
              <a:buNone/>
            </a:pPr>
            <a:r>
              <a:rPr lang="en-US" sz="2000" dirty="0">
                <a:solidFill>
                  <a:schemeClr val="tx1">
                    <a:lumMod val="85000"/>
                    <a:lumOff val="15000"/>
                  </a:schemeClr>
                </a:solidFill>
                <a:cs typeface="+mn-lt"/>
                <a:sym typeface="+mn-ea"/>
              </a:rPr>
              <a:t>Enter the following in ChatGPT (</a:t>
            </a:r>
            <a:r>
              <a:rPr lang="en-US" sz="2000" b="1" dirty="0">
                <a:solidFill>
                  <a:schemeClr val="tx1">
                    <a:lumMod val="85000"/>
                    <a:lumOff val="15000"/>
                  </a:schemeClr>
                </a:solidFill>
                <a:cs typeface="+mn-lt"/>
                <a:sym typeface="+mn-ea"/>
              </a:rPr>
              <a:t>the text in red will be provided to users</a:t>
            </a:r>
            <a:r>
              <a:rPr lang="en-US" sz="2000" dirty="0">
                <a:solidFill>
                  <a:schemeClr val="tx1">
                    <a:lumMod val="85000"/>
                    <a:lumOff val="15000"/>
                  </a:schemeClr>
                </a:solidFill>
                <a:cs typeface="+mn-lt"/>
                <a:sym typeface="+mn-ea"/>
              </a:rPr>
              <a:t>):</a:t>
            </a:r>
          </a:p>
          <a:p>
            <a:pPr marL="0" indent="0">
              <a:lnSpc>
                <a:spcPct val="90000"/>
              </a:lnSpc>
              <a:buNone/>
            </a:pPr>
            <a:r>
              <a:rPr lang="en-US" sz="2000" dirty="0">
                <a:solidFill>
                  <a:schemeClr val="accent6"/>
                </a:solidFill>
                <a:cs typeface="+mn-lt"/>
                <a:sym typeface="+mn-ea"/>
              </a:rPr>
              <a:t>Given an RDF database reconciled with </a:t>
            </a:r>
            <a:r>
              <a:rPr lang="en-US" sz="2000" dirty="0" err="1">
                <a:solidFill>
                  <a:schemeClr val="accent6"/>
                </a:solidFill>
                <a:cs typeface="+mn-lt"/>
                <a:sym typeface="+mn-ea"/>
              </a:rPr>
              <a:t>Wikidata</a:t>
            </a:r>
            <a:r>
              <a:rPr lang="en-US" sz="2000" dirty="0">
                <a:solidFill>
                  <a:schemeClr val="accent6"/>
                </a:solidFill>
                <a:cs typeface="+mn-lt"/>
                <a:sym typeface="+mn-ea"/>
              </a:rPr>
              <a:t> and</a:t>
            </a:r>
          </a:p>
          <a:p>
            <a:pPr marL="0" indent="0">
              <a:lnSpc>
                <a:spcPct val="90000"/>
              </a:lnSpc>
              <a:buNone/>
            </a:pPr>
            <a:r>
              <a:rPr lang="en-US" sz="2000" dirty="0">
                <a:solidFill>
                  <a:schemeClr val="accent6"/>
                </a:solidFill>
                <a:cs typeface="+mn-lt"/>
                <a:sym typeface="+mn-ea"/>
              </a:rPr>
              <a:t>```</a:t>
            </a:r>
          </a:p>
          <a:p>
            <a:pPr marL="0" indent="0">
              <a:lnSpc>
                <a:spcPct val="90000"/>
              </a:lnSpc>
              <a:buNone/>
            </a:pPr>
            <a:r>
              <a:rPr lang="en-US" sz="2000" dirty="0">
                <a:solidFill>
                  <a:schemeClr val="accent6"/>
                </a:solidFill>
                <a:cs typeface="+mn-lt"/>
                <a:sym typeface="+mn-ea"/>
              </a:rPr>
              <a:t>wdt:P625 </a:t>
            </a:r>
            <a:r>
              <a:rPr lang="en-US" sz="2000" dirty="0" err="1">
                <a:solidFill>
                  <a:schemeClr val="accent6"/>
                </a:solidFill>
                <a:cs typeface="+mn-lt"/>
                <a:sym typeface="+mn-ea"/>
              </a:rPr>
              <a:t>rdfs:domain</a:t>
            </a:r>
            <a:r>
              <a:rPr lang="en-US" sz="2000" dirty="0">
                <a:solidFill>
                  <a:schemeClr val="accent6"/>
                </a:solidFill>
                <a:cs typeface="+mn-lt"/>
                <a:sym typeface="+mn-ea"/>
              </a:rPr>
              <a:t>  &lt;https://</a:t>
            </a:r>
            <a:r>
              <a:rPr lang="en-US" sz="2000" dirty="0" err="1">
                <a:solidFill>
                  <a:schemeClr val="accent6"/>
                </a:solidFill>
                <a:cs typeface="+mn-lt"/>
                <a:sym typeface="+mn-ea"/>
              </a:rPr>
              <a:t>thesession.org</a:t>
            </a:r>
            <a:r>
              <a:rPr lang="en-US" sz="2000" dirty="0">
                <a:solidFill>
                  <a:schemeClr val="accent6"/>
                </a:solidFill>
                <a:cs typeface="+mn-lt"/>
                <a:sym typeface="+mn-ea"/>
              </a:rPr>
              <a:t>/sessions&gt; .</a:t>
            </a:r>
          </a:p>
          <a:p>
            <a:pPr marL="0" algn="l">
              <a:lnSpc>
                <a:spcPct val="90000"/>
              </a:lnSpc>
              <a:buClrTx/>
              <a:buSzTx/>
              <a:buNone/>
            </a:pPr>
            <a:r>
              <a:rPr lang="en-US" sz="2000" dirty="0">
                <a:solidFill>
                  <a:schemeClr val="accent6"/>
                </a:solidFill>
                <a:cs typeface="+mn-lt"/>
                <a:sym typeface="+mn-ea"/>
              </a:rPr>
              <a:t>wdt:P2561 </a:t>
            </a:r>
            <a:r>
              <a:rPr lang="en-US" sz="2000" dirty="0" err="1">
                <a:solidFill>
                  <a:schemeClr val="accent6"/>
                </a:solidFill>
                <a:cs typeface="+mn-lt"/>
                <a:sym typeface="+mn-ea"/>
              </a:rPr>
              <a:t>rdfs:label</a:t>
            </a:r>
            <a:r>
              <a:rPr lang="en-US" sz="2000" dirty="0">
                <a:solidFill>
                  <a:schemeClr val="accent6"/>
                </a:solidFill>
                <a:cs typeface="+mn-lt"/>
                <a:sym typeface="+mn-ea"/>
              </a:rPr>
              <a:t> “</a:t>
            </a:r>
            <a:r>
              <a:rPr lang="en-US" sz="2000" dirty="0" err="1">
                <a:solidFill>
                  <a:schemeClr val="accent6"/>
                </a:solidFill>
                <a:cs typeface="+mn-lt"/>
                <a:sym typeface="+mn-ea"/>
              </a:rPr>
              <a:t>sessionName</a:t>
            </a:r>
            <a:r>
              <a:rPr lang="en-US" sz="2000" dirty="0">
                <a:solidFill>
                  <a:schemeClr val="accent6"/>
                </a:solidFill>
                <a:cs typeface="+mn-lt"/>
                <a:sym typeface="+mn-ea"/>
              </a:rPr>
              <a:t>” ; </a:t>
            </a:r>
            <a:r>
              <a:rPr lang="en-US" sz="2000" dirty="0" err="1">
                <a:solidFill>
                  <a:schemeClr val="accent6"/>
                </a:solidFill>
                <a:cs typeface="+mn-lt"/>
                <a:sym typeface="+mn-ea"/>
              </a:rPr>
              <a:t>rdfs:domain</a:t>
            </a:r>
            <a:r>
              <a:rPr lang="en-US" sz="2000" dirty="0">
                <a:solidFill>
                  <a:schemeClr val="accent6"/>
                </a:solidFill>
                <a:cs typeface="+mn-lt"/>
                <a:sym typeface="+mn-ea"/>
              </a:rPr>
              <a:t> &lt;https://</a:t>
            </a:r>
            <a:r>
              <a:rPr lang="en-US" sz="2000" dirty="0" err="1">
                <a:solidFill>
                  <a:schemeClr val="accent6"/>
                </a:solidFill>
                <a:cs typeface="+mn-lt"/>
                <a:sym typeface="+mn-ea"/>
              </a:rPr>
              <a:t>thesession.org</a:t>
            </a:r>
            <a:r>
              <a:rPr lang="en-US" sz="2000" dirty="0">
                <a:solidFill>
                  <a:schemeClr val="accent6"/>
                </a:solidFill>
                <a:cs typeface="+mn-lt"/>
                <a:sym typeface="+mn-ea"/>
              </a:rPr>
              <a:t>/sessions&gt; .</a:t>
            </a:r>
          </a:p>
          <a:p>
            <a:pPr marL="0" indent="0">
              <a:lnSpc>
                <a:spcPct val="90000"/>
              </a:lnSpc>
              <a:buNone/>
            </a:pPr>
            <a:r>
              <a:rPr lang="en-US" sz="2000" dirty="0">
                <a:solidFill>
                  <a:schemeClr val="accent6"/>
                </a:solidFill>
                <a:cs typeface="+mn-lt"/>
                <a:sym typeface="+mn-ea"/>
              </a:rPr>
              <a:t>```</a:t>
            </a:r>
          </a:p>
          <a:p>
            <a:pPr marL="0" indent="0">
              <a:lnSpc>
                <a:spcPct val="90000"/>
              </a:lnSpc>
              <a:buNone/>
            </a:pPr>
            <a:r>
              <a:rPr lang="en-US" sz="2000" dirty="0">
                <a:solidFill>
                  <a:schemeClr val="accent6"/>
                </a:solidFill>
                <a:cs typeface="+mn-lt"/>
                <a:sym typeface="+mn-ea"/>
              </a:rPr>
              <a:t>Use </a:t>
            </a:r>
            <a:r>
              <a:rPr lang="en-US" sz="2000" dirty="0" err="1">
                <a:solidFill>
                  <a:schemeClr val="accent6"/>
                </a:solidFill>
                <a:cs typeface="+mn-lt"/>
                <a:sym typeface="+mn-ea"/>
              </a:rPr>
              <a:t>bif:st_distance</a:t>
            </a:r>
            <a:r>
              <a:rPr lang="en-US" sz="2000" dirty="0">
                <a:solidFill>
                  <a:schemeClr val="accent6"/>
                </a:solidFill>
                <a:cs typeface="+mn-lt"/>
                <a:sym typeface="+mn-ea"/>
              </a:rPr>
              <a:t>(). Remember to confine the type for entities .</a:t>
            </a:r>
          </a:p>
          <a:p>
            <a:pPr marL="0" indent="0">
              <a:lnSpc>
                <a:spcPct val="90000"/>
              </a:lnSpc>
              <a:buNone/>
            </a:pPr>
            <a:r>
              <a:rPr lang="en-US" sz="2000" dirty="0">
                <a:solidFill>
                  <a:schemeClr val="accent6"/>
                </a:solidFill>
                <a:cs typeface="+mn-lt"/>
                <a:sym typeface="+mn-ea"/>
              </a:rPr>
              <a:t>Generate SPARQL for the following (For string property values, please add @</a:t>
            </a:r>
            <a:r>
              <a:rPr lang="en-US" sz="2000" dirty="0" err="1">
                <a:solidFill>
                  <a:schemeClr val="accent6"/>
                </a:solidFill>
                <a:cs typeface="+mn-lt"/>
                <a:sym typeface="+mn-ea"/>
              </a:rPr>
              <a:t>en</a:t>
            </a:r>
            <a:r>
              <a:rPr lang="en-US" sz="2000" dirty="0">
                <a:solidFill>
                  <a:schemeClr val="accent6"/>
                </a:solidFill>
                <a:cs typeface="+mn-lt"/>
                <a:sym typeface="+mn-ea"/>
              </a:rPr>
              <a:t>):</a:t>
            </a:r>
            <a:endParaRPr lang="en-US" sz="2000" dirty="0">
              <a:solidFill>
                <a:srgbClr val="FF0000"/>
              </a:solidFill>
              <a:cs typeface="+mn-lt"/>
              <a:sym typeface="+mn-ea"/>
            </a:endParaRPr>
          </a:p>
          <a:p>
            <a:pPr marL="0" indent="0">
              <a:lnSpc>
                <a:spcPct val="120000"/>
              </a:lnSpc>
              <a:buNone/>
            </a:pPr>
            <a:r>
              <a:rPr lang="en-US" sz="2000" dirty="0">
                <a:solidFill>
                  <a:schemeClr val="tx1">
                    <a:lumMod val="85000"/>
                    <a:lumOff val="15000"/>
                  </a:schemeClr>
                </a:solidFill>
                <a:cs typeface="+mn-lt"/>
                <a:sym typeface="+mn-ea"/>
              </a:rPr>
              <a:t>Find other sessions that took place within a 20-kilometer radius centered on the session "</a:t>
            </a:r>
            <a:r>
              <a:rPr lang="en-US" sz="2000" dirty="0">
                <a:solidFill>
                  <a:schemeClr val="accent5"/>
                </a:solidFill>
                <a:cs typeface="+mn-lt"/>
                <a:sym typeface="+mn-ea"/>
              </a:rPr>
              <a:t>Hurley's Irish Pub</a:t>
            </a:r>
            <a:r>
              <a:rPr lang="en-US" sz="2000" dirty="0">
                <a:solidFill>
                  <a:schemeClr val="tx1">
                    <a:lumMod val="85000"/>
                    <a:lumOff val="15000"/>
                  </a:schemeClr>
                </a:solidFill>
                <a:cs typeface="+mn-lt"/>
                <a:sym typeface="+mn-ea"/>
              </a:rPr>
              <a:t>"</a:t>
            </a:r>
            <a:endParaRPr lang="en-US" sz="2000" dirty="0">
              <a:solidFill>
                <a:schemeClr val="tx1">
                  <a:lumMod val="85000"/>
                  <a:lumOff val="15000"/>
                </a:schemeClr>
              </a:solidFill>
              <a:cs typeface="+mn-lt"/>
            </a:endParaRPr>
          </a:p>
          <a:p>
            <a:pPr marL="0" indent="0">
              <a:lnSpc>
                <a:spcPct val="90000"/>
              </a:lnSpc>
              <a:buNone/>
            </a:pPr>
            <a:endParaRPr lang="zh-CN" altLang="en-US" sz="2000" dirty="0">
              <a:solidFill>
                <a:schemeClr val="tx1"/>
              </a:solidFill>
              <a:cs typeface="+mn-lt"/>
              <a:sym typeface="+mn-ea"/>
            </a:endParaRPr>
          </a:p>
        </p:txBody>
      </p:sp>
      <p:sp>
        <p:nvSpPr>
          <p:cNvPr id="3" name="Text Box 2"/>
          <p:cNvSpPr txBox="1"/>
          <p:nvPr/>
        </p:nvSpPr>
        <p:spPr>
          <a:xfrm>
            <a:off x="647700" y="6858000"/>
            <a:ext cx="10516235" cy="645160"/>
          </a:xfrm>
          <a:prstGeom prst="rect">
            <a:avLst/>
          </a:prstGeom>
          <a:noFill/>
        </p:spPr>
        <p:txBody>
          <a:bodyPr wrap="square" rtlCol="0">
            <a:spAutoFit/>
          </a:bodyPr>
          <a:lstStyle/>
          <a:p>
            <a:r>
              <a:rPr lang="en-US">
                <a:solidFill>
                  <a:schemeClr val="bg1">
                    <a:lumMod val="75000"/>
                  </a:schemeClr>
                </a:solidFill>
              </a:rPr>
              <a:t>This prompt is not robust enough.</a:t>
            </a:r>
          </a:p>
          <a:p>
            <a:r>
              <a:rPr lang="en-US">
                <a:solidFill>
                  <a:schemeClr val="bg1">
                    <a:lumMod val="75000"/>
                  </a:schemeClr>
                </a:solidFill>
              </a:rPr>
              <a:t>chatGpt knows what wdt:P625 is; the context provided above is not robust enough</a:t>
            </a:r>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10000"/>
              </a:lnSpc>
            </a:pPr>
            <a:r>
              <a:rPr lang="en-US" sz="2800">
                <a:sym typeface="+mn-ea"/>
              </a:rPr>
              <a:t>Generated SPARQL by ChatGPT (Q2-3)</a:t>
            </a:r>
            <a:br>
              <a:rPr lang="en-US" sz="2800">
                <a:sym typeface="+mn-ea"/>
              </a:rPr>
            </a:br>
            <a:r>
              <a:rPr lang="en-US" sz="2400" b="1">
                <a:solidFill>
                  <a:srgbClr val="7030A0"/>
                </a:solidFill>
                <a:cs typeface="+mn-lt"/>
                <a:sym typeface="+mn-ea"/>
              </a:rPr>
              <a:t>Find other sessions that took place within a 20-kilometer radius centered on the session "Hurley's Irish Pub"</a:t>
            </a:r>
          </a:p>
        </p:txBody>
      </p:sp>
      <p:sp>
        <p:nvSpPr>
          <p:cNvPr id="4" name="Text Box 3"/>
          <p:cNvSpPr txBox="1"/>
          <p:nvPr/>
        </p:nvSpPr>
        <p:spPr>
          <a:xfrm>
            <a:off x="647700" y="1551305"/>
            <a:ext cx="9542145" cy="5073650"/>
          </a:xfrm>
          <a:prstGeom prst="rect">
            <a:avLst/>
          </a:prstGeom>
          <a:noFill/>
        </p:spPr>
        <p:txBody>
          <a:bodyPr wrap="square" rtlCol="0">
            <a:spAutoFit/>
          </a:bodyPr>
          <a:lstStyle/>
          <a:p>
            <a:pPr>
              <a:lnSpc>
                <a:spcPct val="120000"/>
              </a:lnSpc>
            </a:pPr>
            <a:r>
              <a:rPr lang="en-US" dirty="0">
                <a:solidFill>
                  <a:schemeClr val="accent1"/>
                </a:solidFill>
                <a:latin typeface="Chakra Petch Regular" panose="00000500000000000000" charset="0"/>
                <a:cs typeface="Chakra Petch Regular" panose="00000500000000000000" charset="0"/>
              </a:rPr>
              <a:t>PREFIX </a:t>
            </a:r>
            <a:r>
              <a:rPr lang="en-US" dirty="0" err="1">
                <a:solidFill>
                  <a:schemeClr val="accent1"/>
                </a:solidFill>
                <a:latin typeface="Chakra Petch Regular" panose="00000500000000000000" charset="0"/>
                <a:cs typeface="Chakra Petch Regular" panose="00000500000000000000" charset="0"/>
              </a:rPr>
              <a:t>wdt</a:t>
            </a:r>
            <a:r>
              <a:rPr lang="en-US" dirty="0">
                <a:solidFill>
                  <a:schemeClr val="accent1"/>
                </a:solidFill>
                <a:latin typeface="Chakra Petch Regular" panose="00000500000000000000" charset="0"/>
                <a:cs typeface="Chakra Petch Regular" panose="00000500000000000000" charset="0"/>
              </a:rPr>
              <a:t>: &lt;http://</a:t>
            </a:r>
            <a:r>
              <a:rPr lang="en-US" dirty="0" err="1">
                <a:solidFill>
                  <a:schemeClr val="accent1"/>
                </a:solidFill>
                <a:latin typeface="Chakra Petch Regular" panose="00000500000000000000" charset="0"/>
                <a:cs typeface="Chakra Petch Regular" panose="00000500000000000000" charset="0"/>
              </a:rPr>
              <a:t>www.wikidata.org</a:t>
            </a:r>
            <a:r>
              <a:rPr lang="en-US" dirty="0">
                <a:solidFill>
                  <a:schemeClr val="accent1"/>
                </a:solidFill>
                <a:latin typeface="Chakra Petch Regular" panose="00000500000000000000" charset="0"/>
                <a:cs typeface="Chakra Petch Regular" panose="00000500000000000000" charset="0"/>
              </a:rPr>
              <a:t>/prop/direct/&gt;</a:t>
            </a:r>
          </a:p>
          <a:p>
            <a:pPr>
              <a:lnSpc>
                <a:spcPct val="120000"/>
              </a:lnSpc>
            </a:pPr>
            <a:r>
              <a:rPr lang="en-US" dirty="0">
                <a:solidFill>
                  <a:schemeClr val="accent1"/>
                </a:solidFill>
                <a:latin typeface="Chakra Petch Regular" panose="00000500000000000000" charset="0"/>
                <a:cs typeface="Chakra Petch Regular" panose="00000500000000000000" charset="0"/>
              </a:rPr>
              <a:t>PREFIX </a:t>
            </a:r>
            <a:r>
              <a:rPr lang="en-US" dirty="0" err="1">
                <a:solidFill>
                  <a:schemeClr val="accent1"/>
                </a:solidFill>
                <a:latin typeface="Chakra Petch Regular" panose="00000500000000000000" charset="0"/>
                <a:cs typeface="Chakra Petch Regular" panose="00000500000000000000" charset="0"/>
              </a:rPr>
              <a:t>rdfs</a:t>
            </a:r>
            <a:r>
              <a:rPr lang="en-US" dirty="0">
                <a:solidFill>
                  <a:schemeClr val="accent1"/>
                </a:solidFill>
                <a:latin typeface="Chakra Petch Regular" panose="00000500000000000000" charset="0"/>
                <a:cs typeface="Chakra Petch Regular" panose="00000500000000000000" charset="0"/>
              </a:rPr>
              <a:t>: &lt;http://www.w3.org/2000/01/</a:t>
            </a:r>
            <a:r>
              <a:rPr lang="en-US" dirty="0" err="1">
                <a:solidFill>
                  <a:schemeClr val="accent1"/>
                </a:solidFill>
                <a:latin typeface="Chakra Petch Regular" panose="00000500000000000000" charset="0"/>
                <a:cs typeface="Chakra Petch Regular" panose="00000500000000000000" charset="0"/>
              </a:rPr>
              <a:t>rdf</a:t>
            </a:r>
            <a:r>
              <a:rPr lang="en-US" dirty="0">
                <a:solidFill>
                  <a:schemeClr val="accent1"/>
                </a:solidFill>
                <a:latin typeface="Chakra Petch Regular" panose="00000500000000000000" charset="0"/>
                <a:cs typeface="Chakra Petch Regular" panose="00000500000000000000" charset="0"/>
              </a:rPr>
              <a:t>-schema#&gt;</a:t>
            </a:r>
          </a:p>
          <a:p>
            <a:pPr>
              <a:lnSpc>
                <a:spcPct val="120000"/>
              </a:lnSpc>
            </a:pPr>
            <a:r>
              <a:rPr lang="en-US" dirty="0">
                <a:solidFill>
                  <a:schemeClr val="accent1"/>
                </a:solidFill>
                <a:latin typeface="Chakra Petch Regular" panose="00000500000000000000" charset="0"/>
                <a:cs typeface="Chakra Petch Regular" panose="00000500000000000000" charset="0"/>
              </a:rPr>
              <a:t>SELECT ?session ?</a:t>
            </a:r>
            <a:r>
              <a:rPr lang="en-US" dirty="0" err="1">
                <a:solidFill>
                  <a:schemeClr val="accent1"/>
                </a:solidFill>
                <a:latin typeface="Chakra Petch Regular" panose="00000500000000000000" charset="0"/>
                <a:cs typeface="Chakra Petch Regular" panose="00000500000000000000" charset="0"/>
              </a:rPr>
              <a:t>sessionName</a:t>
            </a:r>
            <a:r>
              <a:rPr lang="en-US" dirty="0">
                <a:solidFill>
                  <a:schemeClr val="accent1"/>
                </a:solidFill>
                <a:latin typeface="Chakra Petch Regular" panose="00000500000000000000" charset="0"/>
                <a:cs typeface="Chakra Petch Regular" panose="00000500000000000000" charset="0"/>
              </a:rPr>
              <a:t> ?location ?distance</a:t>
            </a:r>
          </a:p>
          <a:p>
            <a:pPr>
              <a:lnSpc>
                <a:spcPct val="120000"/>
              </a:lnSpc>
            </a:pPr>
            <a:r>
              <a:rPr lang="en-US" dirty="0">
                <a:solidFill>
                  <a:schemeClr val="accent1"/>
                </a:solidFill>
                <a:latin typeface="Chakra Petch Regular" panose="00000500000000000000" charset="0"/>
                <a:cs typeface="Chakra Petch Regular" panose="00000500000000000000" charset="0"/>
              </a:rPr>
              <a:t>WHERE {</a:t>
            </a:r>
          </a:p>
          <a:p>
            <a:pPr>
              <a:lnSpc>
                <a:spcPct val="120000"/>
              </a:lnSpc>
            </a:pPr>
            <a:r>
              <a:rPr lang="en-US" dirty="0">
                <a:solidFill>
                  <a:schemeClr val="accent1"/>
                </a:solidFill>
                <a:latin typeface="Chakra Petch Regular" panose="00000500000000000000" charset="0"/>
                <a:cs typeface="Chakra Petch Regular" panose="00000500000000000000" charset="0"/>
              </a:rPr>
              <a:t>  # Find the location of "Hurley's Irish Pub"</a:t>
            </a:r>
          </a:p>
          <a:p>
            <a:pPr>
              <a:lnSpc>
                <a:spcPct val="120000"/>
              </a:lnSpc>
            </a:pPr>
            <a:r>
              <a:rPr lang="en-US" dirty="0">
                <a:solidFill>
                  <a:schemeClr val="accent1"/>
                </a:solidFill>
                <a:latin typeface="Chakra Petch Regular" panose="00000500000000000000" charset="0"/>
                <a:cs typeface="Chakra Petch Regular" panose="00000500000000000000" charset="0"/>
              </a:rPr>
              <a:t>  ?</a:t>
            </a:r>
            <a:r>
              <a:rPr lang="en-US" dirty="0" err="1">
                <a:solidFill>
                  <a:schemeClr val="accent1"/>
                </a:solidFill>
                <a:latin typeface="Chakra Petch Regular" panose="00000500000000000000" charset="0"/>
                <a:cs typeface="Chakra Petch Regular" panose="00000500000000000000" charset="0"/>
              </a:rPr>
              <a:t>centerSession</a:t>
            </a:r>
            <a:r>
              <a:rPr lang="en-US" dirty="0">
                <a:solidFill>
                  <a:schemeClr val="accent1"/>
                </a:solidFill>
                <a:latin typeface="Chakra Petch Regular" panose="00000500000000000000" charset="0"/>
                <a:cs typeface="Chakra Petch Regular" panose="00000500000000000000" charset="0"/>
              </a:rPr>
              <a:t> wdt:P2561 "Hurley's Irish Pub"@</a:t>
            </a:r>
            <a:r>
              <a:rPr lang="en-US" dirty="0" err="1">
                <a:solidFill>
                  <a:schemeClr val="accent1"/>
                </a:solidFill>
                <a:latin typeface="Chakra Petch Regular" panose="00000500000000000000" charset="0"/>
                <a:cs typeface="Chakra Petch Regular" panose="00000500000000000000" charset="0"/>
              </a:rPr>
              <a:t>en</a:t>
            </a:r>
            <a:r>
              <a:rPr lang="en-US" dirty="0">
                <a:solidFill>
                  <a:schemeClr val="accent1"/>
                </a:solidFill>
                <a:latin typeface="Chakra Petch Regular" panose="00000500000000000000" charset="0"/>
                <a:cs typeface="Chakra Petch Regular" panose="00000500000000000000" charset="0"/>
              </a:rPr>
              <a:t> ;</a:t>
            </a:r>
          </a:p>
          <a:p>
            <a:pPr>
              <a:lnSpc>
                <a:spcPct val="120000"/>
              </a:lnSpc>
            </a:pPr>
            <a:r>
              <a:rPr lang="en-US" dirty="0">
                <a:solidFill>
                  <a:schemeClr val="accent1"/>
                </a:solidFill>
                <a:latin typeface="Chakra Petch Regular" panose="00000500000000000000" charset="0"/>
                <a:cs typeface="Chakra Petch Regular" panose="00000500000000000000" charset="0"/>
              </a:rPr>
              <a:t>                 wdt:P625 ?</a:t>
            </a:r>
            <a:r>
              <a:rPr lang="en-US" dirty="0" err="1">
                <a:solidFill>
                  <a:schemeClr val="accent1"/>
                </a:solidFill>
                <a:latin typeface="Chakra Petch Regular" panose="00000500000000000000" charset="0"/>
                <a:cs typeface="Chakra Petch Regular" panose="00000500000000000000" charset="0"/>
              </a:rPr>
              <a:t>centerLocation</a:t>
            </a:r>
            <a:r>
              <a:rPr lang="en-US" dirty="0">
                <a:solidFill>
                  <a:schemeClr val="accent1"/>
                </a:solidFill>
                <a:latin typeface="Chakra Petch Regular" panose="00000500000000000000" charset="0"/>
                <a:cs typeface="Chakra Petch Regular" panose="00000500000000000000" charset="0"/>
              </a:rPr>
              <a:t> .</a:t>
            </a:r>
          </a:p>
          <a:p>
            <a:pPr>
              <a:lnSpc>
                <a:spcPct val="120000"/>
              </a:lnSpc>
            </a:pPr>
            <a:r>
              <a:rPr lang="en-US" dirty="0">
                <a:solidFill>
                  <a:schemeClr val="accent1"/>
                </a:solidFill>
                <a:latin typeface="Chakra Petch Regular" panose="00000500000000000000" charset="0"/>
                <a:cs typeface="Chakra Petch Regular" panose="00000500000000000000" charset="0"/>
              </a:rPr>
              <a:t>  # Find other sessions and their locations</a:t>
            </a:r>
          </a:p>
          <a:p>
            <a:pPr>
              <a:lnSpc>
                <a:spcPct val="120000"/>
              </a:lnSpc>
            </a:pPr>
            <a:r>
              <a:rPr lang="en-US" dirty="0">
                <a:solidFill>
                  <a:schemeClr val="accent1"/>
                </a:solidFill>
                <a:latin typeface="Chakra Petch Regular" panose="00000500000000000000" charset="0"/>
                <a:cs typeface="Chakra Petch Regular" panose="00000500000000000000" charset="0"/>
              </a:rPr>
              <a:t>  ?session a &lt;https://</a:t>
            </a:r>
            <a:r>
              <a:rPr lang="en-US" dirty="0" err="1">
                <a:solidFill>
                  <a:schemeClr val="accent1"/>
                </a:solidFill>
                <a:latin typeface="Chakra Petch Regular" panose="00000500000000000000" charset="0"/>
                <a:cs typeface="Chakra Petch Regular" panose="00000500000000000000" charset="0"/>
              </a:rPr>
              <a:t>thesession.org</a:t>
            </a:r>
            <a:r>
              <a:rPr lang="en-US" dirty="0">
                <a:solidFill>
                  <a:schemeClr val="accent1"/>
                </a:solidFill>
                <a:latin typeface="Chakra Petch Regular" panose="00000500000000000000" charset="0"/>
                <a:cs typeface="Chakra Petch Regular" panose="00000500000000000000" charset="0"/>
              </a:rPr>
              <a:t>/sessions&gt; ;</a:t>
            </a:r>
          </a:p>
          <a:p>
            <a:pPr>
              <a:lnSpc>
                <a:spcPct val="120000"/>
              </a:lnSpc>
            </a:pPr>
            <a:r>
              <a:rPr lang="en-US" dirty="0">
                <a:solidFill>
                  <a:schemeClr val="accent1"/>
                </a:solidFill>
                <a:latin typeface="Chakra Petch Regular" panose="00000500000000000000" charset="0"/>
                <a:cs typeface="Chakra Petch Regular" panose="00000500000000000000" charset="0"/>
              </a:rPr>
              <a:t>           wdt:P2561 ?</a:t>
            </a:r>
            <a:r>
              <a:rPr lang="en-US" dirty="0" err="1">
                <a:solidFill>
                  <a:schemeClr val="accent1"/>
                </a:solidFill>
                <a:latin typeface="Chakra Petch Regular" panose="00000500000000000000" charset="0"/>
                <a:cs typeface="Chakra Petch Regular" panose="00000500000000000000" charset="0"/>
              </a:rPr>
              <a:t>sessionName</a:t>
            </a:r>
            <a:r>
              <a:rPr lang="en-US" dirty="0">
                <a:solidFill>
                  <a:schemeClr val="accent1"/>
                </a:solidFill>
                <a:latin typeface="Chakra Petch Regular" panose="00000500000000000000" charset="0"/>
                <a:cs typeface="Chakra Petch Regular" panose="00000500000000000000" charset="0"/>
              </a:rPr>
              <a:t> ;</a:t>
            </a:r>
          </a:p>
          <a:p>
            <a:pPr>
              <a:lnSpc>
                <a:spcPct val="120000"/>
              </a:lnSpc>
            </a:pPr>
            <a:r>
              <a:rPr lang="en-US" dirty="0">
                <a:solidFill>
                  <a:schemeClr val="accent1"/>
                </a:solidFill>
                <a:latin typeface="Chakra Petch Regular" panose="00000500000000000000" charset="0"/>
                <a:cs typeface="Chakra Petch Regular" panose="00000500000000000000" charset="0"/>
              </a:rPr>
              <a:t>           wdt:P625 ?location .</a:t>
            </a:r>
          </a:p>
          <a:p>
            <a:pPr>
              <a:lnSpc>
                <a:spcPct val="120000"/>
              </a:lnSpc>
            </a:pPr>
            <a:r>
              <a:rPr lang="en-US" dirty="0">
                <a:solidFill>
                  <a:schemeClr val="accent1"/>
                </a:solidFill>
                <a:latin typeface="Chakra Petch Regular" panose="00000500000000000000" charset="0"/>
                <a:cs typeface="Chakra Petch Regular" panose="00000500000000000000" charset="0"/>
              </a:rPr>
              <a:t>  # Calculate distance between "Hurley's Irish Pub" and other sessions</a:t>
            </a:r>
          </a:p>
          <a:p>
            <a:pPr>
              <a:lnSpc>
                <a:spcPct val="120000"/>
              </a:lnSpc>
            </a:pPr>
            <a:r>
              <a:rPr lang="en-US" dirty="0">
                <a:solidFill>
                  <a:schemeClr val="accent1"/>
                </a:solidFill>
                <a:latin typeface="Chakra Petch Regular" panose="00000500000000000000" charset="0"/>
                <a:cs typeface="Chakra Petch Regular" panose="00000500000000000000" charset="0"/>
              </a:rPr>
              <a:t>  BIND(</a:t>
            </a:r>
            <a:r>
              <a:rPr lang="en-US" dirty="0" err="1">
                <a:solidFill>
                  <a:schemeClr val="accent1"/>
                </a:solidFill>
                <a:latin typeface="Chakra Petch Regular" panose="00000500000000000000" charset="0"/>
                <a:cs typeface="Chakra Petch Regular" panose="00000500000000000000" charset="0"/>
              </a:rPr>
              <a:t>bif:st_distance</a:t>
            </a:r>
            <a:r>
              <a:rPr lang="en-US" dirty="0">
                <a:solidFill>
                  <a:schemeClr val="accent1"/>
                </a:solidFill>
                <a:latin typeface="Chakra Petch Regular" panose="00000500000000000000" charset="0"/>
                <a:cs typeface="Chakra Petch Regular" panose="00000500000000000000" charset="0"/>
              </a:rPr>
              <a:t>(?</a:t>
            </a:r>
            <a:r>
              <a:rPr lang="en-US" dirty="0" err="1">
                <a:solidFill>
                  <a:schemeClr val="accent1"/>
                </a:solidFill>
                <a:latin typeface="Chakra Petch Regular" panose="00000500000000000000" charset="0"/>
                <a:cs typeface="Chakra Petch Regular" panose="00000500000000000000" charset="0"/>
              </a:rPr>
              <a:t>centerLocation</a:t>
            </a:r>
            <a:r>
              <a:rPr lang="en-US" dirty="0">
                <a:solidFill>
                  <a:schemeClr val="accent1"/>
                </a:solidFill>
                <a:latin typeface="Chakra Petch Regular" panose="00000500000000000000" charset="0"/>
                <a:cs typeface="Chakra Petch Regular" panose="00000500000000000000" charset="0"/>
              </a:rPr>
              <a:t>, ?location) AS ?distance)</a:t>
            </a:r>
          </a:p>
          <a:p>
            <a:pPr>
              <a:lnSpc>
                <a:spcPct val="120000"/>
              </a:lnSpc>
            </a:pPr>
            <a:r>
              <a:rPr lang="en-US" dirty="0">
                <a:solidFill>
                  <a:schemeClr val="accent1"/>
                </a:solidFill>
                <a:latin typeface="Chakra Petch Regular" panose="00000500000000000000" charset="0"/>
                <a:cs typeface="Chakra Petch Regular" panose="00000500000000000000" charset="0"/>
              </a:rPr>
              <a:t>  </a:t>
            </a:r>
            <a:r>
              <a:rPr lang="en-US" dirty="0">
                <a:solidFill>
                  <a:schemeClr val="accent5"/>
                </a:solidFill>
                <a:latin typeface="Chakra Petch Regular" panose="00000500000000000000" charset="0"/>
                <a:cs typeface="Chakra Petch Regular" panose="00000500000000000000" charset="0"/>
              </a:rPr>
              <a:t># Filter sessions within a 20-kilometer radius</a:t>
            </a:r>
          </a:p>
          <a:p>
            <a:pPr>
              <a:lnSpc>
                <a:spcPct val="120000"/>
              </a:lnSpc>
            </a:pPr>
            <a:r>
              <a:rPr lang="en-US" dirty="0">
                <a:solidFill>
                  <a:schemeClr val="accent1"/>
                </a:solidFill>
                <a:latin typeface="Chakra Petch Regular" panose="00000500000000000000" charset="0"/>
                <a:cs typeface="Chakra Petch Regular" panose="00000500000000000000" charset="0"/>
              </a:rPr>
              <a:t>  FILTER(?distance &lt;= 20)} ORDER BY ?distance</a:t>
            </a: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(Q2-3)</a:t>
            </a:r>
          </a:p>
        </p:txBody>
      </p:sp>
      <p:pic>
        <p:nvPicPr>
          <p:cNvPr id="5" name="Content Placeholder 4"/>
          <p:cNvPicPr>
            <a:picLocks noGrp="1" noChangeAspect="1"/>
          </p:cNvPicPr>
          <p:nvPr>
            <p:ph idx="1"/>
            <p:custDataLst>
              <p:tags r:id="rId1"/>
            </p:custDataLst>
          </p:nvPr>
        </p:nvPicPr>
        <p:blipFill>
          <a:blip r:embed="rId4"/>
          <a:stretch>
            <a:fillRect/>
          </a:stretch>
        </p:blipFill>
        <p:spPr>
          <a:xfrm>
            <a:off x="0" y="1638300"/>
            <a:ext cx="12191365" cy="3177540"/>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45</a:t>
            </a:fld>
            <a:endParaRPr lang="zh-CN" altLang="en-US"/>
          </a:p>
        </p:txBody>
      </p:sp>
      <p:sp>
        <p:nvSpPr>
          <p:cNvPr id="4" name="Rectangle 3"/>
          <p:cNvSpPr/>
          <p:nvPr/>
        </p:nvSpPr>
        <p:spPr>
          <a:xfrm>
            <a:off x="4493623" y="2318547"/>
            <a:ext cx="2612571" cy="2403565"/>
          </a:xfrm>
          <a:prstGeom prst="rect">
            <a:avLst/>
          </a:prstGeom>
          <a:solidFill>
            <a:schemeClr val="accent5">
              <a:alpha val="19000"/>
            </a:schemeClr>
          </a:solidFill>
          <a:ln>
            <a:solidFill>
              <a:schemeClr val="accent1">
                <a:alpha val="3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511729" y="4753071"/>
            <a:ext cx="2572820" cy="369332"/>
          </a:xfrm>
          <a:prstGeom prst="rect">
            <a:avLst/>
          </a:prstGeom>
          <a:noFill/>
        </p:spPr>
        <p:txBody>
          <a:bodyPr wrap="none" rtlCol="0">
            <a:spAutoFit/>
          </a:bodyPr>
          <a:lstStyle/>
          <a:p>
            <a:r>
              <a:rPr lang="en-US" dirty="0">
                <a:solidFill>
                  <a:schemeClr val="accent5"/>
                </a:solidFill>
              </a:rPr>
              <a:t>geographical</a:t>
            </a:r>
            <a:r>
              <a:rPr lang="zh-CN" altLang="en-US" dirty="0">
                <a:solidFill>
                  <a:schemeClr val="accent5"/>
                </a:solidFill>
              </a:rPr>
              <a:t> </a:t>
            </a:r>
            <a:r>
              <a:rPr lang="en-US" altLang="zh-CN" dirty="0">
                <a:solidFill>
                  <a:schemeClr val="accent5"/>
                </a:solidFill>
              </a:rPr>
              <a:t>coordinates</a:t>
            </a:r>
            <a:endParaRPr lang="en-US" dirty="0">
              <a:solidFill>
                <a:schemeClr val="accent5"/>
              </a:solidFill>
            </a:endParaRPr>
          </a:p>
        </p:txBody>
      </p:sp>
      <p:cxnSp>
        <p:nvCxnSpPr>
          <p:cNvPr id="8" name="Straight Arrow Connector 7"/>
          <p:cNvCxnSpPr/>
          <p:nvPr/>
        </p:nvCxnSpPr>
        <p:spPr>
          <a:xfrm>
            <a:off x="11353800" y="2571184"/>
            <a:ext cx="0" cy="2009869"/>
          </a:xfrm>
          <a:prstGeom prst="straightConnector1">
            <a:avLst/>
          </a:prstGeom>
          <a:ln w="41275">
            <a:solidFill>
              <a:schemeClr val="accent5">
                <a:alpha val="44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4"/>
          <a:stretch>
            <a:fillRect/>
          </a:stretch>
        </p:blipFill>
        <p:spPr>
          <a:xfrm>
            <a:off x="450215" y="0"/>
            <a:ext cx="11292205" cy="6858000"/>
          </a:xfrm>
          <a:prstGeom prst="rect">
            <a:avLst/>
          </a:prstGeom>
        </p:spPr>
      </p:pic>
      <p:sp>
        <p:nvSpPr>
          <p:cNvPr id="2" name="Title 1"/>
          <p:cNvSpPr>
            <a:spLocks noGrp="1"/>
          </p:cNvSpPr>
          <p:nvPr>
            <p:ph type="title"/>
          </p:nvPr>
        </p:nvSpPr>
        <p:spPr>
          <a:xfrm>
            <a:off x="450215" y="2729230"/>
            <a:ext cx="2138045" cy="2995295"/>
          </a:xfrm>
        </p:spPr>
        <p:txBody>
          <a:bodyPr/>
          <a:lstStyle/>
          <a:p>
            <a:pPr>
              <a:lnSpc>
                <a:spcPct val="110000"/>
              </a:lnSpc>
            </a:pPr>
            <a:r>
              <a:rPr lang="en-US" sz="1800"/>
              <a:t>A similiar result from TheSession</a:t>
            </a:r>
          </a:p>
        </p:txBody>
      </p:sp>
      <p:sp>
        <p:nvSpPr>
          <p:cNvPr id="3" name="Text Box 2"/>
          <p:cNvSpPr txBox="1"/>
          <p:nvPr/>
        </p:nvSpPr>
        <p:spPr>
          <a:xfrm>
            <a:off x="450215" y="4831715"/>
            <a:ext cx="2363470" cy="645160"/>
          </a:xfrm>
          <a:prstGeom prst="rect">
            <a:avLst/>
          </a:prstGeom>
          <a:noFill/>
        </p:spPr>
        <p:txBody>
          <a:bodyPr wrap="square" rtlCol="0" anchor="t">
            <a:spAutoFit/>
          </a:bodyPr>
          <a:lstStyle/>
          <a:p>
            <a:r>
              <a:rPr lang="en-US">
                <a:hlinkClick r:id="rId5" action="ppaction://hlinkfile"/>
              </a:rPr>
              <a:t>https://thesession.org/sessions/411</a:t>
            </a:r>
            <a:endParaRPr 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46</a:t>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(Q2-4)</a:t>
            </a:r>
            <a:br>
              <a:rPr lang="en-US" sz="2400"/>
            </a:br>
            <a:endParaRPr lang="en-US" sz="2400"/>
          </a:p>
        </p:txBody>
      </p:sp>
      <p:sp>
        <p:nvSpPr>
          <p:cNvPr id="8" name="Content Placeholder 7"/>
          <p:cNvSpPr>
            <a:spLocks noGrp="1"/>
          </p:cNvSpPr>
          <p:nvPr>
            <p:ph idx="1"/>
            <p:custDataLst>
              <p:tags r:id="rId1"/>
            </p:custDataLst>
          </p:nvPr>
        </p:nvSpPr>
        <p:spPr>
          <a:xfrm>
            <a:off x="647700" y="1459230"/>
            <a:ext cx="10515600" cy="5180330"/>
          </a:xfrm>
        </p:spPr>
        <p:txBody>
          <a:bodyPr>
            <a:normAutofit lnSpcReduction="10000"/>
          </a:bodyPr>
          <a:lstStyle/>
          <a:p>
            <a:pPr marL="0" indent="0">
              <a:lnSpc>
                <a:spcPct val="90000"/>
              </a:lnSpc>
              <a:buNone/>
            </a:pPr>
            <a:r>
              <a:rPr lang="en-US" sz="1800" dirty="0">
                <a:solidFill>
                  <a:schemeClr val="tx1">
                    <a:lumMod val="85000"/>
                    <a:lumOff val="15000"/>
                  </a:schemeClr>
                </a:solidFill>
                <a:cs typeface="+mn-lt"/>
                <a:sym typeface="+mn-ea"/>
              </a:rPr>
              <a:t>Enter the following in ChatGPT (</a:t>
            </a:r>
            <a:r>
              <a:rPr lang="en-US" sz="1800" b="1" dirty="0">
                <a:solidFill>
                  <a:schemeClr val="tx1">
                    <a:lumMod val="85000"/>
                    <a:lumOff val="15000"/>
                  </a:schemeClr>
                </a:solidFill>
                <a:cs typeface="+mn-lt"/>
                <a:sym typeface="+mn-ea"/>
              </a:rPr>
              <a:t>the text in red will be provided to users</a:t>
            </a:r>
            <a:r>
              <a:rPr lang="en-US" sz="1800" dirty="0">
                <a:solidFill>
                  <a:schemeClr val="tx1">
                    <a:lumMod val="85000"/>
                    <a:lumOff val="15000"/>
                  </a:schemeClr>
                </a:solidFill>
                <a:cs typeface="+mn-lt"/>
                <a:sym typeface="+mn-ea"/>
              </a:rPr>
              <a:t>):</a:t>
            </a:r>
          </a:p>
          <a:p>
            <a:pPr marL="0" indent="0">
              <a:lnSpc>
                <a:spcPct val="90000"/>
              </a:lnSpc>
              <a:buNone/>
            </a:pPr>
            <a:endParaRPr lang="en-US" sz="1800" dirty="0">
              <a:solidFill>
                <a:srgbClr val="FF0000"/>
              </a:solidFill>
              <a:cs typeface="+mn-lt"/>
              <a:sym typeface="+mn-ea"/>
            </a:endParaRPr>
          </a:p>
          <a:p>
            <a:pPr marL="0" indent="0">
              <a:lnSpc>
                <a:spcPct val="90000"/>
              </a:lnSpc>
              <a:buNone/>
            </a:pPr>
            <a:r>
              <a:rPr lang="en-US" sz="1800" dirty="0">
                <a:solidFill>
                  <a:schemeClr val="accent6"/>
                </a:solidFill>
                <a:cs typeface="+mn-lt"/>
                <a:sym typeface="+mn-ea"/>
              </a:rPr>
              <a:t>Given an RDF database reconciled with </a:t>
            </a:r>
            <a:r>
              <a:rPr lang="en-US" sz="1800" dirty="0" err="1">
                <a:solidFill>
                  <a:schemeClr val="accent6"/>
                </a:solidFill>
                <a:cs typeface="+mn-lt"/>
                <a:sym typeface="+mn-ea"/>
              </a:rPr>
              <a:t>Wikidata</a:t>
            </a:r>
            <a:r>
              <a:rPr lang="en-US" sz="1800" dirty="0">
                <a:solidFill>
                  <a:schemeClr val="accent6"/>
                </a:solidFill>
                <a:cs typeface="+mn-lt"/>
                <a:sym typeface="+mn-ea"/>
              </a:rPr>
              <a:t>, and</a:t>
            </a:r>
          </a:p>
          <a:p>
            <a:pPr marL="0" indent="0">
              <a:lnSpc>
                <a:spcPct val="90000"/>
              </a:lnSpc>
              <a:buNone/>
            </a:pPr>
            <a:r>
              <a:rPr lang="en-US" sz="1800" dirty="0">
                <a:solidFill>
                  <a:schemeClr val="accent6"/>
                </a:solidFill>
                <a:cs typeface="+mn-lt"/>
                <a:sym typeface="+mn-ea"/>
              </a:rPr>
              <a:t>```</a:t>
            </a:r>
          </a:p>
          <a:p>
            <a:pPr marL="0" indent="0">
              <a:lnSpc>
                <a:spcPct val="90000"/>
              </a:lnSpc>
              <a:buNone/>
            </a:pPr>
            <a:r>
              <a:rPr lang="en-US" sz="1800" dirty="0">
                <a:solidFill>
                  <a:schemeClr val="accent6"/>
                </a:solidFill>
                <a:cs typeface="+mn-lt"/>
                <a:sym typeface="+mn-ea"/>
              </a:rPr>
              <a:t>@prefix wd: &lt;http://</a:t>
            </a:r>
            <a:r>
              <a:rPr lang="en-US" sz="1800" dirty="0" err="1">
                <a:solidFill>
                  <a:schemeClr val="accent6"/>
                </a:solidFill>
                <a:cs typeface="+mn-lt"/>
                <a:sym typeface="+mn-ea"/>
              </a:rPr>
              <a:t>www.wikidata.org</a:t>
            </a:r>
            <a:r>
              <a:rPr lang="en-US" sz="1800" dirty="0">
                <a:solidFill>
                  <a:schemeClr val="accent6"/>
                </a:solidFill>
                <a:cs typeface="+mn-lt"/>
                <a:sym typeface="+mn-ea"/>
              </a:rPr>
              <a:t>/entity/&gt; .</a:t>
            </a:r>
          </a:p>
          <a:p>
            <a:pPr marL="0" indent="0">
              <a:lnSpc>
                <a:spcPct val="90000"/>
              </a:lnSpc>
              <a:buNone/>
            </a:pPr>
            <a:r>
              <a:rPr lang="en-US" sz="1800" dirty="0">
                <a:solidFill>
                  <a:schemeClr val="accent6"/>
                </a:solidFill>
                <a:cs typeface="+mn-lt"/>
                <a:sym typeface="+mn-ea"/>
              </a:rPr>
              <a:t>@prefix </a:t>
            </a:r>
            <a:r>
              <a:rPr lang="en-US" sz="1800" dirty="0" err="1">
                <a:solidFill>
                  <a:schemeClr val="accent6"/>
                </a:solidFill>
                <a:cs typeface="+mn-lt"/>
                <a:sym typeface="+mn-ea"/>
              </a:rPr>
              <a:t>wdt</a:t>
            </a:r>
            <a:r>
              <a:rPr lang="en-US" sz="1800" dirty="0">
                <a:solidFill>
                  <a:schemeClr val="accent6"/>
                </a:solidFill>
                <a:cs typeface="+mn-lt"/>
                <a:sym typeface="+mn-ea"/>
              </a:rPr>
              <a:t>: &lt;http://</a:t>
            </a:r>
            <a:r>
              <a:rPr lang="en-US" sz="1800" dirty="0" err="1">
                <a:solidFill>
                  <a:schemeClr val="accent6"/>
                </a:solidFill>
                <a:cs typeface="+mn-lt"/>
                <a:sym typeface="+mn-ea"/>
              </a:rPr>
              <a:t>www.wikidata.org</a:t>
            </a:r>
            <a:r>
              <a:rPr lang="en-US" sz="1800" dirty="0">
                <a:solidFill>
                  <a:schemeClr val="accent6"/>
                </a:solidFill>
                <a:cs typeface="+mn-lt"/>
                <a:sym typeface="+mn-ea"/>
              </a:rPr>
              <a:t>/prop/direct/&gt; .</a:t>
            </a:r>
          </a:p>
          <a:p>
            <a:pPr marL="0" indent="0">
              <a:lnSpc>
                <a:spcPct val="90000"/>
              </a:lnSpc>
              <a:buNone/>
            </a:pPr>
            <a:r>
              <a:rPr lang="en-US" sz="1800" dirty="0">
                <a:solidFill>
                  <a:schemeClr val="accent6"/>
                </a:solidFill>
                <a:cs typeface="+mn-lt"/>
                <a:sym typeface="+mn-ea"/>
              </a:rPr>
              <a:t>&lt;https://</a:t>
            </a:r>
            <a:r>
              <a:rPr lang="en-US" sz="1800" dirty="0" err="1">
                <a:solidFill>
                  <a:schemeClr val="accent6"/>
                </a:solidFill>
                <a:cs typeface="+mn-lt"/>
                <a:sym typeface="+mn-ea"/>
              </a:rPr>
              <a:t>thesession.org</a:t>
            </a:r>
            <a:r>
              <a:rPr lang="en-US" sz="1800" dirty="0">
                <a:solidFill>
                  <a:schemeClr val="accent6"/>
                </a:solidFill>
                <a:cs typeface="+mn-lt"/>
                <a:sym typeface="+mn-ea"/>
              </a:rPr>
              <a:t>/sessions&gt; a </a:t>
            </a:r>
            <a:r>
              <a:rPr lang="en-US" sz="1800" dirty="0" err="1">
                <a:solidFill>
                  <a:schemeClr val="accent6"/>
                </a:solidFill>
                <a:cs typeface="+mn-lt"/>
                <a:sym typeface="+mn-ea"/>
              </a:rPr>
              <a:t>owl:Class</a:t>
            </a:r>
            <a:r>
              <a:rPr lang="en-US" sz="1800" dirty="0">
                <a:solidFill>
                  <a:schemeClr val="accent6"/>
                </a:solidFill>
                <a:cs typeface="+mn-lt"/>
                <a:sym typeface="+mn-ea"/>
              </a:rPr>
              <a:t> .</a:t>
            </a:r>
          </a:p>
          <a:p>
            <a:pPr marL="0" indent="0">
              <a:lnSpc>
                <a:spcPct val="90000"/>
              </a:lnSpc>
              <a:buNone/>
            </a:pPr>
            <a:r>
              <a:rPr lang="en-US" sz="1800" dirty="0">
                <a:solidFill>
                  <a:schemeClr val="accent6"/>
                </a:solidFill>
                <a:cs typeface="+mn-lt"/>
                <a:sym typeface="+mn-ea"/>
              </a:rPr>
              <a:t>wdt:P2561 </a:t>
            </a:r>
            <a:r>
              <a:rPr lang="en-US" sz="1800" dirty="0" err="1">
                <a:solidFill>
                  <a:schemeClr val="accent6"/>
                </a:solidFill>
                <a:cs typeface="+mn-lt"/>
                <a:sym typeface="+mn-ea"/>
              </a:rPr>
              <a:t>rdfs:label</a:t>
            </a:r>
            <a:r>
              <a:rPr lang="en-US" sz="1800" dirty="0">
                <a:solidFill>
                  <a:schemeClr val="accent6"/>
                </a:solidFill>
                <a:cs typeface="+mn-lt"/>
                <a:sym typeface="+mn-ea"/>
              </a:rPr>
              <a:t> "name"; </a:t>
            </a:r>
          </a:p>
          <a:p>
            <a:pPr marL="0" indent="0">
              <a:lnSpc>
                <a:spcPct val="90000"/>
              </a:lnSpc>
              <a:buNone/>
            </a:pPr>
            <a:r>
              <a:rPr lang="en-US" sz="1800" dirty="0">
                <a:solidFill>
                  <a:schemeClr val="accent6"/>
                </a:solidFill>
                <a:cs typeface="+mn-lt"/>
                <a:sym typeface="+mn-ea"/>
              </a:rPr>
              <a:t>                   </a:t>
            </a:r>
            <a:r>
              <a:rPr lang="en-US" sz="1800" dirty="0" err="1">
                <a:solidFill>
                  <a:schemeClr val="accent6"/>
                </a:solidFill>
                <a:cs typeface="+mn-lt"/>
                <a:sym typeface="+mn-ea"/>
              </a:rPr>
              <a:t>rdfs:domain</a:t>
            </a:r>
            <a:r>
              <a:rPr lang="en-US" sz="1800" dirty="0">
                <a:solidFill>
                  <a:schemeClr val="accent6"/>
                </a:solidFill>
                <a:cs typeface="+mn-lt"/>
                <a:sym typeface="+mn-ea"/>
              </a:rPr>
              <a:t> &lt;https://</a:t>
            </a:r>
            <a:r>
              <a:rPr lang="en-US" sz="1800" dirty="0" err="1">
                <a:solidFill>
                  <a:schemeClr val="accent6"/>
                </a:solidFill>
                <a:cs typeface="+mn-lt"/>
                <a:sym typeface="+mn-ea"/>
              </a:rPr>
              <a:t>thesession.org</a:t>
            </a:r>
            <a:r>
              <a:rPr lang="en-US" sz="1800" dirty="0">
                <a:solidFill>
                  <a:schemeClr val="accent6"/>
                </a:solidFill>
                <a:cs typeface="+mn-lt"/>
                <a:sym typeface="+mn-ea"/>
              </a:rPr>
              <a:t>/sessions&gt; .</a:t>
            </a:r>
          </a:p>
          <a:p>
            <a:pPr marL="0" indent="0">
              <a:lnSpc>
                <a:spcPct val="90000"/>
              </a:lnSpc>
              <a:buNone/>
            </a:pPr>
            <a:r>
              <a:rPr lang="en-US" sz="1800" dirty="0">
                <a:solidFill>
                  <a:schemeClr val="accent6"/>
                </a:solidFill>
                <a:cs typeface="+mn-lt"/>
                <a:sym typeface="+mn-ea"/>
              </a:rPr>
              <a:t>wdt:P17 </a:t>
            </a:r>
            <a:r>
              <a:rPr lang="en-US" sz="1800" dirty="0" err="1">
                <a:solidFill>
                  <a:schemeClr val="accent6"/>
                </a:solidFill>
                <a:cs typeface="+mn-lt"/>
                <a:sym typeface="+mn-ea"/>
              </a:rPr>
              <a:t>rdfs:domain</a:t>
            </a:r>
            <a:r>
              <a:rPr lang="en-US" sz="1800" dirty="0">
                <a:solidFill>
                  <a:schemeClr val="accent6"/>
                </a:solidFill>
                <a:cs typeface="+mn-lt"/>
                <a:sym typeface="+mn-ea"/>
              </a:rPr>
              <a:t> &lt;https://</a:t>
            </a:r>
            <a:r>
              <a:rPr lang="en-US" sz="1800" dirty="0" err="1">
                <a:solidFill>
                  <a:schemeClr val="accent6"/>
                </a:solidFill>
                <a:cs typeface="+mn-lt"/>
                <a:sym typeface="+mn-ea"/>
              </a:rPr>
              <a:t>thesession.org</a:t>
            </a:r>
            <a:r>
              <a:rPr lang="en-US" sz="1800" dirty="0">
                <a:solidFill>
                  <a:schemeClr val="accent6"/>
                </a:solidFill>
                <a:cs typeface="+mn-lt"/>
                <a:sym typeface="+mn-ea"/>
              </a:rPr>
              <a:t>/sessions&gt;.</a:t>
            </a:r>
          </a:p>
          <a:p>
            <a:pPr marL="0" indent="0">
              <a:lnSpc>
                <a:spcPct val="90000"/>
              </a:lnSpc>
              <a:buNone/>
            </a:pPr>
            <a:r>
              <a:rPr lang="en-US" sz="1800" dirty="0">
                <a:solidFill>
                  <a:schemeClr val="accent6"/>
                </a:solidFill>
                <a:cs typeface="+mn-lt"/>
                <a:sym typeface="+mn-ea"/>
              </a:rPr>
              <a:t>``` (use wdt:P2561 instead of </a:t>
            </a:r>
            <a:r>
              <a:rPr lang="en-US" sz="1800" dirty="0" err="1">
                <a:solidFill>
                  <a:schemeClr val="accent6"/>
                </a:solidFill>
                <a:cs typeface="+mn-lt"/>
                <a:sym typeface="+mn-ea"/>
              </a:rPr>
              <a:t>rdfs:label</a:t>
            </a:r>
            <a:r>
              <a:rPr lang="en-US" sz="1800" dirty="0">
                <a:solidFill>
                  <a:schemeClr val="accent6"/>
                </a:solidFill>
                <a:cs typeface="+mn-lt"/>
                <a:sym typeface="+mn-ea"/>
              </a:rPr>
              <a:t>)</a:t>
            </a:r>
          </a:p>
          <a:p>
            <a:pPr marL="0" indent="0">
              <a:lnSpc>
                <a:spcPct val="90000"/>
              </a:lnSpc>
              <a:buNone/>
            </a:pPr>
            <a:r>
              <a:rPr lang="en-US" sz="1800" dirty="0">
                <a:solidFill>
                  <a:schemeClr val="accent6"/>
                </a:solidFill>
                <a:cs typeface="+mn-lt"/>
                <a:sym typeface="+mn-ea"/>
              </a:rPr>
              <a:t>Make sure to generate a correct SPARQL for the following question:</a:t>
            </a:r>
          </a:p>
          <a:p>
            <a:pPr marL="0" indent="0">
              <a:lnSpc>
                <a:spcPct val="90000"/>
              </a:lnSpc>
              <a:buNone/>
            </a:pPr>
            <a:endParaRPr lang="en-US" sz="1800" dirty="0">
              <a:solidFill>
                <a:srgbClr val="FF0000"/>
              </a:solidFill>
              <a:cs typeface="+mn-lt"/>
              <a:sym typeface="+mn-ea"/>
            </a:endParaRPr>
          </a:p>
          <a:p>
            <a:pPr marL="0" indent="0">
              <a:lnSpc>
                <a:spcPct val="90000"/>
              </a:lnSpc>
              <a:buNone/>
            </a:pPr>
            <a:r>
              <a:rPr lang="zh-CN" altLang="en-US" sz="1800" dirty="0">
                <a:solidFill>
                  <a:schemeClr val="tx1">
                    <a:lumMod val="85000"/>
                    <a:lumOff val="15000"/>
                  </a:schemeClr>
                </a:solidFill>
                <a:cs typeface="+mn-lt"/>
                <a:sym typeface="+mn-ea"/>
              </a:rPr>
              <a:t>找到在希腊的演奏会</a:t>
            </a:r>
            <a:r>
              <a:rPr lang="en-US" altLang="zh-CN" sz="1800" dirty="0">
                <a:solidFill>
                  <a:schemeClr val="tx1">
                    <a:lumMod val="85000"/>
                    <a:lumOff val="15000"/>
                  </a:schemeClr>
                </a:solidFill>
                <a:cs typeface="+mn-lt"/>
                <a:sym typeface="+mn-ea"/>
              </a:rPr>
              <a:t> (mandarin / Chinese, translated as “Find sessions in Greece”)</a:t>
            </a: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47</a:t>
            </a:fld>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513840"/>
          </a:xfrm>
        </p:spPr>
        <p:txBody>
          <a:bodyPr>
            <a:normAutofit/>
          </a:bodyPr>
          <a:lstStyle/>
          <a:p>
            <a:pPr>
              <a:lnSpc>
                <a:spcPct val="120000"/>
              </a:lnSpc>
            </a:pPr>
            <a:r>
              <a:rPr lang="en-US" sz="2800">
                <a:sym typeface="+mn-ea"/>
              </a:rPr>
              <a:t>Generated SPARQL by ChatGPT (Q2-4)</a:t>
            </a:r>
            <a:br>
              <a:rPr lang="en-US" sz="2800">
                <a:sym typeface="+mn-ea"/>
              </a:rPr>
            </a:br>
            <a:r>
              <a:rPr lang="zh-CN" altLang="en-US" sz="2400" b="1">
                <a:solidFill>
                  <a:srgbClr val="7030A0"/>
                </a:solidFill>
                <a:cs typeface="+mn-lt"/>
                <a:sym typeface="+mn-ea"/>
              </a:rPr>
              <a:t>找到在希腊的演奏会</a:t>
            </a:r>
            <a:r>
              <a:rPr lang="en-US" altLang="zh-CN" sz="2400" b="1">
                <a:solidFill>
                  <a:srgbClr val="7030A0"/>
                </a:solidFill>
                <a:cs typeface="+mn-lt"/>
                <a:sym typeface="+mn-ea"/>
              </a:rPr>
              <a:t> (mandarin / Chinese, translated as “Find sessions in Greece”)</a:t>
            </a:r>
          </a:p>
        </p:txBody>
      </p:sp>
      <p:sp>
        <p:nvSpPr>
          <p:cNvPr id="3" name="Content Placeholder 2"/>
          <p:cNvSpPr>
            <a:spLocks noGrp="1"/>
          </p:cNvSpPr>
          <p:nvPr>
            <p:ph idx="1"/>
          </p:nvPr>
        </p:nvSpPr>
        <p:spPr>
          <a:xfrm>
            <a:off x="647700" y="1621790"/>
            <a:ext cx="10515600" cy="4351338"/>
          </a:xfrm>
        </p:spPr>
        <p:txBody>
          <a:bodyPr>
            <a:normAutofit fontScale="92500" lnSpcReduction="10000"/>
          </a:bodyPr>
          <a:lstStyle/>
          <a:p>
            <a:endParaRPr lang="en-US" sz="2400"/>
          </a:p>
          <a:p>
            <a:pPr marL="0" indent="0">
              <a:buNone/>
            </a:pPr>
            <a:r>
              <a:rPr lang="en-US" sz="2400">
                <a:solidFill>
                  <a:schemeClr val="accent1"/>
                </a:solidFill>
                <a:latin typeface="Chakra Petch Regular" panose="00000500000000000000" charset="0"/>
                <a:cs typeface="Chakra Petch Regular" panose="00000500000000000000" charset="0"/>
              </a:rPr>
              <a:t>PREFIX wd: &lt;http://www.wikidata.org/entity/&gt;</a:t>
            </a:r>
          </a:p>
          <a:p>
            <a:pPr marL="0" indent="0">
              <a:buNone/>
            </a:pPr>
            <a:r>
              <a:rPr lang="en-US" sz="2400">
                <a:solidFill>
                  <a:schemeClr val="accent1"/>
                </a:solidFill>
                <a:latin typeface="Chakra Petch Regular" panose="00000500000000000000" charset="0"/>
                <a:cs typeface="Chakra Petch Regular" panose="00000500000000000000" charset="0"/>
              </a:rPr>
              <a:t>PREFIX wdt: &lt;http://www.wikidata.org/prop/direct/&gt;</a:t>
            </a:r>
          </a:p>
          <a:p>
            <a:pPr marL="0" indent="0">
              <a:buNone/>
            </a:pPr>
            <a:r>
              <a:rPr lang="en-US" sz="2400">
                <a:solidFill>
                  <a:schemeClr val="accent1"/>
                </a:solidFill>
                <a:latin typeface="Chakra Petch Regular" panose="00000500000000000000" charset="0"/>
                <a:cs typeface="Chakra Petch Regular" panose="00000500000000000000" charset="0"/>
              </a:rPr>
              <a:t>PREFIX rdfs: &lt;http://www.w3.org/2000/01/rdf-schema#&gt;</a:t>
            </a:r>
          </a:p>
          <a:p>
            <a:pPr marL="0" indent="0">
              <a:buNone/>
            </a:pPr>
            <a:endParaRPr lang="en-US" sz="2400">
              <a:solidFill>
                <a:schemeClr val="accent1"/>
              </a:solidFill>
              <a:latin typeface="Chakra Petch Regular" panose="00000500000000000000" charset="0"/>
              <a:cs typeface="Chakra Petch Regular" panose="00000500000000000000" charset="0"/>
            </a:endParaRPr>
          </a:p>
          <a:p>
            <a:pPr marL="0" indent="0">
              <a:buNone/>
            </a:pPr>
            <a:r>
              <a:rPr lang="en-US" sz="2400">
                <a:solidFill>
                  <a:schemeClr val="accent1"/>
                </a:solidFill>
                <a:latin typeface="Chakra Petch Regular" panose="00000500000000000000" charset="0"/>
                <a:cs typeface="Chakra Petch Regular" panose="00000500000000000000" charset="0"/>
              </a:rPr>
              <a:t>SELECT ?session ?name</a:t>
            </a:r>
          </a:p>
          <a:p>
            <a:pPr marL="0" indent="0">
              <a:buNone/>
            </a:pPr>
            <a:r>
              <a:rPr lang="en-US" sz="2400">
                <a:solidFill>
                  <a:schemeClr val="accent1"/>
                </a:solidFill>
                <a:latin typeface="Chakra Petch Regular" panose="00000500000000000000" charset="0"/>
                <a:cs typeface="Chakra Petch Regular" panose="00000500000000000000" charset="0"/>
              </a:rPr>
              <a:t>WHERE {</a:t>
            </a:r>
          </a:p>
          <a:p>
            <a:pPr marL="0" indent="0">
              <a:buNone/>
            </a:pPr>
            <a:r>
              <a:rPr lang="en-US" sz="2400">
                <a:solidFill>
                  <a:schemeClr val="accent1"/>
                </a:solidFill>
                <a:latin typeface="Chakra Petch Regular" panose="00000500000000000000" charset="0"/>
                <a:cs typeface="Chakra Petch Regular" panose="00000500000000000000" charset="0"/>
              </a:rPr>
              <a:t>  ?session a &lt;https://thesession.org/sessions&gt; ;</a:t>
            </a:r>
          </a:p>
          <a:p>
            <a:pPr marL="0" indent="0">
              <a:buNone/>
            </a:pPr>
            <a:r>
              <a:rPr lang="en-US" sz="2400">
                <a:solidFill>
                  <a:schemeClr val="accent1"/>
                </a:solidFill>
                <a:latin typeface="Chakra Petch Regular" panose="00000500000000000000" charset="0"/>
                <a:cs typeface="Chakra Petch Regular" panose="00000500000000000000" charset="0"/>
              </a:rPr>
              <a:t>           wdt:P17 wd:Q41 ;  # Q41 is the Wikidata entity ID for Greece</a:t>
            </a:r>
          </a:p>
          <a:p>
            <a:pPr marL="0" indent="0">
              <a:buNone/>
            </a:pPr>
            <a:r>
              <a:rPr lang="en-US" sz="2400">
                <a:solidFill>
                  <a:schemeClr val="accent1"/>
                </a:solidFill>
                <a:latin typeface="Chakra Petch Regular" panose="00000500000000000000" charset="0"/>
                <a:cs typeface="Chakra Petch Regular" panose="00000500000000000000" charset="0"/>
              </a:rPr>
              <a:t>           wdt:P2561 ?name .</a:t>
            </a:r>
          </a:p>
          <a:p>
            <a:pPr marL="0" indent="0">
              <a:buNone/>
            </a:pPr>
            <a:r>
              <a:rPr lang="en-US" sz="2400">
                <a:solidFill>
                  <a:schemeClr val="accent1"/>
                </a:solidFill>
                <a:latin typeface="Chakra Petch Regular" panose="00000500000000000000" charset="0"/>
                <a:cs typeface="Chakra Petch Regular" panose="00000500000000000000" charset="0"/>
              </a:rPr>
              <a:t>}</a:t>
            </a:r>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48</a:t>
            </a:fld>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10160"/>
            <a:ext cx="10515600" cy="1325563"/>
          </a:xfrm>
        </p:spPr>
        <p:txBody>
          <a:bodyPr/>
          <a:lstStyle/>
          <a:p>
            <a:r>
              <a:rPr lang="en-US" sz="2800"/>
              <a:t>Comparison with The Session result </a:t>
            </a:r>
            <a:r>
              <a:rPr lang="en-US" sz="2800">
                <a:sym typeface="+mn-ea"/>
              </a:rPr>
              <a:t> (Q2-4)</a:t>
            </a:r>
            <a:endParaRPr lang="en-US" sz="2800"/>
          </a:p>
        </p:txBody>
      </p:sp>
      <p:pic>
        <p:nvPicPr>
          <p:cNvPr id="3" name="Picture 2"/>
          <p:cNvPicPr>
            <a:picLocks noChangeAspect="1"/>
          </p:cNvPicPr>
          <p:nvPr>
            <p:custDataLst>
              <p:tags r:id="rId1"/>
            </p:custDataLst>
          </p:nvPr>
        </p:nvPicPr>
        <p:blipFill>
          <a:blip r:embed="rId5"/>
          <a:stretch>
            <a:fillRect/>
          </a:stretch>
        </p:blipFill>
        <p:spPr>
          <a:xfrm>
            <a:off x="714375" y="1033780"/>
            <a:ext cx="8143875" cy="1876425"/>
          </a:xfrm>
          <a:prstGeom prst="rect">
            <a:avLst/>
          </a:prstGeom>
        </p:spPr>
      </p:pic>
      <p:pic>
        <p:nvPicPr>
          <p:cNvPr id="4" name="Picture 3"/>
          <p:cNvPicPr>
            <a:picLocks noChangeAspect="1"/>
          </p:cNvPicPr>
          <p:nvPr>
            <p:custDataLst>
              <p:tags r:id="rId2"/>
            </p:custDataLst>
          </p:nvPr>
        </p:nvPicPr>
        <p:blipFill>
          <a:blip r:embed="rId6"/>
          <a:srcRect t="16660" r="515"/>
          <a:stretch>
            <a:fillRect/>
          </a:stretch>
        </p:blipFill>
        <p:spPr>
          <a:xfrm>
            <a:off x="768350" y="2901315"/>
            <a:ext cx="9933305" cy="3957955"/>
          </a:xfrm>
          <a:prstGeom prst="rect">
            <a:avLst/>
          </a:prstGeom>
        </p:spPr>
      </p:pic>
      <p:sp>
        <p:nvSpPr>
          <p:cNvPr id="5" name="Slide Number Placeholder 4"/>
          <p:cNvSpPr>
            <a:spLocks noGrp="1"/>
          </p:cNvSpPr>
          <p:nvPr>
            <p:ph type="sldNum" sz="quarter" idx="12"/>
          </p:nvPr>
        </p:nvSpPr>
        <p:spPr/>
        <p:txBody>
          <a:bodyPr/>
          <a:lstStyle/>
          <a:p>
            <a:fld id="{49AE70B2-8BF9-45C0-BB95-33D1B9D3A854}" type="slidenum">
              <a:rPr lang="zh-CN" altLang="en-US" smtClean="0"/>
              <a:t>49</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96520"/>
            <a:ext cx="10515600" cy="1325563"/>
          </a:xfrm>
        </p:spPr>
        <p:txBody>
          <a:bodyPr>
            <a:normAutofit/>
          </a:bodyPr>
          <a:lstStyle/>
          <a:p>
            <a:r>
              <a:rPr lang="en-US" sz="2800"/>
              <a:t>Searching on TheSession webpage (Q1-1)</a:t>
            </a:r>
          </a:p>
        </p:txBody>
      </p:sp>
      <p:pic>
        <p:nvPicPr>
          <p:cNvPr id="4" name="Content Placeholder 3"/>
          <p:cNvPicPr>
            <a:picLocks noGrp="1" noChangeAspect="1"/>
          </p:cNvPicPr>
          <p:nvPr>
            <p:ph idx="1"/>
            <p:custDataLst>
              <p:tags r:id="rId1"/>
            </p:custDataLst>
          </p:nvPr>
        </p:nvPicPr>
        <p:blipFill>
          <a:blip r:embed="rId5"/>
          <a:srcRect l="3057"/>
          <a:stretch>
            <a:fillRect/>
          </a:stretch>
        </p:blipFill>
        <p:spPr>
          <a:xfrm>
            <a:off x="808355" y="1157605"/>
            <a:ext cx="9392920" cy="2190750"/>
          </a:xfrm>
          <a:prstGeom prst="rect">
            <a:avLst/>
          </a:prstGeom>
        </p:spPr>
      </p:pic>
      <p:pic>
        <p:nvPicPr>
          <p:cNvPr id="9" name="Picture 8" descr="Screenshot 2024-09-02 at 16.27.38"/>
          <p:cNvPicPr>
            <a:picLocks noChangeAspect="1"/>
          </p:cNvPicPr>
          <p:nvPr>
            <p:custDataLst>
              <p:tags r:id="rId2"/>
            </p:custDataLst>
          </p:nvPr>
        </p:nvPicPr>
        <p:blipFill>
          <a:blip r:embed="rId6"/>
          <a:srcRect l="444" t="16212"/>
          <a:stretch>
            <a:fillRect/>
          </a:stretch>
        </p:blipFill>
        <p:spPr>
          <a:xfrm>
            <a:off x="811530" y="3524885"/>
            <a:ext cx="9390380" cy="3333115"/>
          </a:xfrm>
          <a:prstGeom prst="rect">
            <a:avLst/>
          </a:prstGeom>
        </p:spPr>
      </p:pic>
      <p:sp>
        <p:nvSpPr>
          <p:cNvPr id="3" name="Text Box 2"/>
          <p:cNvSpPr txBox="1"/>
          <p:nvPr/>
        </p:nvSpPr>
        <p:spPr>
          <a:xfrm>
            <a:off x="7527925" y="564515"/>
            <a:ext cx="6096000" cy="368300"/>
          </a:xfrm>
          <a:prstGeom prst="rect">
            <a:avLst/>
          </a:prstGeom>
          <a:noFill/>
        </p:spPr>
        <p:txBody>
          <a:bodyPr wrap="square" rtlCol="0" anchor="t">
            <a:spAutoFit/>
          </a:bodyPr>
          <a:lstStyle/>
          <a:p>
            <a:r>
              <a:rPr lang="en-US">
                <a:hlinkClick r:id="rId7" action="ppaction://hlinkfile"/>
              </a:rPr>
              <a:t>https://thesession.org/sessions</a:t>
            </a:r>
            <a:endParaRPr 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1233150" cy="1325880"/>
          </a:xfrm>
        </p:spPr>
        <p:txBody>
          <a:bodyPr/>
          <a:lstStyle/>
          <a:p>
            <a:r>
              <a:rPr lang="en-US" sz="2800"/>
              <a:t>A comprehensive context for several questions (from Q2-1 to Q2-4)</a:t>
            </a:r>
          </a:p>
        </p:txBody>
      </p:sp>
      <p:sp>
        <p:nvSpPr>
          <p:cNvPr id="3" name="Content Placeholder 2"/>
          <p:cNvSpPr>
            <a:spLocks noGrp="1"/>
          </p:cNvSpPr>
          <p:nvPr>
            <p:ph idx="1"/>
          </p:nvPr>
        </p:nvSpPr>
        <p:spPr/>
        <p:txBody>
          <a:bodyPr>
            <a:normAutofit fontScale="97500"/>
          </a:bodyPr>
          <a:lstStyle/>
          <a:p>
            <a:pPr>
              <a:lnSpc>
                <a:spcPct val="130000"/>
              </a:lnSpc>
            </a:pPr>
            <a:r>
              <a:rPr lang="en-US" altLang="zh-CN" sz="2400" dirty="0">
                <a:solidFill>
                  <a:schemeClr val="tx1">
                    <a:lumMod val="85000"/>
                    <a:lumOff val="15000"/>
                  </a:schemeClr>
                </a:solidFill>
              </a:rPr>
              <a:t>We can merge the different contexts into a single prompt for ChatGPT to generate SPARQL queries for various questions, such as those previously mentioned:</a:t>
            </a:r>
          </a:p>
          <a:p>
            <a:pPr algn="l">
              <a:lnSpc>
                <a:spcPct val="140000"/>
              </a:lnSpc>
              <a:buClrTx/>
              <a:buSzTx/>
            </a:pPr>
            <a:r>
              <a:rPr lang="en-US" sz="2200" dirty="0">
                <a:solidFill>
                  <a:schemeClr val="tx1">
                    <a:lumMod val="85000"/>
                    <a:lumOff val="15000"/>
                  </a:schemeClr>
                </a:solidFill>
                <a:sym typeface="+mn-ea"/>
              </a:rPr>
              <a:t>Q2-1: Find a session named "Hurley’s Irish Pub"</a:t>
            </a:r>
            <a:endParaRPr lang="en-US" sz="2200" dirty="0">
              <a:solidFill>
                <a:schemeClr val="tx1">
                  <a:lumMod val="85000"/>
                  <a:lumOff val="15000"/>
                </a:schemeClr>
              </a:solidFill>
            </a:endParaRPr>
          </a:p>
          <a:p>
            <a:pPr algn="l">
              <a:lnSpc>
                <a:spcPct val="140000"/>
              </a:lnSpc>
              <a:buClrTx/>
              <a:buSzTx/>
            </a:pPr>
            <a:r>
              <a:rPr lang="en-US" sz="2200" dirty="0">
                <a:solidFill>
                  <a:schemeClr val="tx1">
                    <a:lumMod val="85000"/>
                    <a:lumOff val="15000"/>
                  </a:schemeClr>
                </a:solidFill>
                <a:sym typeface="+mn-ea"/>
              </a:rPr>
              <a:t>Q2-2: What genres appear in the recording whose artist is "Adam Agee &amp; Jon Sousa"?</a:t>
            </a:r>
            <a:endParaRPr lang="en-US" sz="2200" dirty="0">
              <a:solidFill>
                <a:schemeClr val="tx1">
                  <a:lumMod val="85000"/>
                  <a:lumOff val="15000"/>
                </a:schemeClr>
              </a:solidFill>
            </a:endParaRPr>
          </a:p>
          <a:p>
            <a:pPr algn="l">
              <a:lnSpc>
                <a:spcPct val="140000"/>
              </a:lnSpc>
              <a:buClrTx/>
              <a:buSzTx/>
            </a:pPr>
            <a:r>
              <a:rPr lang="en-US" sz="2200" dirty="0">
                <a:solidFill>
                  <a:schemeClr val="tx1">
                    <a:lumMod val="85000"/>
                    <a:lumOff val="15000"/>
                  </a:schemeClr>
                </a:solidFill>
                <a:sym typeface="+mn-ea"/>
              </a:rPr>
              <a:t>Q2-3: Find the session that took place within a 20-kilometer radius centered on the session "Hurley’s Irish Pub"</a:t>
            </a:r>
            <a:endParaRPr lang="en-US" sz="2200" dirty="0">
              <a:solidFill>
                <a:schemeClr val="tx1">
                  <a:lumMod val="85000"/>
                  <a:lumOff val="15000"/>
                </a:schemeClr>
              </a:solidFill>
            </a:endParaRPr>
          </a:p>
          <a:p>
            <a:pPr algn="l">
              <a:lnSpc>
                <a:spcPct val="140000"/>
              </a:lnSpc>
            </a:pPr>
            <a:r>
              <a:rPr lang="en-US" sz="2200" dirty="0">
                <a:solidFill>
                  <a:schemeClr val="tx1">
                    <a:lumMod val="85000"/>
                    <a:lumOff val="15000"/>
                  </a:schemeClr>
                </a:solidFill>
                <a:sym typeface="+mn-ea"/>
              </a:rPr>
              <a:t>Q2-4: </a:t>
            </a:r>
            <a:r>
              <a:rPr lang="zh-CN" altLang="en-US" sz="2200" dirty="0">
                <a:solidFill>
                  <a:schemeClr val="tx1">
                    <a:lumMod val="85000"/>
                    <a:lumOff val="15000"/>
                  </a:schemeClr>
                </a:solidFill>
                <a:sym typeface="+mn-ea"/>
              </a:rPr>
              <a:t>找到在希腊的演奏会</a:t>
            </a:r>
            <a:r>
              <a:rPr lang="en-US" altLang="zh-CN" sz="2200" dirty="0">
                <a:solidFill>
                  <a:schemeClr val="tx1">
                    <a:lumMod val="85000"/>
                    <a:lumOff val="15000"/>
                  </a:schemeClr>
                </a:solidFill>
                <a:sym typeface="+mn-ea"/>
              </a:rPr>
              <a:t> (mandarin / Chinese, translated as Find sessions in Greece)</a:t>
            </a:r>
            <a:endParaRPr lang="en-US" sz="2200" dirty="0">
              <a:solidFill>
                <a:schemeClr val="tx1">
                  <a:lumMod val="85000"/>
                  <a:lumOff val="15000"/>
                </a:schemeClr>
              </a:solidFill>
              <a:sym typeface="+mn-ea"/>
            </a:endParaRPr>
          </a:p>
          <a:p>
            <a:pPr>
              <a:lnSpc>
                <a:spcPct val="130000"/>
              </a:lnSpc>
            </a:pPr>
            <a:endParaRPr lang="zh-CN" altLang="en-US" sz="2200" dirty="0"/>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50</a:t>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ym typeface="+mn-ea"/>
              </a:rPr>
              <a:t>The entire context for generating various SPARQL queries (Sec2)</a:t>
            </a:r>
            <a:endParaRPr lang="en-US" sz="2800"/>
          </a:p>
        </p:txBody>
      </p:sp>
      <p:sp>
        <p:nvSpPr>
          <p:cNvPr id="3" name="Content Placeholder 2"/>
          <p:cNvSpPr>
            <a:spLocks noGrp="1"/>
          </p:cNvSpPr>
          <p:nvPr>
            <p:ph idx="1"/>
          </p:nvPr>
        </p:nvSpPr>
        <p:spPr>
          <a:xfrm>
            <a:off x="647700" y="1307465"/>
            <a:ext cx="11303000" cy="4351655"/>
          </a:xfrm>
        </p:spPr>
        <p:txBody>
          <a:bodyPr>
            <a:normAutofit fontScale="25000" lnSpcReduction="20000"/>
          </a:bodyPr>
          <a:lstStyle/>
          <a:p>
            <a:pPr marL="0" indent="0">
              <a:buNone/>
            </a:pPr>
            <a:r>
              <a:rPr lang="en-US" sz="6400" dirty="0">
                <a:solidFill>
                  <a:schemeClr val="tx1">
                    <a:lumMod val="85000"/>
                    <a:lumOff val="15000"/>
                  </a:schemeClr>
                </a:solidFill>
              </a:rPr>
              <a:t>Given an RDF database with properties reconciled with </a:t>
            </a:r>
            <a:r>
              <a:rPr lang="en-US" sz="6400" dirty="0" err="1">
                <a:solidFill>
                  <a:schemeClr val="tx1">
                    <a:lumMod val="85000"/>
                    <a:lumOff val="15000"/>
                  </a:schemeClr>
                </a:solidFill>
              </a:rPr>
              <a:t>Wikidata</a:t>
            </a:r>
            <a:r>
              <a:rPr lang="en-US" sz="6400" dirty="0">
                <a:solidFill>
                  <a:schemeClr val="tx1">
                    <a:lumMod val="85000"/>
                    <a:lumOff val="15000"/>
                  </a:schemeClr>
                </a:solidFill>
              </a:rPr>
              <a:t>, and</a:t>
            </a:r>
          </a:p>
          <a:p>
            <a:pPr marL="0" indent="0">
              <a:buNone/>
            </a:pPr>
            <a:r>
              <a:rPr lang="en-US" sz="6400" dirty="0">
                <a:solidFill>
                  <a:schemeClr val="tx1">
                    <a:lumMod val="85000"/>
                    <a:lumOff val="15000"/>
                  </a:schemeClr>
                </a:solidFill>
              </a:rPr>
              <a:t>@PREFIX </a:t>
            </a:r>
            <a:r>
              <a:rPr lang="en-US" sz="6400" dirty="0" err="1">
                <a:solidFill>
                  <a:schemeClr val="tx1">
                    <a:lumMod val="85000"/>
                    <a:lumOff val="15000"/>
                  </a:schemeClr>
                </a:solidFill>
              </a:rPr>
              <a:t>thesession</a:t>
            </a:r>
            <a:r>
              <a:rPr lang="en-US" sz="6400" dirty="0">
                <a:solidFill>
                  <a:schemeClr val="tx1">
                    <a:lumMod val="85000"/>
                    <a:lumOff val="15000"/>
                  </a:schemeClr>
                </a:solidFill>
              </a:rPr>
              <a:t>: &lt;https://</a:t>
            </a:r>
            <a:r>
              <a:rPr lang="en-US" sz="6400" dirty="0" err="1">
                <a:solidFill>
                  <a:schemeClr val="tx1">
                    <a:lumMod val="85000"/>
                    <a:lumOff val="15000"/>
                  </a:schemeClr>
                </a:solidFill>
              </a:rPr>
              <a:t>thesession.org</a:t>
            </a:r>
            <a:r>
              <a:rPr lang="en-US" sz="6400" dirty="0">
                <a:solidFill>
                  <a:schemeClr val="tx1">
                    <a:lumMod val="85000"/>
                    <a:lumOff val="15000"/>
                  </a:schemeClr>
                </a:solidFill>
              </a:rPr>
              <a:t>/&gt; .</a:t>
            </a:r>
          </a:p>
          <a:p>
            <a:pPr marL="0" indent="0">
              <a:buNone/>
            </a:pPr>
            <a:r>
              <a:rPr lang="en-US" sz="6400" dirty="0">
                <a:solidFill>
                  <a:schemeClr val="tx1">
                    <a:lumMod val="85000"/>
                    <a:lumOff val="15000"/>
                  </a:schemeClr>
                </a:solidFill>
                <a:sym typeface="+mn-ea"/>
              </a:rPr>
              <a:t>@PREFIX wd: &lt;</a:t>
            </a:r>
            <a:r>
              <a:rPr lang="en-US" sz="6400" dirty="0">
                <a:solidFill>
                  <a:schemeClr val="tx1">
                    <a:lumMod val="85000"/>
                    <a:lumOff val="15000"/>
                  </a:schemeClr>
                </a:solidFill>
                <a:cs typeface="+mn-lt"/>
                <a:sym typeface="+mn-ea"/>
              </a:rPr>
              <a:t>http://</a:t>
            </a:r>
            <a:r>
              <a:rPr lang="en-US" sz="6400" dirty="0" err="1">
                <a:solidFill>
                  <a:schemeClr val="tx1">
                    <a:lumMod val="85000"/>
                    <a:lumOff val="15000"/>
                  </a:schemeClr>
                </a:solidFill>
                <a:cs typeface="+mn-lt"/>
                <a:sym typeface="+mn-ea"/>
              </a:rPr>
              <a:t>www.wikidata.org</a:t>
            </a:r>
            <a:r>
              <a:rPr lang="en-US" sz="6400" dirty="0">
                <a:solidFill>
                  <a:schemeClr val="tx1">
                    <a:lumMod val="85000"/>
                    <a:lumOff val="15000"/>
                  </a:schemeClr>
                </a:solidFill>
                <a:cs typeface="+mn-lt"/>
                <a:sym typeface="+mn-ea"/>
              </a:rPr>
              <a:t>/entity/</a:t>
            </a:r>
            <a:r>
              <a:rPr lang="en-US" sz="6400" dirty="0">
                <a:solidFill>
                  <a:schemeClr val="tx1">
                    <a:lumMod val="85000"/>
                    <a:lumOff val="15000"/>
                  </a:schemeClr>
                </a:solidFill>
                <a:sym typeface="+mn-ea"/>
              </a:rPr>
              <a:t>&gt; .</a:t>
            </a:r>
          </a:p>
          <a:p>
            <a:pPr marL="0" indent="0">
              <a:buNone/>
            </a:pPr>
            <a:r>
              <a:rPr lang="en-US" sz="6400" dirty="0">
                <a:solidFill>
                  <a:schemeClr val="tx1">
                    <a:lumMod val="85000"/>
                    <a:lumOff val="15000"/>
                  </a:schemeClr>
                </a:solidFill>
                <a:sym typeface="+mn-ea"/>
              </a:rPr>
              <a:t>@PREFIX </a:t>
            </a:r>
            <a:r>
              <a:rPr lang="en-US" sz="6400" dirty="0" err="1">
                <a:solidFill>
                  <a:schemeClr val="tx1">
                    <a:lumMod val="85000"/>
                    <a:lumOff val="15000"/>
                  </a:schemeClr>
                </a:solidFill>
                <a:sym typeface="+mn-ea"/>
              </a:rPr>
              <a:t>wdt</a:t>
            </a:r>
            <a:r>
              <a:rPr lang="en-US" sz="6400" dirty="0">
                <a:solidFill>
                  <a:schemeClr val="tx1">
                    <a:lumMod val="85000"/>
                    <a:lumOff val="15000"/>
                  </a:schemeClr>
                </a:solidFill>
                <a:sym typeface="+mn-ea"/>
              </a:rPr>
              <a:t>: &lt;http://</a:t>
            </a:r>
            <a:r>
              <a:rPr lang="en-US" sz="6400" dirty="0" err="1">
                <a:solidFill>
                  <a:schemeClr val="tx1">
                    <a:lumMod val="85000"/>
                    <a:lumOff val="15000"/>
                  </a:schemeClr>
                </a:solidFill>
                <a:sym typeface="+mn-ea"/>
              </a:rPr>
              <a:t>www.wikidata.org</a:t>
            </a:r>
            <a:r>
              <a:rPr lang="en-US" sz="6400" dirty="0">
                <a:solidFill>
                  <a:schemeClr val="tx1">
                    <a:lumMod val="85000"/>
                    <a:lumOff val="15000"/>
                  </a:schemeClr>
                </a:solidFill>
                <a:sym typeface="+mn-ea"/>
              </a:rPr>
              <a:t>/prop/direct/&gt; .</a:t>
            </a:r>
            <a:endParaRPr lang="en-US" sz="6400" dirty="0">
              <a:solidFill>
                <a:schemeClr val="tx1">
                  <a:lumMod val="85000"/>
                  <a:lumOff val="15000"/>
                </a:schemeClr>
              </a:solidFill>
            </a:endParaRPr>
          </a:p>
          <a:p>
            <a:pPr marL="0" indent="0">
              <a:buNone/>
            </a:pPr>
            <a:r>
              <a:rPr lang="en-US" sz="6400" dirty="0" err="1">
                <a:solidFill>
                  <a:schemeClr val="tx1">
                    <a:lumMod val="85000"/>
                    <a:lumOff val="15000"/>
                  </a:schemeClr>
                </a:solidFill>
              </a:rPr>
              <a:t>thesession:sessions</a:t>
            </a:r>
            <a:r>
              <a:rPr lang="en-US" sz="6400" dirty="0">
                <a:solidFill>
                  <a:schemeClr val="tx1">
                    <a:lumMod val="85000"/>
                    <a:lumOff val="15000"/>
                  </a:schemeClr>
                </a:solidFill>
              </a:rPr>
              <a:t> a </a:t>
            </a:r>
            <a:r>
              <a:rPr lang="en-US" sz="6400" dirty="0" err="1">
                <a:solidFill>
                  <a:schemeClr val="tx1">
                    <a:lumMod val="85000"/>
                    <a:lumOff val="15000"/>
                  </a:schemeClr>
                </a:solidFill>
              </a:rPr>
              <a:t>owl:Class</a:t>
            </a:r>
            <a:r>
              <a:rPr lang="en-US" sz="6400" dirty="0">
                <a:solidFill>
                  <a:schemeClr val="tx1">
                    <a:lumMod val="85000"/>
                    <a:lumOff val="15000"/>
                  </a:schemeClr>
                </a:solidFill>
              </a:rPr>
              <a:t> .</a:t>
            </a:r>
          </a:p>
          <a:p>
            <a:pPr marL="0" indent="0">
              <a:buNone/>
            </a:pPr>
            <a:r>
              <a:rPr lang="en-US" sz="6400" dirty="0" err="1">
                <a:solidFill>
                  <a:schemeClr val="tx1">
                    <a:lumMod val="85000"/>
                    <a:lumOff val="15000"/>
                  </a:schemeClr>
                </a:solidFill>
              </a:rPr>
              <a:t>thesession:tunes</a:t>
            </a:r>
            <a:r>
              <a:rPr lang="en-US" sz="6400" dirty="0">
                <a:solidFill>
                  <a:schemeClr val="tx1">
                    <a:lumMod val="85000"/>
                    <a:lumOff val="15000"/>
                  </a:schemeClr>
                </a:solidFill>
              </a:rPr>
              <a:t> </a:t>
            </a:r>
            <a:r>
              <a:rPr lang="en-US" sz="6400" dirty="0" err="1">
                <a:solidFill>
                  <a:schemeClr val="tx1">
                    <a:lumMod val="85000"/>
                    <a:lumOff val="15000"/>
                  </a:schemeClr>
                </a:solidFill>
              </a:rPr>
              <a:t>rdfs:domain</a:t>
            </a:r>
            <a:r>
              <a:rPr lang="en-US" sz="6400" dirty="0">
                <a:solidFill>
                  <a:schemeClr val="tx1">
                    <a:lumMod val="85000"/>
                    <a:lumOff val="15000"/>
                  </a:schemeClr>
                </a:solidFill>
              </a:rPr>
              <a:t> wd:Q482994 ;</a:t>
            </a:r>
          </a:p>
          <a:p>
            <a:pPr marL="0" indent="0">
              <a:buNone/>
            </a:pPr>
            <a:r>
              <a:rPr lang="en-US" sz="6400" dirty="0" err="1">
                <a:solidFill>
                  <a:schemeClr val="tx1">
                    <a:lumMod val="85000"/>
                    <a:lumOff val="15000"/>
                  </a:schemeClr>
                </a:solidFill>
              </a:rPr>
              <a:t>rdfs:range</a:t>
            </a:r>
            <a:r>
              <a:rPr lang="en-US" sz="6400" dirty="0">
                <a:solidFill>
                  <a:schemeClr val="tx1">
                    <a:lumMod val="85000"/>
                    <a:lumOff val="15000"/>
                  </a:schemeClr>
                </a:solidFill>
              </a:rPr>
              <a:t> wd:Q170412 ;</a:t>
            </a:r>
          </a:p>
          <a:p>
            <a:pPr marL="0" indent="0">
              <a:buNone/>
            </a:pPr>
            <a:r>
              <a:rPr lang="en-US" sz="6400" dirty="0" err="1">
                <a:solidFill>
                  <a:schemeClr val="tx1">
                    <a:lumMod val="85000"/>
                    <a:lumOff val="15000"/>
                  </a:schemeClr>
                </a:solidFill>
              </a:rPr>
              <a:t>rdfs:comment</a:t>
            </a:r>
            <a:r>
              <a:rPr lang="en-US" sz="6400" dirty="0">
                <a:solidFill>
                  <a:schemeClr val="tx1">
                    <a:lumMod val="85000"/>
                    <a:lumOff val="15000"/>
                  </a:schemeClr>
                </a:solidFill>
              </a:rPr>
              <a:t> "For albums have tunes" .</a:t>
            </a:r>
          </a:p>
          <a:p>
            <a:pPr marL="0" indent="0">
              <a:buNone/>
            </a:pPr>
            <a:r>
              <a:rPr lang="en-US" sz="6400" dirty="0">
                <a:solidFill>
                  <a:schemeClr val="tx1">
                    <a:lumMod val="85000"/>
                    <a:lumOff val="15000"/>
                  </a:schemeClr>
                </a:solidFill>
              </a:rPr>
              <a:t>wd:Q170412 </a:t>
            </a:r>
            <a:r>
              <a:rPr lang="en-US" sz="6400" dirty="0" err="1">
                <a:solidFill>
                  <a:schemeClr val="tx1">
                    <a:lumMod val="85000"/>
                    <a:lumOff val="15000"/>
                  </a:schemeClr>
                </a:solidFill>
              </a:rPr>
              <a:t>rdfs:label</a:t>
            </a:r>
            <a:r>
              <a:rPr lang="en-US" sz="6400" dirty="0">
                <a:solidFill>
                  <a:schemeClr val="tx1">
                    <a:lumMod val="85000"/>
                    <a:lumOff val="15000"/>
                  </a:schemeClr>
                </a:solidFill>
              </a:rPr>
              <a:t> “tune” .</a:t>
            </a:r>
          </a:p>
          <a:p>
            <a:pPr marL="0" indent="0">
              <a:buNone/>
            </a:pPr>
            <a:r>
              <a:rPr lang="en-US" sz="6400" dirty="0">
                <a:solidFill>
                  <a:schemeClr val="tx1">
                    <a:lumMod val="85000"/>
                    <a:lumOff val="15000"/>
                  </a:schemeClr>
                </a:solidFill>
              </a:rPr>
              <a:t>wd:Q482994 </a:t>
            </a:r>
            <a:r>
              <a:rPr lang="en-US" sz="6400" dirty="0" err="1">
                <a:solidFill>
                  <a:schemeClr val="tx1">
                    <a:lumMod val="85000"/>
                    <a:lumOff val="15000"/>
                  </a:schemeClr>
                </a:solidFill>
              </a:rPr>
              <a:t>rdfs:label</a:t>
            </a:r>
            <a:r>
              <a:rPr lang="en-US" sz="6400" dirty="0">
                <a:solidFill>
                  <a:schemeClr val="tx1">
                    <a:lumMod val="85000"/>
                    <a:lumOff val="15000"/>
                  </a:schemeClr>
                </a:solidFill>
              </a:rPr>
              <a:t> “album” .</a:t>
            </a:r>
          </a:p>
          <a:p>
            <a:pPr marL="0" indent="0">
              <a:buNone/>
            </a:pPr>
            <a:r>
              <a:rPr lang="en-US" sz="6400" dirty="0">
                <a:solidFill>
                  <a:schemeClr val="tx1">
                    <a:lumMod val="85000"/>
                    <a:lumOff val="15000"/>
                  </a:schemeClr>
                </a:solidFill>
              </a:rPr>
              <a:t>wd:Q483394 </a:t>
            </a:r>
            <a:r>
              <a:rPr lang="en-US" sz="6400" dirty="0" err="1">
                <a:solidFill>
                  <a:schemeClr val="tx1">
                    <a:lumMod val="85000"/>
                    <a:lumOff val="15000"/>
                  </a:schemeClr>
                </a:solidFill>
              </a:rPr>
              <a:t>rdfs:label</a:t>
            </a:r>
            <a:r>
              <a:rPr lang="en-US" sz="6400" dirty="0">
                <a:solidFill>
                  <a:schemeClr val="tx1">
                    <a:lumMod val="85000"/>
                    <a:lumOff val="15000"/>
                  </a:schemeClr>
                </a:solidFill>
              </a:rPr>
              <a:t> “genre” .</a:t>
            </a:r>
          </a:p>
          <a:p>
            <a:pPr marL="0" indent="0">
              <a:buNone/>
            </a:pPr>
            <a:r>
              <a:rPr lang="en-US" sz="6400" dirty="0">
                <a:solidFill>
                  <a:schemeClr val="tx1">
                    <a:lumMod val="85000"/>
                    <a:lumOff val="15000"/>
                  </a:schemeClr>
                </a:solidFill>
              </a:rPr>
              <a:t>wdt:P17 </a:t>
            </a:r>
            <a:r>
              <a:rPr lang="en-US" sz="6400" dirty="0" err="1">
                <a:solidFill>
                  <a:schemeClr val="tx1">
                    <a:lumMod val="85000"/>
                    <a:lumOff val="15000"/>
                  </a:schemeClr>
                </a:solidFill>
              </a:rPr>
              <a:t>rdfs:domain</a:t>
            </a:r>
            <a:r>
              <a:rPr lang="en-US" sz="6400" dirty="0">
                <a:solidFill>
                  <a:schemeClr val="tx1">
                    <a:lumMod val="85000"/>
                    <a:lumOff val="15000"/>
                  </a:schemeClr>
                </a:solidFill>
              </a:rPr>
              <a:t> </a:t>
            </a:r>
            <a:r>
              <a:rPr lang="en-US" sz="6400" dirty="0" err="1">
                <a:solidFill>
                  <a:schemeClr val="tx1">
                    <a:lumMod val="85000"/>
                    <a:lumOff val="15000"/>
                  </a:schemeClr>
                </a:solidFill>
              </a:rPr>
              <a:t>thesession:sessions</a:t>
            </a:r>
            <a:r>
              <a:rPr lang="en-US" sz="6400" dirty="0">
                <a:solidFill>
                  <a:schemeClr val="tx1">
                    <a:lumMod val="85000"/>
                    <a:lumOff val="15000"/>
                  </a:schemeClr>
                </a:solidFill>
              </a:rPr>
              <a:t> .</a:t>
            </a:r>
          </a:p>
          <a:p>
            <a:pPr marL="0" indent="0">
              <a:buNone/>
            </a:pPr>
            <a:r>
              <a:rPr lang="en-US" sz="6400" dirty="0">
                <a:solidFill>
                  <a:schemeClr val="tx1">
                    <a:lumMod val="85000"/>
                    <a:lumOff val="15000"/>
                  </a:schemeClr>
                </a:solidFill>
              </a:rPr>
              <a:t>wdt:P175 </a:t>
            </a:r>
            <a:r>
              <a:rPr lang="en-US" sz="6400" dirty="0" err="1">
                <a:solidFill>
                  <a:schemeClr val="tx1">
                    <a:lumMod val="85000"/>
                    <a:lumOff val="15000"/>
                  </a:schemeClr>
                </a:solidFill>
              </a:rPr>
              <a:t>rdf:type</a:t>
            </a:r>
            <a:r>
              <a:rPr lang="en-US" sz="6400" dirty="0">
                <a:solidFill>
                  <a:schemeClr val="tx1">
                    <a:lumMod val="85000"/>
                    <a:lumOff val="15000"/>
                  </a:schemeClr>
                </a:solidFill>
              </a:rPr>
              <a:t> </a:t>
            </a:r>
            <a:r>
              <a:rPr lang="en-US" sz="6400" dirty="0" err="1">
                <a:solidFill>
                  <a:schemeClr val="tx1">
                    <a:lumMod val="85000"/>
                    <a:lumOff val="15000"/>
                  </a:schemeClr>
                </a:solidFill>
              </a:rPr>
              <a:t>owl:DatatypeProperty</a:t>
            </a:r>
            <a:r>
              <a:rPr lang="en-US" sz="6400" dirty="0">
                <a:solidFill>
                  <a:schemeClr val="tx1">
                    <a:lumMod val="85000"/>
                    <a:lumOff val="15000"/>
                  </a:schemeClr>
                </a:solidFill>
              </a:rPr>
              <a:t> .</a:t>
            </a:r>
          </a:p>
          <a:p>
            <a:pPr marL="0" indent="0">
              <a:buNone/>
            </a:pPr>
            <a:r>
              <a:rPr lang="en-US" sz="6400" dirty="0">
                <a:solidFill>
                  <a:schemeClr val="tx1">
                    <a:lumMod val="85000"/>
                    <a:lumOff val="15000"/>
                  </a:schemeClr>
                </a:solidFill>
              </a:rPr>
              <a:t>wdt:P136 </a:t>
            </a:r>
            <a:r>
              <a:rPr lang="en-US" sz="6400" dirty="0" err="1">
                <a:solidFill>
                  <a:schemeClr val="tx1">
                    <a:lumMod val="85000"/>
                    <a:lumOff val="15000"/>
                  </a:schemeClr>
                </a:solidFill>
              </a:rPr>
              <a:t>rdfs:domain</a:t>
            </a:r>
            <a:r>
              <a:rPr lang="en-US" sz="6400" dirty="0">
                <a:solidFill>
                  <a:schemeClr val="tx1">
                    <a:lumMod val="85000"/>
                    <a:lumOff val="15000"/>
                  </a:schemeClr>
                </a:solidFill>
              </a:rPr>
              <a:t> wd:Q170412 ;</a:t>
            </a:r>
          </a:p>
          <a:p>
            <a:pPr marL="0" indent="0">
              <a:buNone/>
            </a:pPr>
            <a:r>
              <a:rPr lang="en-US" sz="6400" dirty="0" err="1">
                <a:solidFill>
                  <a:schemeClr val="tx1">
                    <a:lumMod val="85000"/>
                    <a:lumOff val="15000"/>
                  </a:schemeClr>
                </a:solidFill>
              </a:rPr>
              <a:t>rdfs:range</a:t>
            </a:r>
            <a:r>
              <a:rPr lang="en-US" sz="6400" dirty="0">
                <a:solidFill>
                  <a:schemeClr val="tx1">
                    <a:lumMod val="85000"/>
                    <a:lumOff val="15000"/>
                  </a:schemeClr>
                </a:solidFill>
              </a:rPr>
              <a:t> wd:Q483394 .</a:t>
            </a:r>
          </a:p>
          <a:p>
            <a:pPr marL="0" indent="0">
              <a:buNone/>
            </a:pPr>
            <a:r>
              <a:rPr lang="en-US" sz="6400" dirty="0">
                <a:solidFill>
                  <a:schemeClr val="tx1">
                    <a:lumMod val="85000"/>
                    <a:lumOff val="15000"/>
                  </a:schemeClr>
                </a:solidFill>
              </a:rPr>
              <a:t>wdt:P625 </a:t>
            </a:r>
            <a:r>
              <a:rPr lang="en-US" sz="6400" dirty="0" err="1">
                <a:solidFill>
                  <a:schemeClr val="tx1">
                    <a:lumMod val="85000"/>
                    <a:lumOff val="15000"/>
                  </a:schemeClr>
                </a:solidFill>
              </a:rPr>
              <a:t>rdfs:domain</a:t>
            </a:r>
            <a:r>
              <a:rPr lang="en-US" sz="6400" dirty="0">
                <a:solidFill>
                  <a:schemeClr val="tx1">
                    <a:lumMod val="85000"/>
                    <a:lumOff val="15000"/>
                  </a:schemeClr>
                </a:solidFill>
              </a:rPr>
              <a:t> </a:t>
            </a:r>
            <a:r>
              <a:rPr lang="en-US" sz="6400" dirty="0" err="1">
                <a:solidFill>
                  <a:schemeClr val="tx1">
                    <a:lumMod val="85000"/>
                    <a:lumOff val="15000"/>
                  </a:schemeClr>
                </a:solidFill>
              </a:rPr>
              <a:t>thesession:sessions</a:t>
            </a:r>
            <a:r>
              <a:rPr lang="en-US" sz="6400" dirty="0">
                <a:solidFill>
                  <a:schemeClr val="tx1">
                    <a:lumMod val="85000"/>
                    <a:lumOff val="15000"/>
                  </a:schemeClr>
                </a:solidFill>
              </a:rPr>
              <a:t> . </a:t>
            </a:r>
          </a:p>
          <a:p>
            <a:pPr marL="0" indent="0">
              <a:buNone/>
            </a:pPr>
            <a:r>
              <a:rPr lang="en-US" sz="6400" dirty="0">
                <a:solidFill>
                  <a:schemeClr val="tx1">
                    <a:lumMod val="85000"/>
                    <a:lumOff val="15000"/>
                  </a:schemeClr>
                </a:solidFill>
              </a:rPr>
              <a:t>wdt:P2561 </a:t>
            </a:r>
            <a:r>
              <a:rPr lang="en-US" sz="6400" dirty="0" err="1">
                <a:solidFill>
                  <a:schemeClr val="tx1">
                    <a:lumMod val="85000"/>
                    <a:lumOff val="15000"/>
                  </a:schemeClr>
                </a:solidFill>
              </a:rPr>
              <a:t>rdfs:label</a:t>
            </a:r>
            <a:r>
              <a:rPr lang="en-US" sz="6400" dirty="0">
                <a:solidFill>
                  <a:schemeClr val="tx1">
                    <a:lumMod val="85000"/>
                    <a:lumOff val="15000"/>
                  </a:schemeClr>
                </a:solidFill>
              </a:rPr>
              <a:t> “</a:t>
            </a:r>
            <a:r>
              <a:rPr lang="en-US" sz="6400" dirty="0" err="1">
                <a:solidFill>
                  <a:schemeClr val="tx1">
                    <a:lumMod val="85000"/>
                    <a:lumOff val="15000"/>
                  </a:schemeClr>
                </a:solidFill>
              </a:rPr>
              <a:t>sessionName</a:t>
            </a:r>
            <a:r>
              <a:rPr lang="en-US" sz="6400" dirty="0">
                <a:solidFill>
                  <a:schemeClr val="tx1">
                    <a:lumMod val="85000"/>
                    <a:lumOff val="15000"/>
                  </a:schemeClr>
                </a:solidFill>
              </a:rPr>
              <a:t>” ; </a:t>
            </a:r>
            <a:r>
              <a:rPr lang="en-US" sz="6400" dirty="0" err="1">
                <a:solidFill>
                  <a:schemeClr val="tx1">
                    <a:lumMod val="85000"/>
                    <a:lumOff val="15000"/>
                  </a:schemeClr>
                </a:solidFill>
              </a:rPr>
              <a:t>rdfs:domain</a:t>
            </a:r>
            <a:r>
              <a:rPr lang="en-US" sz="6400" dirty="0">
                <a:solidFill>
                  <a:schemeClr val="tx1">
                    <a:lumMod val="85000"/>
                    <a:lumOff val="15000"/>
                  </a:schemeClr>
                </a:solidFill>
              </a:rPr>
              <a:t> </a:t>
            </a:r>
            <a:r>
              <a:rPr lang="en-US" sz="6400" dirty="0" err="1">
                <a:solidFill>
                  <a:schemeClr val="tx1">
                    <a:lumMod val="85000"/>
                    <a:lumOff val="15000"/>
                  </a:schemeClr>
                </a:solidFill>
              </a:rPr>
              <a:t>thesession:sessions</a:t>
            </a:r>
            <a:r>
              <a:rPr lang="en-US" sz="6400" dirty="0">
                <a:solidFill>
                  <a:schemeClr val="tx1">
                    <a:lumMod val="85000"/>
                    <a:lumOff val="15000"/>
                  </a:schemeClr>
                </a:solidFill>
              </a:rPr>
              <a:t> .</a:t>
            </a:r>
          </a:p>
          <a:p>
            <a:pPr marL="0" indent="0">
              <a:buNone/>
            </a:pPr>
            <a:endParaRPr lang="en-US" sz="6400" dirty="0"/>
          </a:p>
        </p:txBody>
      </p:sp>
      <p:sp>
        <p:nvSpPr>
          <p:cNvPr id="4" name="Text Box 3"/>
          <p:cNvSpPr txBox="1"/>
          <p:nvPr/>
        </p:nvSpPr>
        <p:spPr>
          <a:xfrm>
            <a:off x="6082030" y="1585595"/>
            <a:ext cx="5672455" cy="4541500"/>
          </a:xfrm>
          <a:prstGeom prst="rect">
            <a:avLst/>
          </a:prstGeom>
          <a:noFill/>
        </p:spPr>
        <p:txBody>
          <a:bodyPr wrap="square" rtlCol="0" anchor="t">
            <a:spAutoFit/>
          </a:bodyPr>
          <a:lstStyle/>
          <a:p>
            <a:pPr marL="0" indent="0">
              <a:lnSpc>
                <a:spcPct val="140000"/>
              </a:lnSpc>
              <a:buNone/>
            </a:pPr>
            <a:r>
              <a:rPr lang="en-US" sz="1600" dirty="0">
                <a:solidFill>
                  <a:schemeClr val="tx1">
                    <a:lumMod val="85000"/>
                    <a:lumOff val="15000"/>
                  </a:schemeClr>
                </a:solidFill>
                <a:sym typeface="+mn-ea"/>
              </a:rPr>
              <a:t>Before generating SPARQL, note: 1. No need to return the label of an entity</a:t>
            </a:r>
            <a:endParaRPr lang="en-US" sz="1600" dirty="0">
              <a:solidFill>
                <a:schemeClr val="tx1">
                  <a:lumMod val="85000"/>
                  <a:lumOff val="15000"/>
                </a:schemeClr>
              </a:solidFill>
            </a:endParaRPr>
          </a:p>
          <a:p>
            <a:pPr marL="0" indent="0">
              <a:lnSpc>
                <a:spcPct val="140000"/>
              </a:lnSpc>
              <a:buNone/>
            </a:pPr>
            <a:r>
              <a:rPr lang="en-US" sz="1600" dirty="0">
                <a:solidFill>
                  <a:schemeClr val="tx1">
                    <a:lumMod val="85000"/>
                    <a:lumOff val="15000"/>
                  </a:schemeClr>
                </a:solidFill>
                <a:sym typeface="+mn-ea"/>
              </a:rPr>
              <a:t>2. Use </a:t>
            </a:r>
            <a:r>
              <a:rPr lang="en-US" sz="1600" dirty="0" err="1">
                <a:solidFill>
                  <a:schemeClr val="tx1">
                    <a:lumMod val="85000"/>
                    <a:lumOff val="15000"/>
                  </a:schemeClr>
                </a:solidFill>
                <a:sym typeface="+mn-ea"/>
              </a:rPr>
              <a:t>bif:st_distance</a:t>
            </a:r>
            <a:r>
              <a:rPr lang="en-US" sz="1600" dirty="0">
                <a:solidFill>
                  <a:schemeClr val="tx1">
                    <a:lumMod val="85000"/>
                    <a:lumOff val="15000"/>
                  </a:schemeClr>
                </a:solidFill>
                <a:sym typeface="+mn-ea"/>
              </a:rPr>
              <a:t>(), the unit in which is kilometer and </a:t>
            </a:r>
            <a:r>
              <a:rPr lang="en-US" sz="1600" dirty="0" err="1">
                <a:solidFill>
                  <a:schemeClr val="tx1">
                    <a:lumMod val="85000"/>
                    <a:lumOff val="15000"/>
                  </a:schemeClr>
                </a:solidFill>
                <a:sym typeface="+mn-ea"/>
              </a:rPr>
              <a:t>bif</a:t>
            </a:r>
            <a:r>
              <a:rPr lang="en-US" sz="1600" dirty="0">
                <a:solidFill>
                  <a:schemeClr val="tx1">
                    <a:lumMod val="85000"/>
                    <a:lumOff val="15000"/>
                  </a:schemeClr>
                </a:solidFill>
                <a:sym typeface="+mn-ea"/>
              </a:rPr>
              <a:t>: is not a namespace prefix</a:t>
            </a:r>
            <a:endParaRPr lang="en-US" sz="1600" dirty="0">
              <a:solidFill>
                <a:schemeClr val="tx1">
                  <a:lumMod val="85000"/>
                  <a:lumOff val="15000"/>
                </a:schemeClr>
              </a:solidFill>
            </a:endParaRPr>
          </a:p>
          <a:p>
            <a:pPr marL="0" indent="0">
              <a:lnSpc>
                <a:spcPct val="140000"/>
              </a:lnSpc>
              <a:buNone/>
            </a:pPr>
            <a:r>
              <a:rPr lang="en-US" sz="1600" dirty="0">
                <a:solidFill>
                  <a:schemeClr val="tx1">
                    <a:lumMod val="85000"/>
                    <a:lumOff val="15000"/>
                  </a:schemeClr>
                </a:solidFill>
                <a:sym typeface="+mn-ea"/>
              </a:rPr>
              <a:t>3. Remember to confine the type for entities</a:t>
            </a:r>
            <a:endParaRPr lang="en-US" sz="1600" dirty="0">
              <a:solidFill>
                <a:schemeClr val="tx1">
                  <a:lumMod val="85000"/>
                  <a:lumOff val="15000"/>
                </a:schemeClr>
              </a:solidFill>
            </a:endParaRPr>
          </a:p>
          <a:p>
            <a:pPr marL="0" indent="0">
              <a:lnSpc>
                <a:spcPct val="140000"/>
              </a:lnSpc>
              <a:buNone/>
            </a:pPr>
            <a:r>
              <a:rPr lang="en-US" sz="1600" dirty="0">
                <a:solidFill>
                  <a:schemeClr val="tx1">
                    <a:lumMod val="85000"/>
                    <a:lumOff val="15000"/>
                  </a:schemeClr>
                </a:solidFill>
                <a:sym typeface="+mn-ea"/>
              </a:rPr>
              <a:t>4. Don't forget the namespace prefix for each SPARQL query!!</a:t>
            </a:r>
            <a:endParaRPr lang="en-US" sz="1600" dirty="0">
              <a:solidFill>
                <a:schemeClr val="tx1">
                  <a:lumMod val="85000"/>
                  <a:lumOff val="15000"/>
                </a:schemeClr>
              </a:solidFill>
            </a:endParaRPr>
          </a:p>
          <a:p>
            <a:pPr marL="0" indent="0">
              <a:lnSpc>
                <a:spcPct val="140000"/>
              </a:lnSpc>
              <a:buNone/>
            </a:pPr>
            <a:r>
              <a:rPr lang="en-US" sz="1600" dirty="0">
                <a:solidFill>
                  <a:schemeClr val="tx1">
                    <a:lumMod val="85000"/>
                    <a:lumOff val="15000"/>
                  </a:schemeClr>
                </a:solidFill>
                <a:sym typeface="+mn-ea"/>
              </a:rPr>
              <a:t>5. Don't use property that's not provided above</a:t>
            </a:r>
            <a:endParaRPr lang="en-US" sz="1600" dirty="0">
              <a:solidFill>
                <a:schemeClr val="tx1">
                  <a:lumMod val="85000"/>
                  <a:lumOff val="15000"/>
                </a:schemeClr>
              </a:solidFill>
            </a:endParaRPr>
          </a:p>
          <a:p>
            <a:pPr marL="0" indent="0">
              <a:lnSpc>
                <a:spcPct val="140000"/>
              </a:lnSpc>
              <a:buNone/>
            </a:pPr>
            <a:r>
              <a:rPr lang="en-US" sz="1600" dirty="0">
                <a:solidFill>
                  <a:schemeClr val="tx1">
                    <a:lumMod val="85000"/>
                    <a:lumOff val="15000"/>
                  </a:schemeClr>
                </a:solidFill>
                <a:sym typeface="+mn-ea"/>
              </a:rPr>
              <a:t>6 .Albums don't relate genres directly, but Albums have tunes which relate genres</a:t>
            </a:r>
          </a:p>
          <a:p>
            <a:pPr marL="0" indent="0">
              <a:lnSpc>
                <a:spcPct val="140000"/>
              </a:lnSpc>
              <a:buNone/>
            </a:pPr>
            <a:r>
              <a:rPr lang="en-US" sz="1600" dirty="0">
                <a:solidFill>
                  <a:schemeClr val="tx1">
                    <a:lumMod val="85000"/>
                    <a:lumOff val="15000"/>
                  </a:schemeClr>
                </a:solidFill>
                <a:sym typeface="+mn-ea"/>
              </a:rPr>
              <a:t>7. Even if </a:t>
            </a:r>
            <a:r>
              <a:rPr lang="en-US" sz="1600" dirty="0">
                <a:solidFill>
                  <a:schemeClr val="tx1">
                    <a:lumMod val="85000"/>
                    <a:lumOff val="15000"/>
                  </a:schemeClr>
                </a:solidFill>
                <a:cs typeface="+mn-lt"/>
                <a:sym typeface="+mn-ea"/>
              </a:rPr>
              <a:t>wdt:P175 is an </a:t>
            </a:r>
            <a:r>
              <a:rPr lang="en-US" sz="1600" dirty="0" err="1">
                <a:solidFill>
                  <a:schemeClr val="tx1">
                    <a:lumMod val="85000"/>
                    <a:lumOff val="15000"/>
                  </a:schemeClr>
                </a:solidFill>
                <a:cs typeface="+mn-lt"/>
                <a:sym typeface="+mn-ea"/>
              </a:rPr>
              <a:t>ObjectProperty</a:t>
            </a:r>
            <a:r>
              <a:rPr lang="en-US" sz="1600" dirty="0">
                <a:solidFill>
                  <a:schemeClr val="tx1">
                    <a:lumMod val="85000"/>
                    <a:lumOff val="15000"/>
                  </a:schemeClr>
                </a:solidFill>
                <a:cs typeface="+mn-lt"/>
                <a:sym typeface="+mn-ea"/>
              </a:rPr>
              <a:t> in </a:t>
            </a:r>
            <a:r>
              <a:rPr lang="en-US" sz="1600" dirty="0" err="1">
                <a:solidFill>
                  <a:schemeClr val="tx1">
                    <a:lumMod val="85000"/>
                    <a:lumOff val="15000"/>
                  </a:schemeClr>
                </a:solidFill>
                <a:cs typeface="+mn-lt"/>
                <a:sym typeface="+mn-ea"/>
              </a:rPr>
              <a:t>Wikidata</a:t>
            </a:r>
            <a:r>
              <a:rPr lang="en-US" sz="1600" dirty="0">
                <a:solidFill>
                  <a:schemeClr val="tx1">
                    <a:lumMod val="85000"/>
                    <a:lumOff val="15000"/>
                  </a:schemeClr>
                </a:solidFill>
                <a:cs typeface="+mn-lt"/>
                <a:sym typeface="+mn-ea"/>
              </a:rPr>
              <a:t>, here we take is as </a:t>
            </a:r>
            <a:r>
              <a:rPr lang="en-US" sz="1600" dirty="0" err="1">
                <a:solidFill>
                  <a:schemeClr val="tx1">
                    <a:lumMod val="85000"/>
                    <a:lumOff val="15000"/>
                  </a:schemeClr>
                </a:solidFill>
                <a:cs typeface="+mn-lt"/>
                <a:sym typeface="+mn-ea"/>
              </a:rPr>
              <a:t>DataProperty</a:t>
            </a:r>
            <a:r>
              <a:rPr lang="en-US" sz="1600" dirty="0">
                <a:solidFill>
                  <a:schemeClr val="tx1">
                    <a:lumMod val="85000"/>
                    <a:lumOff val="15000"/>
                  </a:schemeClr>
                </a:solidFill>
                <a:cs typeface="+mn-lt"/>
                <a:sym typeface="+mn-ea"/>
              </a:rPr>
              <a:t> </a:t>
            </a:r>
          </a:p>
          <a:p>
            <a:pPr marL="0" indent="0">
              <a:lnSpc>
                <a:spcPct val="140000"/>
              </a:lnSpc>
              <a:buNone/>
            </a:pPr>
            <a:r>
              <a:rPr lang="en-US" sz="1600" dirty="0">
                <a:solidFill>
                  <a:schemeClr val="tx1">
                    <a:lumMod val="85000"/>
                    <a:lumOff val="15000"/>
                  </a:schemeClr>
                </a:solidFill>
                <a:cs typeface="+mn-lt"/>
                <a:sym typeface="+mn-ea"/>
              </a:rPr>
              <a:t>8. For string property values, please add @</a:t>
            </a:r>
            <a:r>
              <a:rPr lang="en-US" sz="1600" dirty="0" err="1">
                <a:solidFill>
                  <a:schemeClr val="tx1">
                    <a:lumMod val="85000"/>
                    <a:lumOff val="15000"/>
                  </a:schemeClr>
                </a:solidFill>
                <a:cs typeface="+mn-lt"/>
                <a:sym typeface="+mn-ea"/>
              </a:rPr>
              <a:t>en</a:t>
            </a:r>
            <a:endParaRPr lang="en-US" sz="1600" dirty="0">
              <a:solidFill>
                <a:schemeClr val="tx1">
                  <a:lumMod val="85000"/>
                  <a:lumOff val="15000"/>
                </a:schemeClr>
              </a:solidFill>
            </a:endParaRPr>
          </a:p>
          <a:p>
            <a:pPr marL="0" indent="0">
              <a:lnSpc>
                <a:spcPct val="140000"/>
              </a:lnSpc>
              <a:buNone/>
            </a:pPr>
            <a:r>
              <a:rPr lang="en-US" sz="1600" b="1" dirty="0">
                <a:solidFill>
                  <a:schemeClr val="tx1">
                    <a:lumMod val="85000"/>
                    <a:lumOff val="15000"/>
                  </a:schemeClr>
                </a:solidFill>
                <a:sym typeface="+mn-ea"/>
              </a:rPr>
              <a:t>Generate correct SPARQL for the following question:</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51</a:t>
            </a:fld>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458085" y="2237740"/>
            <a:ext cx="7083425" cy="1198880"/>
          </a:xfrm>
          <a:prstGeom prst="rect">
            <a:avLst/>
          </a:prstGeom>
          <a:noFill/>
        </p:spPr>
        <p:txBody>
          <a:bodyPr wrap="square" rtlCol="0" anchor="t">
            <a:spAutoFit/>
          </a:bodyPr>
          <a:lstStyle/>
          <a:p>
            <a:pPr algn="ctr"/>
            <a:r>
              <a:rPr lang="en-US" sz="3600">
                <a:sym typeface="+mn-ea"/>
              </a:rPr>
              <a:t>3. Queries across TheSession and Wikidata</a:t>
            </a:r>
          </a:p>
        </p:txBody>
      </p:sp>
      <p:sp>
        <p:nvSpPr>
          <p:cNvPr id="2" name="Text Box 1"/>
          <p:cNvSpPr txBox="1"/>
          <p:nvPr/>
        </p:nvSpPr>
        <p:spPr>
          <a:xfrm>
            <a:off x="909955" y="3738880"/>
            <a:ext cx="10564495" cy="922020"/>
          </a:xfrm>
          <a:prstGeom prst="rect">
            <a:avLst/>
          </a:prstGeom>
          <a:noFill/>
        </p:spPr>
        <p:txBody>
          <a:bodyPr wrap="square" rtlCol="0">
            <a:spAutoFit/>
          </a:bodyPr>
          <a:lstStyle/>
          <a:p>
            <a:r>
              <a:rPr lang="en-US" i="1" dirty="0">
                <a:solidFill>
                  <a:schemeClr val="tx1">
                    <a:lumMod val="85000"/>
                    <a:lumOff val="15000"/>
                  </a:schemeClr>
                </a:solidFill>
              </a:rPr>
              <a:t>Some information is not available solely through </a:t>
            </a:r>
            <a:r>
              <a:rPr lang="en-US" i="1" dirty="0" err="1">
                <a:solidFill>
                  <a:schemeClr val="tx1">
                    <a:lumMod val="85000"/>
                    <a:lumOff val="15000"/>
                  </a:schemeClr>
                </a:solidFill>
              </a:rPr>
              <a:t>TheSession</a:t>
            </a:r>
            <a:r>
              <a:rPr lang="en-US" i="1" dirty="0">
                <a:solidFill>
                  <a:schemeClr val="tx1">
                    <a:lumMod val="85000"/>
                    <a:lumOff val="15000"/>
                  </a:schemeClr>
                </a:solidFill>
              </a:rPr>
              <a:t>. Given that we have already done reconciliation with </a:t>
            </a:r>
            <a:r>
              <a:rPr lang="en-US" i="1" dirty="0" err="1">
                <a:solidFill>
                  <a:schemeClr val="tx1">
                    <a:lumMod val="85000"/>
                    <a:lumOff val="15000"/>
                  </a:schemeClr>
                </a:solidFill>
              </a:rPr>
              <a:t>Wikidata</a:t>
            </a:r>
            <a:r>
              <a:rPr lang="en-US" i="1" dirty="0">
                <a:solidFill>
                  <a:schemeClr val="tx1">
                    <a:lumMod val="85000"/>
                    <a:lumOff val="15000"/>
                  </a:schemeClr>
                </a:solidFill>
              </a:rPr>
              <a:t>, we can extend our query to external data sources (e.g., </a:t>
            </a:r>
            <a:r>
              <a:rPr lang="en-US" i="1" dirty="0" err="1">
                <a:solidFill>
                  <a:schemeClr val="tx1">
                    <a:lumMod val="85000"/>
                    <a:lumOff val="15000"/>
                  </a:schemeClr>
                </a:solidFill>
              </a:rPr>
              <a:t>Wikidata</a:t>
            </a:r>
            <a:r>
              <a:rPr lang="en-US" i="1" dirty="0">
                <a:solidFill>
                  <a:schemeClr val="tx1">
                    <a:lumMod val="85000"/>
                    <a:lumOff val="15000"/>
                  </a:schemeClr>
                </a:solidFill>
              </a:rPr>
              <a:t>) for more specific questions such as...</a:t>
            </a:r>
          </a:p>
        </p:txBody>
      </p:sp>
      <p:pic>
        <p:nvPicPr>
          <p:cNvPr id="3" name="Picture 2"/>
          <p:cNvPicPr>
            <a:picLocks noChangeAspect="1"/>
          </p:cNvPicPr>
          <p:nvPr>
            <p:custDataLst>
              <p:tags r:id="rId1"/>
            </p:custDataLst>
          </p:nvPr>
        </p:nvPicPr>
        <p:blipFill>
          <a:blip r:embed="rId5"/>
          <a:stretch>
            <a:fillRect/>
          </a:stretch>
        </p:blipFill>
        <p:spPr>
          <a:xfrm>
            <a:off x="3985260" y="5081270"/>
            <a:ext cx="1523365" cy="747395"/>
          </a:xfrm>
          <a:prstGeom prst="rect">
            <a:avLst/>
          </a:prstGeom>
        </p:spPr>
      </p:pic>
      <p:pic>
        <p:nvPicPr>
          <p:cNvPr id="6" name="Picture 5"/>
          <p:cNvPicPr>
            <a:picLocks noChangeAspect="1"/>
          </p:cNvPicPr>
          <p:nvPr>
            <p:custDataLst>
              <p:tags r:id="rId2"/>
            </p:custDataLst>
          </p:nvPr>
        </p:nvPicPr>
        <p:blipFill>
          <a:blip r:embed="rId6"/>
          <a:stretch>
            <a:fillRect/>
          </a:stretch>
        </p:blipFill>
        <p:spPr>
          <a:xfrm>
            <a:off x="6588125" y="4998720"/>
            <a:ext cx="1219200" cy="942975"/>
          </a:xfrm>
          <a:prstGeom prst="rect">
            <a:avLst/>
          </a:prstGeom>
        </p:spPr>
      </p:pic>
      <p:sp>
        <p:nvSpPr>
          <p:cNvPr id="5" name="Slide Number Placeholder 4"/>
          <p:cNvSpPr>
            <a:spLocks noGrp="1"/>
          </p:cNvSpPr>
          <p:nvPr>
            <p:ph type="sldNum" sz="quarter" idx="12"/>
          </p:nvPr>
        </p:nvSpPr>
        <p:spPr/>
        <p:txBody>
          <a:bodyPr/>
          <a:lstStyle/>
          <a:p>
            <a:fld id="{49AE70B2-8BF9-45C0-BB95-33D1B9D3A854}" type="slidenum">
              <a:rPr lang="zh-CN" altLang="en-US" smtClean="0"/>
              <a:t>52</a:t>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693420" y="2055495"/>
            <a:ext cx="10515600" cy="3575685"/>
          </a:xfrm>
        </p:spPr>
        <p:txBody>
          <a:bodyPr>
            <a:normAutofit/>
          </a:bodyPr>
          <a:lstStyle/>
          <a:p>
            <a:pPr algn="l">
              <a:lnSpc>
                <a:spcPct val="140000"/>
              </a:lnSpc>
            </a:pPr>
            <a:r>
              <a:rPr lang="en-US" sz="2400" dirty="0">
                <a:solidFill>
                  <a:schemeClr val="tx1">
                    <a:lumMod val="85000"/>
                    <a:lumOff val="15000"/>
                  </a:schemeClr>
                </a:solidFill>
                <a:sym typeface="+mn-ea"/>
              </a:rPr>
              <a:t>Q3-1: Which sessions took place</a:t>
            </a:r>
            <a:r>
              <a:rPr lang="en-US" sz="2400" dirty="0">
                <a:sym typeface="+mn-ea"/>
              </a:rPr>
              <a:t> </a:t>
            </a:r>
            <a:r>
              <a:rPr lang="en-US" sz="2400" dirty="0">
                <a:solidFill>
                  <a:schemeClr val="accent4"/>
                </a:solidFill>
                <a:sym typeface="+mn-ea"/>
              </a:rPr>
              <a:t>in Eastern Europe</a:t>
            </a:r>
            <a:r>
              <a:rPr lang="en-US" sz="2400" dirty="0">
                <a:solidFill>
                  <a:schemeClr val="tx1">
                    <a:lumMod val="85000"/>
                    <a:lumOff val="15000"/>
                  </a:schemeClr>
                </a:solidFill>
                <a:sym typeface="+mn-ea"/>
              </a:rPr>
              <a:t>?</a:t>
            </a:r>
            <a:endParaRPr lang="en-US" sz="2400" dirty="0">
              <a:solidFill>
                <a:schemeClr val="tx1">
                  <a:lumMod val="85000"/>
                  <a:lumOff val="15000"/>
                </a:schemeClr>
              </a:solidFill>
            </a:endParaRPr>
          </a:p>
          <a:p>
            <a:pPr algn="l">
              <a:lnSpc>
                <a:spcPct val="140000"/>
              </a:lnSpc>
            </a:pPr>
            <a:r>
              <a:rPr lang="en-US" sz="2400" dirty="0">
                <a:solidFill>
                  <a:schemeClr val="tx1">
                    <a:lumMod val="85000"/>
                    <a:lumOff val="15000"/>
                  </a:schemeClr>
                </a:solidFill>
              </a:rPr>
              <a:t>Q3-2: </a:t>
            </a:r>
            <a:r>
              <a:rPr lang="en-US" sz="2400" dirty="0">
                <a:solidFill>
                  <a:schemeClr val="tx1">
                    <a:lumMod val="85000"/>
                    <a:lumOff val="15000"/>
                  </a:schemeClr>
                </a:solidFill>
                <a:sym typeface="+mn-ea"/>
              </a:rPr>
              <a:t>From </a:t>
            </a:r>
            <a:r>
              <a:rPr lang="en-US" sz="2400" dirty="0" err="1">
                <a:solidFill>
                  <a:schemeClr val="tx1">
                    <a:lumMod val="85000"/>
                    <a:lumOff val="15000"/>
                  </a:schemeClr>
                </a:solidFill>
                <a:sym typeface="+mn-ea"/>
              </a:rPr>
              <a:t>TheSession</a:t>
            </a:r>
            <a:r>
              <a:rPr lang="en-US" sz="2400" dirty="0">
                <a:solidFill>
                  <a:schemeClr val="tx1">
                    <a:lumMod val="85000"/>
                    <a:lumOff val="15000"/>
                  </a:schemeClr>
                </a:solidFill>
                <a:sym typeface="+mn-ea"/>
              </a:rPr>
              <a:t>, please find recordings by Altan, which were known to be </a:t>
            </a:r>
            <a:r>
              <a:rPr lang="en-US" sz="2400" dirty="0">
                <a:solidFill>
                  <a:schemeClr val="accent4"/>
                </a:solidFill>
                <a:sym typeface="+mn-ea"/>
              </a:rPr>
              <a:t>released between 2007 and 2012</a:t>
            </a:r>
            <a:r>
              <a:rPr lang="en-US" sz="2400" dirty="0">
                <a:sym typeface="+mn-ea"/>
              </a:rPr>
              <a:t> </a:t>
            </a:r>
            <a:endParaRPr lang="en-US" sz="2400" dirty="0"/>
          </a:p>
          <a:p>
            <a:pPr algn="l">
              <a:lnSpc>
                <a:spcPct val="140000"/>
              </a:lnSpc>
            </a:pPr>
            <a:r>
              <a:rPr lang="en-US" sz="2400" dirty="0">
                <a:solidFill>
                  <a:schemeClr val="tx1">
                    <a:lumMod val="85000"/>
                    <a:lumOff val="15000"/>
                  </a:schemeClr>
                </a:solidFill>
              </a:rPr>
              <a:t>Q3-3: </a:t>
            </a:r>
            <a:r>
              <a:rPr lang="en-US" sz="2400" dirty="0">
                <a:solidFill>
                  <a:schemeClr val="tx1">
                    <a:lumMod val="85000"/>
                    <a:lumOff val="15000"/>
                  </a:schemeClr>
                </a:solidFill>
                <a:sym typeface="+mn-ea"/>
              </a:rPr>
              <a:t>Find in </a:t>
            </a:r>
            <a:r>
              <a:rPr lang="en-US" sz="2400" dirty="0" err="1">
                <a:solidFill>
                  <a:schemeClr val="tx1">
                    <a:lumMod val="85000"/>
                    <a:lumOff val="15000"/>
                  </a:schemeClr>
                </a:solidFill>
                <a:sym typeface="+mn-ea"/>
              </a:rPr>
              <a:t>TheSession</a:t>
            </a:r>
            <a:r>
              <a:rPr lang="en-US" sz="2400" dirty="0">
                <a:solidFill>
                  <a:schemeClr val="tx1">
                    <a:lumMod val="85000"/>
                    <a:lumOff val="15000"/>
                  </a:schemeClr>
                </a:solidFill>
                <a:sym typeface="+mn-ea"/>
              </a:rPr>
              <a:t> performers who </a:t>
            </a:r>
            <a:r>
              <a:rPr lang="en-US" sz="2400" dirty="0">
                <a:solidFill>
                  <a:schemeClr val="accent4"/>
                </a:solidFill>
                <a:sym typeface="+mn-ea"/>
              </a:rPr>
              <a:t>are Canadians</a:t>
            </a:r>
            <a:r>
              <a:rPr lang="en-US" sz="2400" dirty="0">
                <a:solidFill>
                  <a:schemeClr val="tx1">
                    <a:lumMod val="85000"/>
                    <a:lumOff val="15000"/>
                  </a:schemeClr>
                </a:solidFill>
                <a:sym typeface="+mn-ea"/>
              </a:rPr>
              <a:t>. And find the recordings they performed in </a:t>
            </a:r>
            <a:r>
              <a:rPr lang="en-US" sz="2400" dirty="0" err="1">
                <a:solidFill>
                  <a:schemeClr val="tx1">
                    <a:lumMod val="85000"/>
                    <a:lumOff val="15000"/>
                  </a:schemeClr>
                </a:solidFill>
                <a:sym typeface="+mn-ea"/>
              </a:rPr>
              <a:t>TheSession</a:t>
            </a:r>
            <a:endParaRPr lang="en-US" sz="2400" dirty="0">
              <a:solidFill>
                <a:schemeClr val="tx1">
                  <a:lumMod val="85000"/>
                  <a:lumOff val="15000"/>
                </a:schemeClr>
              </a:solidFill>
              <a:sym typeface="+mn-ea"/>
            </a:endParaRPr>
          </a:p>
        </p:txBody>
      </p:sp>
      <p:sp>
        <p:nvSpPr>
          <p:cNvPr id="2" name="Text Box 1"/>
          <p:cNvSpPr txBox="1"/>
          <p:nvPr/>
        </p:nvSpPr>
        <p:spPr>
          <a:xfrm>
            <a:off x="0" y="6497955"/>
            <a:ext cx="11209655" cy="706755"/>
          </a:xfrm>
          <a:prstGeom prst="rect">
            <a:avLst/>
          </a:prstGeom>
          <a:noFill/>
        </p:spPr>
        <p:txBody>
          <a:bodyPr wrap="square" rtlCol="0" anchor="t">
            <a:spAutoFit/>
          </a:bodyPr>
          <a:lstStyle/>
          <a:p>
            <a:r>
              <a:rPr lang="en-US" altLang="zh-CN" sz="2000">
                <a:solidFill>
                  <a:schemeClr val="bg1">
                    <a:lumMod val="65000"/>
                  </a:schemeClr>
                </a:solidFill>
                <a:cs typeface="+mn-lt"/>
                <a:sym typeface="+mn-ea"/>
              </a:rPr>
              <a:t>Q3-2: Query for a specific time period. Q3-3: Compound question</a:t>
            </a:r>
          </a:p>
          <a:p>
            <a:r>
              <a:rPr lang="zh-CN" altLang="en-US" sz="2000">
                <a:solidFill>
                  <a:schemeClr val="bg1">
                    <a:lumMod val="75000"/>
                  </a:schemeClr>
                </a:solidFill>
                <a:cs typeface="+mn-lt"/>
                <a:sym typeface="+mn-ea"/>
              </a:rPr>
              <a:t>留意</a:t>
            </a:r>
            <a:r>
              <a:rPr lang="en-US" altLang="zh-CN" sz="2000">
                <a:solidFill>
                  <a:schemeClr val="bg1">
                    <a:lumMod val="75000"/>
                  </a:schemeClr>
                </a:solidFill>
                <a:cs typeface="+mn-lt"/>
                <a:sym typeface="+mn-ea"/>
              </a:rPr>
              <a:t>ChatGPT</a:t>
            </a:r>
            <a:r>
              <a:rPr lang="zh-CN" altLang="en-US" sz="2000">
                <a:solidFill>
                  <a:schemeClr val="bg1">
                    <a:lumMod val="75000"/>
                  </a:schemeClr>
                </a:solidFill>
                <a:cs typeface="+mn-lt"/>
                <a:sym typeface="+mn-ea"/>
              </a:rPr>
              <a:t>对同义词（</a:t>
            </a:r>
            <a:r>
              <a:rPr lang="en-US" altLang="zh-CN" sz="2000">
                <a:solidFill>
                  <a:schemeClr val="bg1">
                    <a:lumMod val="75000"/>
                  </a:schemeClr>
                </a:solidFill>
                <a:cs typeface="+mn-lt"/>
                <a:sym typeface="+mn-ea"/>
              </a:rPr>
              <a:t>synonyms</a:t>
            </a:r>
            <a:r>
              <a:rPr lang="zh-CN" altLang="en-US" sz="2000">
                <a:solidFill>
                  <a:schemeClr val="bg1">
                    <a:lumMod val="75000"/>
                  </a:schemeClr>
                </a:solidFill>
                <a:cs typeface="+mn-lt"/>
                <a:sym typeface="+mn-ea"/>
              </a:rPr>
              <a:t>）的敏感度</a:t>
            </a:r>
            <a:r>
              <a:rPr lang="en-US" altLang="zh-CN" sz="2000">
                <a:solidFill>
                  <a:schemeClr val="bg1">
                    <a:lumMod val="75000"/>
                  </a:schemeClr>
                </a:solidFill>
                <a:cs typeface="+mn-lt"/>
                <a:sym typeface="+mn-ea"/>
              </a:rPr>
              <a:t>. eg:published released</a:t>
            </a:r>
          </a:p>
        </p:txBody>
      </p:sp>
      <p:sp>
        <p:nvSpPr>
          <p:cNvPr id="4" name="Text Box 3"/>
          <p:cNvSpPr txBox="1"/>
          <p:nvPr/>
        </p:nvSpPr>
        <p:spPr>
          <a:xfrm>
            <a:off x="928370" y="5073650"/>
            <a:ext cx="9530715" cy="398780"/>
          </a:xfrm>
          <a:prstGeom prst="rect">
            <a:avLst/>
          </a:prstGeom>
          <a:noFill/>
        </p:spPr>
        <p:txBody>
          <a:bodyPr wrap="square" rtlCol="0">
            <a:spAutoFit/>
          </a:bodyPr>
          <a:lstStyle/>
          <a:p>
            <a:r>
              <a:rPr lang="en-US" sz="2000" i="1" dirty="0">
                <a:solidFill>
                  <a:schemeClr val="tx1">
                    <a:lumMod val="85000"/>
                    <a:lumOff val="15000"/>
                  </a:schemeClr>
                </a:solidFill>
              </a:rPr>
              <a:t>The information about the green part comes from </a:t>
            </a:r>
            <a:r>
              <a:rPr lang="en-US" sz="2000" i="1" dirty="0" err="1">
                <a:solidFill>
                  <a:schemeClr val="tx1">
                    <a:lumMod val="85000"/>
                    <a:lumOff val="15000"/>
                  </a:schemeClr>
                </a:solidFill>
              </a:rPr>
              <a:t>Wikidata</a:t>
            </a:r>
            <a:r>
              <a:rPr lang="en-US" sz="2000" i="1" dirty="0">
                <a:solidFill>
                  <a:schemeClr val="tx1">
                    <a:lumMod val="85000"/>
                    <a:lumOff val="15000"/>
                  </a:schemeClr>
                </a:solidFill>
              </a:rPr>
              <a:t>.</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53</a:t>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(Q3-1)</a:t>
            </a:r>
            <a:br>
              <a:rPr lang="en-US" sz="2400"/>
            </a:br>
            <a:endParaRPr lang="en-US" sz="2400"/>
          </a:p>
        </p:txBody>
      </p:sp>
      <p:sp>
        <p:nvSpPr>
          <p:cNvPr id="8" name="Content Placeholder 7"/>
          <p:cNvSpPr>
            <a:spLocks noGrp="1"/>
          </p:cNvSpPr>
          <p:nvPr>
            <p:ph idx="1"/>
            <p:custDataLst>
              <p:tags r:id="rId1"/>
            </p:custDataLst>
          </p:nvPr>
        </p:nvSpPr>
        <p:spPr>
          <a:xfrm>
            <a:off x="693420" y="1459230"/>
            <a:ext cx="10515600" cy="5180330"/>
          </a:xfrm>
        </p:spPr>
        <p:txBody>
          <a:bodyPr>
            <a:normAutofit/>
          </a:bodyPr>
          <a:lstStyle/>
          <a:p>
            <a:pPr marL="0" indent="0">
              <a:lnSpc>
                <a:spcPct val="110000"/>
              </a:lnSpc>
              <a:buNone/>
            </a:pPr>
            <a:r>
              <a:rPr lang="en-US" sz="1800" dirty="0">
                <a:solidFill>
                  <a:schemeClr val="tx1">
                    <a:lumMod val="85000"/>
                    <a:lumOff val="15000"/>
                  </a:schemeClr>
                </a:solidFill>
                <a:cs typeface="+mn-lt"/>
                <a:sym typeface="+mn-ea"/>
              </a:rPr>
              <a:t>Enter the following in ChatGPT (</a:t>
            </a:r>
            <a:r>
              <a:rPr lang="en-US" sz="1800" b="1" dirty="0">
                <a:solidFill>
                  <a:schemeClr val="tx1">
                    <a:lumMod val="85000"/>
                    <a:lumOff val="15000"/>
                  </a:schemeClr>
                </a:solidFill>
                <a:cs typeface="+mn-lt"/>
                <a:sym typeface="+mn-ea"/>
              </a:rPr>
              <a:t>the text in red will be provided to users</a:t>
            </a:r>
            <a:r>
              <a:rPr lang="en-US" sz="1800" dirty="0">
                <a:solidFill>
                  <a:schemeClr val="tx1">
                    <a:lumMod val="85000"/>
                    <a:lumOff val="15000"/>
                  </a:schemeClr>
                </a:solidFill>
                <a:cs typeface="+mn-lt"/>
                <a:sym typeface="+mn-ea"/>
              </a:rPr>
              <a:t>):</a:t>
            </a:r>
          </a:p>
          <a:p>
            <a:pPr marL="0" indent="0">
              <a:lnSpc>
                <a:spcPct val="110000"/>
              </a:lnSpc>
              <a:buNone/>
            </a:pPr>
            <a:r>
              <a:rPr lang="en-US" sz="1800" dirty="0">
                <a:solidFill>
                  <a:schemeClr val="accent6"/>
                </a:solidFill>
                <a:cs typeface="+mn-lt"/>
                <a:sym typeface="+mn-ea"/>
              </a:rPr>
              <a:t>Given an RDF graph &lt;http://sample/</a:t>
            </a:r>
            <a:r>
              <a:rPr lang="en-US" sz="1800" dirty="0" err="1">
                <a:solidFill>
                  <a:schemeClr val="accent6"/>
                </a:solidFill>
                <a:cs typeface="+mn-lt"/>
                <a:sym typeface="+mn-ea"/>
              </a:rPr>
              <a:t>thesession</a:t>
            </a:r>
            <a:r>
              <a:rPr lang="en-US" sz="1800" dirty="0">
                <a:solidFill>
                  <a:schemeClr val="accent6"/>
                </a:solidFill>
                <a:cs typeface="+mn-lt"/>
                <a:sym typeface="+mn-ea"/>
              </a:rPr>
              <a:t>/reconciled&gt;, the properties and classes of instances are reconciled with </a:t>
            </a:r>
            <a:r>
              <a:rPr lang="en-US" sz="1800" dirty="0" err="1">
                <a:solidFill>
                  <a:schemeClr val="accent6"/>
                </a:solidFill>
                <a:cs typeface="+mn-lt"/>
                <a:sym typeface="+mn-ea"/>
              </a:rPr>
              <a:t>Wikidata</a:t>
            </a:r>
            <a:r>
              <a:rPr lang="en-US" sz="1800" dirty="0">
                <a:solidFill>
                  <a:schemeClr val="accent6"/>
                </a:solidFill>
                <a:cs typeface="+mn-lt"/>
                <a:sym typeface="+mn-ea"/>
              </a:rPr>
              <a:t> as much as possible, so regarding SPARQL queries across different databases, we use `graph &lt;...&gt;` and `service &lt;...&gt;`. and Given: </a:t>
            </a:r>
          </a:p>
          <a:p>
            <a:pPr marL="457200" lvl="1" indent="0">
              <a:lnSpc>
                <a:spcPct val="110000"/>
              </a:lnSpc>
              <a:buNone/>
            </a:pPr>
            <a:r>
              <a:rPr lang="en-US" sz="1540" dirty="0">
                <a:solidFill>
                  <a:schemeClr val="accent6"/>
                </a:solidFill>
                <a:cs typeface="+mn-lt"/>
                <a:sym typeface="+mn-ea"/>
              </a:rPr>
              <a:t>@prefix </a:t>
            </a:r>
            <a:r>
              <a:rPr lang="en-US" sz="1540" dirty="0" err="1">
                <a:solidFill>
                  <a:schemeClr val="accent6"/>
                </a:solidFill>
                <a:cs typeface="+mn-lt"/>
                <a:sym typeface="+mn-ea"/>
              </a:rPr>
              <a:t>thesession</a:t>
            </a:r>
            <a:r>
              <a:rPr lang="en-US" sz="1540" dirty="0">
                <a:solidFill>
                  <a:schemeClr val="accent6"/>
                </a:solidFill>
                <a:cs typeface="+mn-lt"/>
                <a:sym typeface="+mn-ea"/>
              </a:rPr>
              <a:t>: &lt;https://</a:t>
            </a:r>
            <a:r>
              <a:rPr lang="en-US" sz="1540" dirty="0" err="1">
                <a:solidFill>
                  <a:schemeClr val="accent6"/>
                </a:solidFill>
                <a:cs typeface="+mn-lt"/>
                <a:sym typeface="+mn-ea"/>
              </a:rPr>
              <a:t>thesession.org</a:t>
            </a:r>
            <a:r>
              <a:rPr lang="en-US" sz="1540" dirty="0">
                <a:solidFill>
                  <a:schemeClr val="accent6"/>
                </a:solidFill>
                <a:cs typeface="+mn-lt"/>
                <a:sym typeface="+mn-ea"/>
              </a:rPr>
              <a:t>/&gt;. </a:t>
            </a:r>
            <a:r>
              <a:rPr lang="en-US" sz="1540" dirty="0" err="1">
                <a:solidFill>
                  <a:schemeClr val="accent6"/>
                </a:solidFill>
                <a:cs typeface="+mn-lt"/>
                <a:sym typeface="+mn-ea"/>
              </a:rPr>
              <a:t>thesession:sessions</a:t>
            </a:r>
            <a:r>
              <a:rPr lang="en-US" sz="1540" dirty="0">
                <a:solidFill>
                  <a:schemeClr val="accent6"/>
                </a:solidFill>
                <a:cs typeface="+mn-lt"/>
                <a:sym typeface="+mn-ea"/>
              </a:rPr>
              <a:t> a </a:t>
            </a:r>
            <a:r>
              <a:rPr lang="en-US" sz="1540" dirty="0" err="1">
                <a:solidFill>
                  <a:schemeClr val="accent6"/>
                </a:solidFill>
                <a:cs typeface="+mn-lt"/>
                <a:sym typeface="+mn-ea"/>
              </a:rPr>
              <a:t>owl:Class</a:t>
            </a:r>
            <a:r>
              <a:rPr lang="en-US" sz="1540" dirty="0">
                <a:solidFill>
                  <a:schemeClr val="accent6"/>
                </a:solidFill>
                <a:cs typeface="+mn-lt"/>
                <a:sym typeface="+mn-ea"/>
              </a:rPr>
              <a:t>.</a:t>
            </a:r>
          </a:p>
          <a:p>
            <a:pPr marL="457200" lvl="1" indent="0">
              <a:lnSpc>
                <a:spcPct val="110000"/>
              </a:lnSpc>
              <a:buNone/>
            </a:pPr>
            <a:r>
              <a:rPr lang="en-US" sz="1540" dirty="0">
                <a:solidFill>
                  <a:schemeClr val="accent6"/>
                </a:solidFill>
                <a:cs typeface="+mn-lt"/>
                <a:sym typeface="+mn-ea"/>
              </a:rPr>
              <a:t>wdt:P17 </a:t>
            </a:r>
            <a:r>
              <a:rPr lang="en-US" sz="1540" dirty="0" err="1">
                <a:solidFill>
                  <a:schemeClr val="accent6"/>
                </a:solidFill>
                <a:cs typeface="+mn-lt"/>
                <a:sym typeface="+mn-ea"/>
              </a:rPr>
              <a:t>rdfs:domain</a:t>
            </a:r>
            <a:r>
              <a:rPr lang="en-US" sz="1540" dirty="0">
                <a:solidFill>
                  <a:schemeClr val="accent6"/>
                </a:solidFill>
                <a:cs typeface="+mn-lt"/>
                <a:sym typeface="+mn-ea"/>
              </a:rPr>
              <a:t> &lt;https://</a:t>
            </a:r>
            <a:r>
              <a:rPr lang="en-US" sz="1540" dirty="0" err="1">
                <a:solidFill>
                  <a:schemeClr val="accent6"/>
                </a:solidFill>
                <a:cs typeface="+mn-lt"/>
                <a:sym typeface="+mn-ea"/>
              </a:rPr>
              <a:t>thesession.org</a:t>
            </a:r>
            <a:r>
              <a:rPr lang="en-US" sz="1540" dirty="0">
                <a:solidFill>
                  <a:schemeClr val="accent6"/>
                </a:solidFill>
                <a:cs typeface="+mn-lt"/>
                <a:sym typeface="+mn-ea"/>
              </a:rPr>
              <a:t>/sessions&gt;.</a:t>
            </a:r>
          </a:p>
          <a:p>
            <a:pPr marL="457200" lvl="1" indent="0">
              <a:lnSpc>
                <a:spcPct val="110000"/>
              </a:lnSpc>
              <a:buNone/>
            </a:pPr>
            <a:r>
              <a:rPr lang="en-US" sz="1540" dirty="0">
                <a:solidFill>
                  <a:schemeClr val="accent6"/>
                </a:solidFill>
                <a:cs typeface="+mn-lt"/>
                <a:sym typeface="+mn-ea"/>
              </a:rPr>
              <a:t>wdt:P2561 </a:t>
            </a:r>
            <a:r>
              <a:rPr lang="en-US" sz="1540" dirty="0" err="1">
                <a:solidFill>
                  <a:schemeClr val="accent6"/>
                </a:solidFill>
                <a:cs typeface="+mn-lt"/>
                <a:sym typeface="+mn-ea"/>
              </a:rPr>
              <a:t>rdfs:domain</a:t>
            </a:r>
            <a:r>
              <a:rPr lang="en-US" sz="1540" dirty="0">
                <a:solidFill>
                  <a:schemeClr val="accent6"/>
                </a:solidFill>
                <a:cs typeface="+mn-lt"/>
                <a:sym typeface="+mn-ea"/>
              </a:rPr>
              <a:t> &lt;https://</a:t>
            </a:r>
            <a:r>
              <a:rPr lang="en-US" sz="1540" dirty="0" err="1">
                <a:solidFill>
                  <a:schemeClr val="accent6"/>
                </a:solidFill>
                <a:cs typeface="+mn-lt"/>
                <a:sym typeface="+mn-ea"/>
              </a:rPr>
              <a:t>thesession.org</a:t>
            </a:r>
            <a:r>
              <a:rPr lang="en-US" sz="1540" dirty="0">
                <a:solidFill>
                  <a:schemeClr val="accent6"/>
                </a:solidFill>
                <a:cs typeface="+mn-lt"/>
                <a:sym typeface="+mn-ea"/>
              </a:rPr>
              <a:t>/sessions&gt;. </a:t>
            </a:r>
          </a:p>
          <a:p>
            <a:pPr marL="0" indent="0">
              <a:lnSpc>
                <a:spcPct val="110000"/>
              </a:lnSpc>
              <a:buNone/>
            </a:pPr>
            <a:r>
              <a:rPr lang="en-US" sz="1800" dirty="0">
                <a:solidFill>
                  <a:schemeClr val="accent6"/>
                </a:solidFill>
                <a:cs typeface="+mn-lt"/>
                <a:sym typeface="+mn-ea"/>
              </a:rPr>
              <a:t>--</a:t>
            </a:r>
            <a:r>
              <a:rPr lang="en-US" sz="1800" b="1" dirty="0">
                <a:solidFill>
                  <a:schemeClr val="accent6"/>
                </a:solidFill>
                <a:cs typeface="+mn-lt"/>
                <a:sym typeface="+mn-ea"/>
              </a:rPr>
              <a:t>for graph </a:t>
            </a:r>
            <a:r>
              <a:rPr lang="en-US" sz="1800" dirty="0">
                <a:solidFill>
                  <a:schemeClr val="accent6"/>
                </a:solidFill>
                <a:cs typeface="+mn-lt"/>
                <a:sym typeface="+mn-ea"/>
              </a:rPr>
              <a:t>&lt;http://sample/</a:t>
            </a:r>
            <a:r>
              <a:rPr lang="en-US" sz="1800" dirty="0" err="1">
                <a:solidFill>
                  <a:schemeClr val="accent6"/>
                </a:solidFill>
                <a:cs typeface="+mn-lt"/>
                <a:sym typeface="+mn-ea"/>
              </a:rPr>
              <a:t>thesession</a:t>
            </a:r>
            <a:r>
              <a:rPr lang="en-US" sz="1800" dirty="0">
                <a:solidFill>
                  <a:schemeClr val="accent6"/>
                </a:solidFill>
                <a:cs typeface="+mn-lt"/>
                <a:sym typeface="+mn-ea"/>
              </a:rPr>
              <a:t>/reconciled&gt;</a:t>
            </a:r>
          </a:p>
          <a:p>
            <a:pPr marL="0" indent="0">
              <a:lnSpc>
                <a:spcPct val="110000"/>
              </a:lnSpc>
              <a:buNone/>
            </a:pPr>
            <a:endParaRPr lang="en-US" sz="800" dirty="0">
              <a:solidFill>
                <a:schemeClr val="accent6"/>
              </a:solidFill>
              <a:cs typeface="+mn-lt"/>
              <a:sym typeface="+mn-ea"/>
            </a:endParaRPr>
          </a:p>
          <a:p>
            <a:pPr marL="457200" lvl="1" indent="0">
              <a:lnSpc>
                <a:spcPct val="110000"/>
              </a:lnSpc>
              <a:buNone/>
            </a:pPr>
            <a:r>
              <a:rPr lang="en-US" sz="1540" dirty="0">
                <a:solidFill>
                  <a:schemeClr val="accent6"/>
                </a:solidFill>
                <a:cs typeface="+mn-lt"/>
                <a:sym typeface="+mn-ea"/>
              </a:rPr>
              <a:t>wdt:P361 </a:t>
            </a:r>
            <a:r>
              <a:rPr lang="en-US" sz="1540" dirty="0" err="1">
                <a:solidFill>
                  <a:schemeClr val="accent6"/>
                </a:solidFill>
                <a:cs typeface="+mn-lt"/>
                <a:sym typeface="+mn-ea"/>
              </a:rPr>
              <a:t>rdfs:domain</a:t>
            </a:r>
            <a:r>
              <a:rPr lang="en-US" sz="1540" dirty="0">
                <a:solidFill>
                  <a:schemeClr val="accent6"/>
                </a:solidFill>
                <a:cs typeface="+mn-lt"/>
                <a:sym typeface="+mn-ea"/>
              </a:rPr>
              <a:t> &lt;</a:t>
            </a:r>
            <a:r>
              <a:rPr lang="en-US" sz="1540" dirty="0" err="1">
                <a:solidFill>
                  <a:schemeClr val="accent6"/>
                </a:solidFill>
                <a:cs typeface="+mn-lt"/>
                <a:sym typeface="+mn-ea"/>
              </a:rPr>
              <a:t>ex:country</a:t>
            </a:r>
            <a:r>
              <a:rPr lang="en-US" sz="1540" dirty="0">
                <a:solidFill>
                  <a:schemeClr val="accent6"/>
                </a:solidFill>
                <a:cs typeface="+mn-lt"/>
                <a:sym typeface="+mn-ea"/>
              </a:rPr>
              <a:t>&gt;. wd:Q27468 </a:t>
            </a:r>
            <a:r>
              <a:rPr lang="en-US" sz="1540" dirty="0" err="1">
                <a:solidFill>
                  <a:schemeClr val="accent6"/>
                </a:solidFill>
                <a:cs typeface="+mn-lt"/>
                <a:sym typeface="+mn-ea"/>
              </a:rPr>
              <a:t>rdfs:label</a:t>
            </a:r>
            <a:r>
              <a:rPr lang="en-US" sz="1540" dirty="0">
                <a:solidFill>
                  <a:schemeClr val="accent6"/>
                </a:solidFill>
                <a:cs typeface="+mn-lt"/>
                <a:sym typeface="+mn-ea"/>
              </a:rPr>
              <a:t> “Eastern Europe”.</a:t>
            </a:r>
          </a:p>
          <a:p>
            <a:pPr marL="0" indent="0">
              <a:lnSpc>
                <a:spcPct val="110000"/>
              </a:lnSpc>
              <a:buNone/>
            </a:pPr>
            <a:r>
              <a:rPr lang="en-US" sz="1800" dirty="0">
                <a:solidFill>
                  <a:schemeClr val="accent6"/>
                </a:solidFill>
                <a:cs typeface="+mn-lt"/>
                <a:sym typeface="+mn-ea"/>
              </a:rPr>
              <a:t>--</a:t>
            </a:r>
            <a:r>
              <a:rPr lang="en-US" sz="1800" b="1" dirty="0">
                <a:solidFill>
                  <a:schemeClr val="accent6"/>
                </a:solidFill>
                <a:cs typeface="+mn-lt"/>
                <a:sym typeface="+mn-ea"/>
              </a:rPr>
              <a:t>for service </a:t>
            </a:r>
            <a:r>
              <a:rPr lang="en-US" sz="1800" dirty="0">
                <a:solidFill>
                  <a:schemeClr val="accent6"/>
                </a:solidFill>
                <a:cs typeface="+mn-lt"/>
                <a:sym typeface="+mn-ea"/>
              </a:rPr>
              <a:t>&lt;https://</a:t>
            </a:r>
            <a:r>
              <a:rPr lang="en-US" sz="1800" dirty="0" err="1">
                <a:solidFill>
                  <a:schemeClr val="accent6"/>
                </a:solidFill>
                <a:cs typeface="+mn-lt"/>
                <a:sym typeface="+mn-ea"/>
              </a:rPr>
              <a:t>query.wikidata.org</a:t>
            </a:r>
            <a:r>
              <a:rPr lang="en-US" sz="1800" dirty="0">
                <a:solidFill>
                  <a:schemeClr val="accent6"/>
                </a:solidFill>
                <a:cs typeface="+mn-lt"/>
                <a:sym typeface="+mn-ea"/>
              </a:rPr>
              <a:t>/</a:t>
            </a:r>
            <a:r>
              <a:rPr lang="en-US" sz="1800" dirty="0" err="1">
                <a:solidFill>
                  <a:schemeClr val="accent6"/>
                </a:solidFill>
                <a:cs typeface="+mn-lt"/>
                <a:sym typeface="+mn-ea"/>
              </a:rPr>
              <a:t>sparql</a:t>
            </a:r>
            <a:r>
              <a:rPr lang="en-US" sz="1800" dirty="0">
                <a:solidFill>
                  <a:schemeClr val="accent6"/>
                </a:solidFill>
                <a:cs typeface="+mn-lt"/>
                <a:sym typeface="+mn-ea"/>
              </a:rPr>
              <a:t>&gt;</a:t>
            </a:r>
          </a:p>
          <a:p>
            <a:pPr marL="0" indent="0">
              <a:lnSpc>
                <a:spcPct val="110000"/>
              </a:lnSpc>
              <a:buNone/>
            </a:pPr>
            <a:r>
              <a:rPr lang="en-US" sz="1800" dirty="0">
                <a:solidFill>
                  <a:schemeClr val="accent6"/>
                </a:solidFill>
                <a:cs typeface="+mn-lt"/>
                <a:sym typeface="+mn-ea"/>
              </a:rPr>
              <a:t>Make sure to generate a correct SPARQL for the following question (Note: Use the properties or classes as above primarily; traverse </a:t>
            </a:r>
            <a:r>
              <a:rPr lang="en-US" sz="1800" dirty="0" err="1">
                <a:solidFill>
                  <a:schemeClr val="accent6"/>
                </a:solidFill>
                <a:cs typeface="+mn-lt"/>
                <a:sym typeface="+mn-ea"/>
              </a:rPr>
              <a:t>wikidata</a:t>
            </a:r>
            <a:r>
              <a:rPr lang="en-US" sz="1800" dirty="0">
                <a:solidFill>
                  <a:schemeClr val="accent6"/>
                </a:solidFill>
                <a:cs typeface="+mn-lt"/>
                <a:sym typeface="+mn-ea"/>
              </a:rPr>
              <a:t> before local graph):</a:t>
            </a:r>
            <a:endParaRPr lang="en-US" sz="1800" dirty="0">
              <a:solidFill>
                <a:srgbClr val="FF0000"/>
              </a:solidFill>
              <a:cs typeface="+mn-lt"/>
              <a:sym typeface="+mn-ea"/>
            </a:endParaRPr>
          </a:p>
          <a:p>
            <a:pPr marL="0" indent="0">
              <a:lnSpc>
                <a:spcPct val="110000"/>
              </a:lnSpc>
              <a:buNone/>
            </a:pPr>
            <a:r>
              <a:rPr lang="en-US" sz="1800" dirty="0">
                <a:solidFill>
                  <a:schemeClr val="tx1">
                    <a:lumMod val="85000"/>
                    <a:lumOff val="15000"/>
                  </a:schemeClr>
                </a:solidFill>
                <a:cs typeface="+mn-lt"/>
                <a:sym typeface="+mn-ea"/>
              </a:rPr>
              <a:t>Which sessions took place </a:t>
            </a:r>
            <a:r>
              <a:rPr lang="en-US" sz="1800" dirty="0">
                <a:solidFill>
                  <a:schemeClr val="accent4"/>
                </a:solidFill>
                <a:cs typeface="+mn-lt"/>
                <a:sym typeface="+mn-ea"/>
              </a:rPr>
              <a:t>in Eastern Europe</a:t>
            </a:r>
            <a:r>
              <a:rPr lang="en-US" sz="1800" dirty="0">
                <a:solidFill>
                  <a:schemeClr val="tx1">
                    <a:lumMod val="85000"/>
                    <a:lumOff val="15000"/>
                  </a:schemeClr>
                </a:solidFill>
                <a:cs typeface="+mn-lt"/>
                <a:sym typeface="+mn-ea"/>
              </a:rPr>
              <a:t>?</a:t>
            </a:r>
            <a:endParaRPr lang="zh-CN" altLang="en-US" sz="1800" dirty="0">
              <a:solidFill>
                <a:schemeClr val="tx1">
                  <a:lumMod val="85000"/>
                  <a:lumOff val="15000"/>
                </a:schemeClr>
              </a:solidFill>
              <a:cs typeface="+mn-lt"/>
              <a:sym typeface="+mn-ea"/>
            </a:endParaRPr>
          </a:p>
        </p:txBody>
      </p:sp>
      <p:sp>
        <p:nvSpPr>
          <p:cNvPr id="3" name="Text Box 2"/>
          <p:cNvSpPr txBox="1"/>
          <p:nvPr/>
        </p:nvSpPr>
        <p:spPr>
          <a:xfrm>
            <a:off x="104775" y="7044055"/>
            <a:ext cx="12087860" cy="2030095"/>
          </a:xfrm>
          <a:prstGeom prst="rect">
            <a:avLst/>
          </a:prstGeom>
          <a:noFill/>
        </p:spPr>
        <p:txBody>
          <a:bodyPr wrap="square" rtlCol="0">
            <a:spAutoFit/>
          </a:bodyPr>
          <a:lstStyle/>
          <a:p>
            <a:r>
              <a:rPr lang="en-US">
                <a:solidFill>
                  <a:schemeClr val="accent1"/>
                </a:solidFill>
              </a:rPr>
              <a:t>Explain why we need such adjustment:</a:t>
            </a:r>
          </a:p>
          <a:p>
            <a:r>
              <a:rPr lang="en-US">
                <a:solidFill>
                  <a:schemeClr val="accent1"/>
                </a:solidFill>
              </a:rPr>
              <a:t>Now we are querying across different databases [we call it “federal query”, please refer to https://github.com/DDMAL/linkedmusic-datalake/wiki/How-to-Query-across-different-Databases(Different-RDF-Data-Source)].</a:t>
            </a:r>
          </a:p>
          <a:p>
            <a:r>
              <a:rPr lang="en-US">
                <a:solidFill>
                  <a:schemeClr val="accent1"/>
                </a:solidFill>
              </a:rPr>
              <a:t>We have to give respective context from different data sources such as </a:t>
            </a:r>
            <a:r>
              <a:rPr lang="en-US">
                <a:solidFill>
                  <a:schemeClr val="accent4"/>
                </a:solidFill>
                <a:cs typeface="+mn-lt"/>
                <a:sym typeface="+mn-ea"/>
              </a:rPr>
              <a:t>graph &lt;http://sample/thesession/reconciled&gt; and service &lt;https://query.wikidata.org/sparql&gt;</a:t>
            </a:r>
            <a:endParaRPr lang="en-US">
              <a:solidFill>
                <a:schemeClr val="accent1"/>
              </a:solidFill>
            </a:endParaRPr>
          </a:p>
          <a:p>
            <a:endParaRPr lang="en-US">
              <a:solidFill>
                <a:schemeClr val="accent1"/>
              </a:solidFill>
            </a:endParaRPr>
          </a:p>
        </p:txBody>
      </p:sp>
      <p:sp>
        <p:nvSpPr>
          <p:cNvPr id="4" name="Text Box 3"/>
          <p:cNvSpPr txBox="1"/>
          <p:nvPr/>
        </p:nvSpPr>
        <p:spPr>
          <a:xfrm>
            <a:off x="12192635" y="4299585"/>
            <a:ext cx="2452370" cy="327660"/>
          </a:xfrm>
          <a:prstGeom prst="rect">
            <a:avLst/>
          </a:prstGeom>
          <a:noFill/>
        </p:spPr>
        <p:txBody>
          <a:bodyPr wrap="square" rtlCol="0" anchor="t">
            <a:spAutoFit/>
          </a:bodyPr>
          <a:lstStyle/>
          <a:p>
            <a:r>
              <a:rPr lang="en-US" sz="1540">
                <a:solidFill>
                  <a:srgbClr val="FF0000"/>
                </a:solidFill>
                <a:cs typeface="+mn-lt"/>
                <a:sym typeface="+mn-ea"/>
              </a:rPr>
              <a:t>wdt:P361 part of</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54</a:t>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644525" y="3812540"/>
            <a:ext cx="10134600" cy="1281430"/>
          </a:xfrm>
          <a:prstGeom prst="rect">
            <a:avLst/>
          </a:prstGeom>
          <a:solidFill>
            <a:schemeClr val="accent1">
              <a:lumMod val="20000"/>
              <a:lumOff val="80000"/>
              <a:alpha val="44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nSpc>
                <a:spcPct val="110000"/>
              </a:lnSpc>
            </a:pPr>
            <a:r>
              <a:rPr lang="en-US" sz="2800">
                <a:sym typeface="+mn-ea"/>
              </a:rPr>
              <a:t>Generated SPARQL by ChatGPT (Q3-1)</a:t>
            </a:r>
            <a:br>
              <a:rPr lang="en-US" sz="2800">
                <a:sym typeface="+mn-ea"/>
              </a:rPr>
            </a:br>
            <a:r>
              <a:rPr lang="en-US" sz="2400" b="1">
                <a:solidFill>
                  <a:srgbClr val="7030A0"/>
                </a:solidFill>
                <a:cs typeface="+mn-lt"/>
                <a:sym typeface="+mn-ea"/>
              </a:rPr>
              <a:t>Which sessions took place</a:t>
            </a:r>
            <a:r>
              <a:rPr lang="en-US" sz="2400">
                <a:cs typeface="+mn-lt"/>
                <a:sym typeface="+mn-ea"/>
              </a:rPr>
              <a:t> </a:t>
            </a:r>
            <a:r>
              <a:rPr lang="en-US" sz="2400" b="1">
                <a:solidFill>
                  <a:schemeClr val="accent4"/>
                </a:solidFill>
                <a:cs typeface="+mn-lt"/>
                <a:sym typeface="+mn-ea"/>
              </a:rPr>
              <a:t>in Eastern Europe</a:t>
            </a:r>
            <a:r>
              <a:rPr lang="en-US" sz="2400" b="1">
                <a:solidFill>
                  <a:srgbClr val="7030A0"/>
                </a:solidFill>
                <a:cs typeface="+mn-lt"/>
                <a:sym typeface="+mn-ea"/>
              </a:rPr>
              <a:t>?</a:t>
            </a:r>
          </a:p>
        </p:txBody>
      </p:sp>
      <p:sp>
        <p:nvSpPr>
          <p:cNvPr id="3" name="Content Placeholder 2"/>
          <p:cNvSpPr>
            <a:spLocks noGrp="1"/>
          </p:cNvSpPr>
          <p:nvPr>
            <p:ph idx="1"/>
          </p:nvPr>
        </p:nvSpPr>
        <p:spPr>
          <a:xfrm>
            <a:off x="647700" y="1545590"/>
            <a:ext cx="10515600" cy="4351338"/>
          </a:xfrm>
        </p:spPr>
        <p:txBody>
          <a:bodyPr>
            <a:noAutofit/>
          </a:bodyPr>
          <a:lstStyle/>
          <a:p>
            <a:endParaRPr lang="en-US" sz="1400" dirty="0"/>
          </a:p>
          <a:p>
            <a:pPr marL="0" indent="0">
              <a:buNone/>
            </a:pPr>
            <a:r>
              <a:rPr lang="en-US" sz="2000" dirty="0">
                <a:solidFill>
                  <a:schemeClr val="accent1"/>
                </a:solidFill>
                <a:latin typeface="Chakra Petch Regular" panose="00000500000000000000" charset="0"/>
                <a:cs typeface="Chakra Petch Regular" panose="00000500000000000000" charset="0"/>
              </a:rPr>
              <a:t>PREFIX </a:t>
            </a:r>
            <a:r>
              <a:rPr lang="en-US" sz="2000" dirty="0" err="1">
                <a:solidFill>
                  <a:schemeClr val="accent1"/>
                </a:solidFill>
                <a:latin typeface="Chakra Petch Regular" panose="00000500000000000000" charset="0"/>
                <a:cs typeface="Chakra Petch Regular" panose="00000500000000000000" charset="0"/>
              </a:rPr>
              <a:t>thesession</a:t>
            </a:r>
            <a:r>
              <a:rPr lang="en-US" sz="2000" dirty="0">
                <a:solidFill>
                  <a:schemeClr val="accent1"/>
                </a:solidFill>
                <a:latin typeface="Chakra Petch Regular" panose="00000500000000000000" charset="0"/>
                <a:cs typeface="Chakra Petch Regular" panose="00000500000000000000" charset="0"/>
              </a:rPr>
              <a:t>: &lt;https://</a:t>
            </a:r>
            <a:r>
              <a:rPr lang="en-US" sz="2000" dirty="0" err="1">
                <a:solidFill>
                  <a:schemeClr val="accent1"/>
                </a:solidFill>
                <a:latin typeface="Chakra Petch Regular" panose="00000500000000000000" charset="0"/>
                <a:cs typeface="Chakra Petch Regular" panose="00000500000000000000" charset="0"/>
              </a:rPr>
              <a:t>thesession.org</a:t>
            </a:r>
            <a:r>
              <a:rPr lang="en-US" sz="2000" dirty="0">
                <a:solidFill>
                  <a:schemeClr val="accent1"/>
                </a:solidFill>
                <a:latin typeface="Chakra Petch Regular" panose="00000500000000000000" charset="0"/>
                <a:cs typeface="Chakra Petch Regular" panose="00000500000000000000" charset="0"/>
              </a:rPr>
              <a:t>/&gt;</a:t>
            </a:r>
          </a:p>
          <a:p>
            <a:pPr marL="0" indent="0">
              <a:buNone/>
            </a:pPr>
            <a:r>
              <a:rPr lang="en-US" sz="2000" dirty="0">
                <a:solidFill>
                  <a:schemeClr val="accent1"/>
                </a:solidFill>
                <a:latin typeface="Chakra Petch Regular" panose="00000500000000000000" charset="0"/>
                <a:cs typeface="Chakra Petch Regular" panose="00000500000000000000" charset="0"/>
              </a:rPr>
              <a:t>PREFIX </a:t>
            </a:r>
            <a:r>
              <a:rPr lang="en-US" sz="2000" dirty="0" err="1">
                <a:solidFill>
                  <a:schemeClr val="accent1"/>
                </a:solidFill>
                <a:latin typeface="Chakra Petch Regular" panose="00000500000000000000" charset="0"/>
                <a:cs typeface="Chakra Petch Regular" panose="00000500000000000000" charset="0"/>
              </a:rPr>
              <a:t>wdt</a:t>
            </a:r>
            <a:r>
              <a:rPr lang="en-US" sz="2000" dirty="0">
                <a:solidFill>
                  <a:schemeClr val="accent1"/>
                </a:solidFill>
                <a:latin typeface="Chakra Petch Regular" panose="00000500000000000000" charset="0"/>
                <a:cs typeface="Chakra Petch Regular" panose="00000500000000000000" charset="0"/>
              </a:rPr>
              <a:t>: &lt;http://</a:t>
            </a:r>
            <a:r>
              <a:rPr lang="en-US" sz="2000" dirty="0" err="1">
                <a:solidFill>
                  <a:schemeClr val="accent1"/>
                </a:solidFill>
                <a:latin typeface="Chakra Petch Regular" panose="00000500000000000000" charset="0"/>
                <a:cs typeface="Chakra Petch Regular" panose="00000500000000000000" charset="0"/>
              </a:rPr>
              <a:t>www.wikidata.org</a:t>
            </a:r>
            <a:r>
              <a:rPr lang="en-US" sz="2000" dirty="0">
                <a:solidFill>
                  <a:schemeClr val="accent1"/>
                </a:solidFill>
                <a:latin typeface="Chakra Petch Regular" panose="00000500000000000000" charset="0"/>
                <a:cs typeface="Chakra Petch Regular" panose="00000500000000000000" charset="0"/>
              </a:rPr>
              <a:t>/prop/direct/&gt;</a:t>
            </a:r>
          </a:p>
          <a:p>
            <a:pPr marL="0" indent="0">
              <a:buNone/>
            </a:pPr>
            <a:r>
              <a:rPr lang="en-US" sz="2000" dirty="0">
                <a:solidFill>
                  <a:schemeClr val="accent1"/>
                </a:solidFill>
                <a:latin typeface="Chakra Petch Regular" panose="00000500000000000000" charset="0"/>
                <a:cs typeface="Chakra Petch Regular" panose="00000500000000000000" charset="0"/>
              </a:rPr>
              <a:t>PREFIX wd: &lt;http://</a:t>
            </a:r>
            <a:r>
              <a:rPr lang="en-US" sz="2000" dirty="0" err="1">
                <a:solidFill>
                  <a:schemeClr val="accent1"/>
                </a:solidFill>
                <a:latin typeface="Chakra Petch Regular" panose="00000500000000000000" charset="0"/>
                <a:cs typeface="Chakra Petch Regular" panose="00000500000000000000" charset="0"/>
              </a:rPr>
              <a:t>www.wikidata.org</a:t>
            </a:r>
            <a:r>
              <a:rPr lang="en-US" sz="2000" dirty="0">
                <a:solidFill>
                  <a:schemeClr val="accent1"/>
                </a:solidFill>
                <a:latin typeface="Chakra Petch Regular" panose="00000500000000000000" charset="0"/>
                <a:cs typeface="Chakra Petch Regular" panose="00000500000000000000" charset="0"/>
              </a:rPr>
              <a:t>/entity/&gt;</a:t>
            </a:r>
          </a:p>
          <a:p>
            <a:pPr marL="0" indent="0">
              <a:buNone/>
            </a:pPr>
            <a:r>
              <a:rPr lang="en-US" sz="2000" dirty="0">
                <a:solidFill>
                  <a:schemeClr val="accent1"/>
                </a:solidFill>
                <a:latin typeface="Chakra Petch Regular" panose="00000500000000000000" charset="0"/>
                <a:cs typeface="Chakra Petch Regular" panose="00000500000000000000" charset="0"/>
              </a:rPr>
              <a:t>PREFIX </a:t>
            </a:r>
            <a:r>
              <a:rPr lang="en-US" sz="2000" dirty="0" err="1">
                <a:solidFill>
                  <a:schemeClr val="accent1"/>
                </a:solidFill>
                <a:latin typeface="Chakra Petch Regular" panose="00000500000000000000" charset="0"/>
                <a:cs typeface="Chakra Petch Regular" panose="00000500000000000000" charset="0"/>
              </a:rPr>
              <a:t>rdfs</a:t>
            </a:r>
            <a:r>
              <a:rPr lang="en-US" sz="2000" dirty="0">
                <a:solidFill>
                  <a:schemeClr val="accent1"/>
                </a:solidFill>
                <a:latin typeface="Chakra Petch Regular" panose="00000500000000000000" charset="0"/>
                <a:cs typeface="Chakra Petch Regular" panose="00000500000000000000" charset="0"/>
              </a:rPr>
              <a:t>: &lt;http://www.w3.org/2000/01/</a:t>
            </a:r>
            <a:r>
              <a:rPr lang="en-US" sz="2000" dirty="0" err="1">
                <a:solidFill>
                  <a:schemeClr val="accent1"/>
                </a:solidFill>
                <a:latin typeface="Chakra Petch Regular" panose="00000500000000000000" charset="0"/>
                <a:cs typeface="Chakra Petch Regular" panose="00000500000000000000" charset="0"/>
              </a:rPr>
              <a:t>rdf</a:t>
            </a:r>
            <a:r>
              <a:rPr lang="en-US" sz="2000" dirty="0">
                <a:solidFill>
                  <a:schemeClr val="accent1"/>
                </a:solidFill>
                <a:latin typeface="Chakra Petch Regular" panose="00000500000000000000" charset="0"/>
                <a:cs typeface="Chakra Petch Regular" panose="00000500000000000000" charset="0"/>
              </a:rPr>
              <a:t>-schema#&gt;</a:t>
            </a:r>
          </a:p>
          <a:p>
            <a:pPr marL="0" indent="0">
              <a:buNone/>
            </a:pPr>
            <a:r>
              <a:rPr lang="en-US" sz="2000" dirty="0">
                <a:solidFill>
                  <a:schemeClr val="accent1"/>
                </a:solidFill>
                <a:latin typeface="Chakra Petch Regular" panose="00000500000000000000" charset="0"/>
                <a:cs typeface="Chakra Petch Regular" panose="00000500000000000000" charset="0"/>
              </a:rPr>
              <a:t>SELECT ?session </a:t>
            </a:r>
            <a:r>
              <a:rPr lang="en-US" sz="2000" dirty="0">
                <a:solidFill>
                  <a:schemeClr val="accent1"/>
                </a:solidFill>
                <a:latin typeface="Chakra Petch Regular" panose="00000500000000000000" charset="0"/>
                <a:cs typeface="Chakra Petch Regular" panose="00000500000000000000" charset="0"/>
                <a:sym typeface="+mn-ea"/>
              </a:rPr>
              <a:t>?location </a:t>
            </a:r>
            <a:r>
              <a:rPr lang="en-US" sz="2000" dirty="0">
                <a:solidFill>
                  <a:schemeClr val="accent1"/>
                </a:solidFill>
                <a:latin typeface="Chakra Petch Regular" panose="00000500000000000000" charset="0"/>
                <a:cs typeface="Chakra Petch Regular" panose="00000500000000000000" charset="0"/>
              </a:rPr>
              <a:t>WHERE {</a:t>
            </a:r>
          </a:p>
          <a:p>
            <a:pPr marL="0" indent="0">
              <a:buNone/>
            </a:pPr>
            <a:r>
              <a:rPr lang="en-US" sz="2000" dirty="0">
                <a:solidFill>
                  <a:schemeClr val="accent1"/>
                </a:solidFill>
                <a:latin typeface="Chakra Petch Regular" panose="00000500000000000000" charset="0"/>
                <a:cs typeface="Chakra Petch Regular" panose="00000500000000000000" charset="0"/>
              </a:rPr>
              <a:t>  SERVICE &lt;https://</a:t>
            </a:r>
            <a:r>
              <a:rPr lang="en-US" sz="2000" dirty="0" err="1">
                <a:solidFill>
                  <a:schemeClr val="accent1"/>
                </a:solidFill>
                <a:latin typeface="Chakra Petch Regular" panose="00000500000000000000" charset="0"/>
                <a:cs typeface="Chakra Petch Regular" panose="00000500000000000000" charset="0"/>
              </a:rPr>
              <a:t>query.wikidata.org</a:t>
            </a:r>
            <a:r>
              <a:rPr lang="en-US" sz="2000" dirty="0">
                <a:solidFill>
                  <a:schemeClr val="accent1"/>
                </a:solidFill>
                <a:latin typeface="Chakra Petch Regular" panose="00000500000000000000" charset="0"/>
                <a:cs typeface="Chakra Petch Regular" panose="00000500000000000000" charset="0"/>
              </a:rPr>
              <a:t>/</a:t>
            </a:r>
            <a:r>
              <a:rPr lang="en-US" sz="2000" dirty="0" err="1">
                <a:solidFill>
                  <a:schemeClr val="accent1"/>
                </a:solidFill>
                <a:latin typeface="Chakra Petch Regular" panose="00000500000000000000" charset="0"/>
                <a:cs typeface="Chakra Petch Regular" panose="00000500000000000000" charset="0"/>
              </a:rPr>
              <a:t>sparql</a:t>
            </a:r>
            <a:r>
              <a:rPr lang="en-US" sz="2000" dirty="0">
                <a:solidFill>
                  <a:schemeClr val="accent1"/>
                </a:solidFill>
                <a:latin typeface="Chakra Petch Regular" panose="00000500000000000000" charset="0"/>
                <a:cs typeface="Chakra Petch Regular" panose="00000500000000000000" charset="0"/>
              </a:rPr>
              <a:t>&gt; {</a:t>
            </a:r>
          </a:p>
          <a:p>
            <a:pPr marL="0" indent="0">
              <a:buNone/>
            </a:pPr>
            <a:r>
              <a:rPr lang="en-US" sz="2000" dirty="0">
                <a:solidFill>
                  <a:schemeClr val="accent1"/>
                </a:solidFill>
                <a:latin typeface="Chakra Petch Regular" panose="00000500000000000000" charset="0"/>
                <a:cs typeface="Chakra Petch Regular" panose="00000500000000000000" charset="0"/>
              </a:rPr>
              <a:t>    ?location </a:t>
            </a:r>
            <a:r>
              <a:rPr lang="en-US" sz="2000" dirty="0">
                <a:solidFill>
                  <a:schemeClr val="accent1"/>
                </a:solidFill>
                <a:latin typeface="Chakra Petch Regular" panose="00000500000000000000" charset="0"/>
                <a:cs typeface="Chakra Petch Regular" panose="00000500000000000000" charset="0"/>
                <a:hlinkClick r:id="rId4" action="ppaction://hlinkfile"/>
              </a:rPr>
              <a:t>wdt:P361</a:t>
            </a:r>
            <a:r>
              <a:rPr lang="en-US" sz="2000" dirty="0">
                <a:solidFill>
                  <a:schemeClr val="accent1"/>
                </a:solidFill>
                <a:latin typeface="Chakra Petch Regular" panose="00000500000000000000" charset="0"/>
                <a:cs typeface="Chakra Petch Regular" panose="00000500000000000000" charset="0"/>
              </a:rPr>
              <a:t> wd:Q27468 .  # Q27468 is the </a:t>
            </a:r>
            <a:r>
              <a:rPr lang="en-US" sz="2000" dirty="0" err="1">
                <a:solidFill>
                  <a:schemeClr val="accent1"/>
                </a:solidFill>
                <a:latin typeface="Chakra Petch Regular" panose="00000500000000000000" charset="0"/>
                <a:cs typeface="Chakra Petch Regular" panose="00000500000000000000" charset="0"/>
              </a:rPr>
              <a:t>Wikidata</a:t>
            </a:r>
            <a:r>
              <a:rPr lang="en-US" sz="2000" dirty="0">
                <a:solidFill>
                  <a:schemeClr val="accent1"/>
                </a:solidFill>
                <a:latin typeface="Chakra Petch Regular" panose="00000500000000000000" charset="0"/>
                <a:cs typeface="Chakra Petch Regular" panose="00000500000000000000" charset="0"/>
              </a:rPr>
              <a:t> item for Eastern Europe</a:t>
            </a:r>
          </a:p>
          <a:p>
            <a:pPr marL="0" indent="0">
              <a:buNone/>
            </a:pPr>
            <a:r>
              <a:rPr lang="en-US" sz="2000" dirty="0">
                <a:solidFill>
                  <a:schemeClr val="accent1"/>
                </a:solidFill>
                <a:latin typeface="Chakra Petch Regular" panose="00000500000000000000" charset="0"/>
                <a:cs typeface="Chakra Petch Regular" panose="00000500000000000000" charset="0"/>
              </a:rPr>
              <a:t>  }</a:t>
            </a:r>
          </a:p>
          <a:p>
            <a:pPr marL="0" indent="0">
              <a:buNone/>
            </a:pPr>
            <a:r>
              <a:rPr lang="en-US" sz="2000" dirty="0">
                <a:solidFill>
                  <a:schemeClr val="accent1"/>
                </a:solidFill>
                <a:latin typeface="Chakra Petch Regular" panose="00000500000000000000" charset="0"/>
                <a:cs typeface="Chakra Petch Regular" panose="00000500000000000000" charset="0"/>
              </a:rPr>
              <a:t>  GRAPH &lt;http://sample/</a:t>
            </a:r>
            <a:r>
              <a:rPr lang="en-US" sz="2000" dirty="0" err="1">
                <a:solidFill>
                  <a:schemeClr val="accent1"/>
                </a:solidFill>
                <a:latin typeface="Chakra Petch Regular" panose="00000500000000000000" charset="0"/>
                <a:cs typeface="Chakra Petch Regular" panose="00000500000000000000" charset="0"/>
              </a:rPr>
              <a:t>thesession</a:t>
            </a:r>
            <a:r>
              <a:rPr lang="en-US" sz="2000" dirty="0">
                <a:solidFill>
                  <a:schemeClr val="accent1"/>
                </a:solidFill>
                <a:latin typeface="Chakra Petch Regular" panose="00000500000000000000" charset="0"/>
                <a:cs typeface="Chakra Petch Regular" panose="00000500000000000000" charset="0"/>
              </a:rPr>
              <a:t>/reconciled&gt; {</a:t>
            </a:r>
          </a:p>
          <a:p>
            <a:pPr marL="0" indent="0">
              <a:buNone/>
            </a:pPr>
            <a:r>
              <a:rPr lang="en-US" sz="2000" dirty="0">
                <a:solidFill>
                  <a:schemeClr val="accent1"/>
                </a:solidFill>
                <a:latin typeface="Chakra Petch Regular" panose="00000500000000000000" charset="0"/>
                <a:cs typeface="Chakra Petch Regular" panose="00000500000000000000" charset="0"/>
              </a:rPr>
              <a:t>    ?session wdt:P17 ?location .</a:t>
            </a:r>
          </a:p>
          <a:p>
            <a:pPr marL="0" indent="0">
              <a:buNone/>
            </a:pPr>
            <a:r>
              <a:rPr lang="en-US" sz="2000" dirty="0">
                <a:solidFill>
                  <a:schemeClr val="accent1"/>
                </a:solidFill>
                <a:latin typeface="Chakra Petch Regular" panose="00000500000000000000" charset="0"/>
                <a:cs typeface="Chakra Petch Regular" panose="00000500000000000000" charset="0"/>
              </a:rPr>
              <a:t>    ?session a </a:t>
            </a:r>
            <a:r>
              <a:rPr lang="en-US" sz="2000" dirty="0" err="1">
                <a:solidFill>
                  <a:schemeClr val="accent1"/>
                </a:solidFill>
                <a:latin typeface="Chakra Petch Regular" panose="00000500000000000000" charset="0"/>
                <a:cs typeface="Chakra Petch Regular" panose="00000500000000000000" charset="0"/>
              </a:rPr>
              <a:t>thesession:sessions</a:t>
            </a:r>
            <a:r>
              <a:rPr lang="en-US" sz="2000" dirty="0">
                <a:solidFill>
                  <a:schemeClr val="accent1"/>
                </a:solidFill>
                <a:latin typeface="Chakra Petch Regular" panose="00000500000000000000" charset="0"/>
                <a:cs typeface="Chakra Petch Regular" panose="00000500000000000000" charset="0"/>
              </a:rPr>
              <a:t> . }}</a:t>
            </a:r>
          </a:p>
        </p:txBody>
      </p:sp>
      <p:sp>
        <p:nvSpPr>
          <p:cNvPr id="4" name="Text Box 3"/>
          <p:cNvSpPr txBox="1"/>
          <p:nvPr/>
        </p:nvSpPr>
        <p:spPr>
          <a:xfrm>
            <a:off x="0" y="6866890"/>
            <a:ext cx="12136755" cy="368300"/>
          </a:xfrm>
          <a:prstGeom prst="rect">
            <a:avLst/>
          </a:prstGeom>
          <a:noFill/>
        </p:spPr>
        <p:txBody>
          <a:bodyPr wrap="square" rtlCol="0">
            <a:spAutoFit/>
          </a:bodyPr>
          <a:lstStyle/>
          <a:p>
            <a:r>
              <a:rPr lang="en-US">
                <a:solidFill>
                  <a:schemeClr val="accent6">
                    <a:lumMod val="20000"/>
                    <a:lumOff val="80000"/>
                  </a:schemeClr>
                </a:solidFill>
              </a:rPr>
              <a:t>Timeout when running the code on my localhost! But it’s result-generating on stagingVirtuoso </a:t>
            </a:r>
          </a:p>
        </p:txBody>
      </p:sp>
      <p:pic>
        <p:nvPicPr>
          <p:cNvPr id="6" name="Picture 5"/>
          <p:cNvPicPr>
            <a:picLocks noChangeAspect="1"/>
          </p:cNvPicPr>
          <p:nvPr>
            <p:custDataLst>
              <p:tags r:id="rId1"/>
            </p:custDataLst>
          </p:nvPr>
        </p:nvPicPr>
        <p:blipFill>
          <a:blip r:embed="rId5"/>
          <a:stretch>
            <a:fillRect/>
          </a:stretch>
        </p:blipFill>
        <p:spPr>
          <a:xfrm>
            <a:off x="10906760" y="3982085"/>
            <a:ext cx="1219200" cy="942975"/>
          </a:xfrm>
          <a:prstGeom prst="rect">
            <a:avLst/>
          </a:prstGeom>
        </p:spPr>
      </p:pic>
      <p:sp>
        <p:nvSpPr>
          <p:cNvPr id="7" name="Text Box 6"/>
          <p:cNvSpPr txBox="1"/>
          <p:nvPr/>
        </p:nvSpPr>
        <p:spPr>
          <a:xfrm>
            <a:off x="12195175" y="3812540"/>
            <a:ext cx="1534160" cy="1630045"/>
          </a:xfrm>
          <a:prstGeom prst="rect">
            <a:avLst/>
          </a:prstGeom>
          <a:noFill/>
        </p:spPr>
        <p:txBody>
          <a:bodyPr wrap="square" rtlCol="0" anchor="t">
            <a:spAutoFit/>
          </a:bodyPr>
          <a:lstStyle/>
          <a:p>
            <a:r>
              <a:rPr lang="en-US" sz="2000">
                <a:solidFill>
                  <a:schemeClr val="accent1"/>
                </a:solidFill>
                <a:cs typeface="+mn-lt"/>
                <a:sym typeface="+mn-ea"/>
              </a:rPr>
              <a:t>wdt:P361, part of</a:t>
            </a:r>
          </a:p>
          <a:p>
            <a:endParaRPr lang="en-US" sz="2000">
              <a:solidFill>
                <a:schemeClr val="accent1"/>
              </a:solidFill>
              <a:cs typeface="+mn-lt"/>
              <a:sym typeface="+mn-ea"/>
            </a:endParaRPr>
          </a:p>
          <a:p>
            <a:r>
              <a:rPr lang="en-US" sz="2000">
                <a:solidFill>
                  <a:schemeClr val="accent1"/>
                </a:solidFill>
                <a:cs typeface="+mn-lt"/>
                <a:sym typeface="+mn-ea"/>
              </a:rPr>
              <a:t>wdt:P17,</a:t>
            </a:r>
          </a:p>
          <a:p>
            <a:r>
              <a:rPr lang="en-US" sz="2000">
                <a:solidFill>
                  <a:schemeClr val="accent1"/>
                </a:solidFill>
                <a:cs typeface="+mn-lt"/>
                <a:sym typeface="+mn-ea"/>
              </a:rPr>
              <a:t>country</a:t>
            </a:r>
          </a:p>
        </p:txBody>
      </p:sp>
      <p:sp>
        <p:nvSpPr>
          <p:cNvPr id="8" name="Slide Number Placeholder 7"/>
          <p:cNvSpPr>
            <a:spLocks noGrp="1"/>
          </p:cNvSpPr>
          <p:nvPr>
            <p:ph type="sldNum" sz="quarter" idx="12"/>
          </p:nvPr>
        </p:nvSpPr>
        <p:spPr/>
        <p:txBody>
          <a:bodyPr/>
          <a:lstStyle/>
          <a:p>
            <a:fld id="{49AE70B2-8BF9-45C0-BB95-33D1B9D3A854}" type="slidenum">
              <a:rPr lang="zh-CN" altLang="en-US" smtClean="0"/>
              <a:t>55</a:t>
            </a:fld>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(Q3-1)</a:t>
            </a:r>
          </a:p>
        </p:txBody>
      </p:sp>
      <p:pic>
        <p:nvPicPr>
          <p:cNvPr id="3" name="Picture 2"/>
          <p:cNvPicPr>
            <a:picLocks noChangeAspect="1"/>
          </p:cNvPicPr>
          <p:nvPr>
            <p:custDataLst>
              <p:tags r:id="rId1"/>
            </p:custDataLst>
          </p:nvPr>
        </p:nvPicPr>
        <p:blipFill>
          <a:blip r:embed="rId5"/>
          <a:stretch>
            <a:fillRect/>
          </a:stretch>
        </p:blipFill>
        <p:spPr>
          <a:xfrm>
            <a:off x="651510" y="2041525"/>
            <a:ext cx="5429250" cy="3362325"/>
          </a:xfrm>
          <a:prstGeom prst="rect">
            <a:avLst/>
          </a:prstGeom>
        </p:spPr>
      </p:pic>
      <p:pic>
        <p:nvPicPr>
          <p:cNvPr id="4" name="Picture 3"/>
          <p:cNvPicPr>
            <a:picLocks noChangeAspect="1"/>
          </p:cNvPicPr>
          <p:nvPr>
            <p:custDataLst>
              <p:tags r:id="rId2"/>
            </p:custDataLst>
          </p:nvPr>
        </p:nvPicPr>
        <p:blipFill>
          <a:blip r:embed="rId6"/>
          <a:stretch>
            <a:fillRect/>
          </a:stretch>
        </p:blipFill>
        <p:spPr>
          <a:xfrm>
            <a:off x="6179820" y="2041525"/>
            <a:ext cx="5391150" cy="3371850"/>
          </a:xfrm>
          <a:prstGeom prst="rect">
            <a:avLst/>
          </a:prstGeom>
        </p:spPr>
      </p:pic>
      <p:sp>
        <p:nvSpPr>
          <p:cNvPr id="7" name="Text Box 6"/>
          <p:cNvSpPr txBox="1"/>
          <p:nvPr/>
        </p:nvSpPr>
        <p:spPr>
          <a:xfrm>
            <a:off x="692785" y="5797550"/>
            <a:ext cx="10877550" cy="368300"/>
          </a:xfrm>
          <a:prstGeom prst="rect">
            <a:avLst/>
          </a:prstGeom>
          <a:noFill/>
        </p:spPr>
        <p:txBody>
          <a:bodyPr wrap="square" rtlCol="0">
            <a:spAutoFit/>
          </a:bodyPr>
          <a:lstStyle/>
          <a:p>
            <a:r>
              <a:rPr lang="en-US" dirty="0">
                <a:solidFill>
                  <a:schemeClr val="tx1">
                    <a:lumMod val="85000"/>
                    <a:lumOff val="15000"/>
                  </a:schemeClr>
                </a:solidFill>
              </a:rPr>
              <a:t>Q36: Poland, Q159: Russia, Q184: Belarus, Q213: Czech Republic, Q219: Bulgaria</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56</a:t>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(Q3-2)</a:t>
            </a:r>
            <a:br>
              <a:rPr lang="en-US" sz="2400"/>
            </a:br>
            <a:endParaRPr lang="en-US" sz="2400"/>
          </a:p>
        </p:txBody>
      </p:sp>
      <p:sp>
        <p:nvSpPr>
          <p:cNvPr id="8" name="Content Placeholder 7"/>
          <p:cNvSpPr>
            <a:spLocks noGrp="1"/>
          </p:cNvSpPr>
          <p:nvPr>
            <p:ph idx="1"/>
            <p:custDataLst>
              <p:tags r:id="rId1"/>
            </p:custDataLst>
          </p:nvPr>
        </p:nvSpPr>
        <p:spPr>
          <a:xfrm>
            <a:off x="693420" y="1379220"/>
            <a:ext cx="10515600" cy="5532120"/>
          </a:xfrm>
        </p:spPr>
        <p:txBody>
          <a:bodyPr>
            <a:normAutofit lnSpcReduction="10000"/>
          </a:bodyPr>
          <a:lstStyle/>
          <a:p>
            <a:pPr marL="0" indent="0">
              <a:lnSpc>
                <a:spcPct val="110000"/>
              </a:lnSpc>
              <a:buNone/>
            </a:pPr>
            <a:r>
              <a:rPr lang="en-US" sz="1900" dirty="0">
                <a:solidFill>
                  <a:schemeClr val="tx1">
                    <a:lumMod val="85000"/>
                    <a:lumOff val="15000"/>
                  </a:schemeClr>
                </a:solidFill>
                <a:cs typeface="+mn-lt"/>
                <a:sym typeface="+mn-ea"/>
              </a:rPr>
              <a:t>Enter the following in ChatGPT (</a:t>
            </a:r>
            <a:r>
              <a:rPr lang="en-US" sz="1900" b="1" dirty="0">
                <a:solidFill>
                  <a:schemeClr val="tx1">
                    <a:lumMod val="85000"/>
                    <a:lumOff val="15000"/>
                  </a:schemeClr>
                </a:solidFill>
                <a:cs typeface="+mn-lt"/>
                <a:sym typeface="+mn-ea"/>
              </a:rPr>
              <a:t>the text in red will be provided to users</a:t>
            </a:r>
            <a:r>
              <a:rPr lang="en-US" sz="1900" dirty="0">
                <a:solidFill>
                  <a:schemeClr val="tx1">
                    <a:lumMod val="85000"/>
                    <a:lumOff val="15000"/>
                  </a:schemeClr>
                </a:solidFill>
                <a:cs typeface="+mn-lt"/>
                <a:sym typeface="+mn-ea"/>
              </a:rPr>
              <a:t>):</a:t>
            </a:r>
          </a:p>
          <a:p>
            <a:pPr marL="0" indent="0">
              <a:lnSpc>
                <a:spcPct val="110000"/>
              </a:lnSpc>
              <a:buNone/>
            </a:pPr>
            <a:r>
              <a:rPr lang="en-US" sz="1900" dirty="0">
                <a:solidFill>
                  <a:schemeClr val="accent6"/>
                </a:solidFill>
                <a:cs typeface="+mn-lt"/>
                <a:sym typeface="+mn-ea"/>
              </a:rPr>
              <a:t>Given an RDF graph &lt;http://sample/</a:t>
            </a:r>
            <a:r>
              <a:rPr lang="en-US" sz="1900" dirty="0" err="1">
                <a:solidFill>
                  <a:schemeClr val="accent6"/>
                </a:solidFill>
                <a:cs typeface="+mn-lt"/>
                <a:sym typeface="+mn-ea"/>
              </a:rPr>
              <a:t>thesession</a:t>
            </a:r>
            <a:r>
              <a:rPr lang="en-US" sz="1900" dirty="0">
                <a:solidFill>
                  <a:schemeClr val="accent6"/>
                </a:solidFill>
                <a:cs typeface="+mn-lt"/>
                <a:sym typeface="+mn-ea"/>
              </a:rPr>
              <a:t>/reconciled&gt;, the properties and classes of instances are reconciled with </a:t>
            </a:r>
            <a:r>
              <a:rPr lang="en-US" sz="1900" dirty="0" err="1">
                <a:solidFill>
                  <a:schemeClr val="accent6"/>
                </a:solidFill>
                <a:cs typeface="+mn-lt"/>
                <a:sym typeface="+mn-ea"/>
              </a:rPr>
              <a:t>Wikidata</a:t>
            </a:r>
            <a:r>
              <a:rPr lang="en-US" sz="1900" dirty="0">
                <a:solidFill>
                  <a:schemeClr val="accent6"/>
                </a:solidFill>
                <a:cs typeface="+mn-lt"/>
                <a:sym typeface="+mn-ea"/>
              </a:rPr>
              <a:t> as much as possible, so regarding SPARQL queries across different databases, we use `graph &lt;...&gt;` and `service &lt;...&gt;`. and Given: </a:t>
            </a:r>
          </a:p>
          <a:p>
            <a:pPr marL="0" indent="0">
              <a:lnSpc>
                <a:spcPct val="110000"/>
              </a:lnSpc>
              <a:buNone/>
            </a:pPr>
            <a:r>
              <a:rPr lang="en-US" sz="1900" dirty="0">
                <a:solidFill>
                  <a:schemeClr val="accent6"/>
                </a:solidFill>
                <a:cs typeface="+mn-lt"/>
                <a:sym typeface="+mn-ea"/>
              </a:rPr>
              <a:t>For graph &lt;http://sample/</a:t>
            </a:r>
            <a:r>
              <a:rPr lang="en-US" sz="1900" dirty="0" err="1">
                <a:solidFill>
                  <a:schemeClr val="accent6"/>
                </a:solidFill>
                <a:cs typeface="+mn-lt"/>
                <a:sym typeface="+mn-ea"/>
              </a:rPr>
              <a:t>thesession</a:t>
            </a:r>
            <a:r>
              <a:rPr lang="en-US" sz="1900" dirty="0">
                <a:solidFill>
                  <a:schemeClr val="accent6"/>
                </a:solidFill>
                <a:cs typeface="+mn-lt"/>
                <a:sym typeface="+mn-ea"/>
              </a:rPr>
              <a:t>/reconciled&gt; :</a:t>
            </a:r>
          </a:p>
          <a:p>
            <a:pPr marL="457200" lvl="1" indent="0">
              <a:lnSpc>
                <a:spcPct val="110000"/>
              </a:lnSpc>
              <a:buNone/>
            </a:pPr>
            <a:r>
              <a:rPr lang="en-US" sz="1900" dirty="0">
                <a:solidFill>
                  <a:schemeClr val="accent6"/>
                </a:solidFill>
                <a:cs typeface="+mn-lt"/>
                <a:sym typeface="+mn-ea"/>
              </a:rPr>
              <a:t>wd:Q482994 a </a:t>
            </a:r>
            <a:r>
              <a:rPr lang="en-US" sz="1900" dirty="0" err="1">
                <a:solidFill>
                  <a:schemeClr val="accent6"/>
                </a:solidFill>
                <a:cs typeface="+mn-lt"/>
                <a:sym typeface="+mn-ea"/>
              </a:rPr>
              <a:t>owl:Class</a:t>
            </a:r>
            <a:r>
              <a:rPr lang="en-US" sz="1900" dirty="0">
                <a:solidFill>
                  <a:schemeClr val="accent6"/>
                </a:solidFill>
                <a:cs typeface="+mn-lt"/>
                <a:sym typeface="+mn-ea"/>
              </a:rPr>
              <a:t>. wdt:P175 </a:t>
            </a:r>
            <a:r>
              <a:rPr lang="en-US" sz="1900" dirty="0" err="1">
                <a:solidFill>
                  <a:schemeClr val="accent6"/>
                </a:solidFill>
                <a:cs typeface="+mn-lt"/>
                <a:sym typeface="+mn-ea"/>
              </a:rPr>
              <a:t>rdfs:domain</a:t>
            </a:r>
            <a:r>
              <a:rPr lang="en-US" sz="1900" dirty="0">
                <a:solidFill>
                  <a:schemeClr val="accent6"/>
                </a:solidFill>
                <a:cs typeface="+mn-lt"/>
                <a:sym typeface="+mn-ea"/>
              </a:rPr>
              <a:t> wd:Q482994; a </a:t>
            </a:r>
            <a:r>
              <a:rPr lang="en-US" sz="1900" dirty="0" err="1">
                <a:solidFill>
                  <a:schemeClr val="accent6"/>
                </a:solidFill>
                <a:cs typeface="+mn-lt"/>
                <a:sym typeface="+mn-ea"/>
              </a:rPr>
              <a:t>owl:DataProperty</a:t>
            </a:r>
            <a:r>
              <a:rPr lang="en-US" sz="1900" dirty="0">
                <a:solidFill>
                  <a:schemeClr val="accent6"/>
                </a:solidFill>
                <a:cs typeface="+mn-lt"/>
                <a:sym typeface="+mn-ea"/>
              </a:rPr>
              <a:t>.</a:t>
            </a:r>
          </a:p>
          <a:p>
            <a:pPr marL="457200" lvl="1" indent="0">
              <a:lnSpc>
                <a:spcPct val="110000"/>
              </a:lnSpc>
              <a:buNone/>
            </a:pPr>
            <a:endParaRPr lang="en-US" sz="800" dirty="0">
              <a:solidFill>
                <a:schemeClr val="accent6"/>
              </a:solidFill>
              <a:cs typeface="+mn-lt"/>
              <a:sym typeface="+mn-ea"/>
            </a:endParaRPr>
          </a:p>
          <a:p>
            <a:pPr marL="0" indent="0">
              <a:lnSpc>
                <a:spcPct val="110000"/>
              </a:lnSpc>
              <a:buNone/>
            </a:pPr>
            <a:r>
              <a:rPr lang="en-US" sz="1900" dirty="0">
                <a:solidFill>
                  <a:schemeClr val="accent6"/>
                </a:solidFill>
                <a:cs typeface="+mn-lt"/>
                <a:sym typeface="+mn-ea"/>
              </a:rPr>
              <a:t>For service &lt;https://</a:t>
            </a:r>
            <a:r>
              <a:rPr lang="en-US" sz="1900" dirty="0" err="1">
                <a:solidFill>
                  <a:schemeClr val="accent6"/>
                </a:solidFill>
                <a:cs typeface="+mn-lt"/>
                <a:sym typeface="+mn-ea"/>
              </a:rPr>
              <a:t>query.wikidata.org</a:t>
            </a:r>
            <a:r>
              <a:rPr lang="en-US" sz="1900" dirty="0">
                <a:solidFill>
                  <a:schemeClr val="accent6"/>
                </a:solidFill>
                <a:cs typeface="+mn-lt"/>
                <a:sym typeface="+mn-ea"/>
              </a:rPr>
              <a:t>/</a:t>
            </a:r>
            <a:r>
              <a:rPr lang="en-US" sz="1900" dirty="0" err="1">
                <a:solidFill>
                  <a:schemeClr val="accent6"/>
                </a:solidFill>
                <a:cs typeface="+mn-lt"/>
                <a:sym typeface="+mn-ea"/>
              </a:rPr>
              <a:t>sparql</a:t>
            </a:r>
            <a:r>
              <a:rPr lang="en-US" sz="1900" dirty="0">
                <a:solidFill>
                  <a:schemeClr val="accent6"/>
                </a:solidFill>
                <a:cs typeface="+mn-lt"/>
                <a:sym typeface="+mn-ea"/>
              </a:rPr>
              <a:t>&gt; :</a:t>
            </a:r>
          </a:p>
          <a:p>
            <a:pPr marL="457200" lvl="1" indent="0">
              <a:lnSpc>
                <a:spcPct val="110000"/>
              </a:lnSpc>
              <a:buNone/>
            </a:pPr>
            <a:r>
              <a:rPr lang="en-US" sz="1900" dirty="0">
                <a:solidFill>
                  <a:schemeClr val="accent6"/>
                </a:solidFill>
                <a:cs typeface="+mn-lt"/>
                <a:sym typeface="+mn-ea"/>
              </a:rPr>
              <a:t>wdt:P577 </a:t>
            </a:r>
            <a:r>
              <a:rPr lang="en-US" sz="1900" dirty="0" err="1">
                <a:solidFill>
                  <a:schemeClr val="accent6"/>
                </a:solidFill>
                <a:cs typeface="+mn-lt"/>
                <a:sym typeface="+mn-ea"/>
              </a:rPr>
              <a:t>rdfs:range</a:t>
            </a:r>
            <a:r>
              <a:rPr lang="en-US" sz="1900" dirty="0">
                <a:solidFill>
                  <a:schemeClr val="accent6"/>
                </a:solidFill>
                <a:cs typeface="+mn-lt"/>
                <a:sym typeface="+mn-ea"/>
              </a:rPr>
              <a:t> </a:t>
            </a:r>
            <a:r>
              <a:rPr lang="en-US" sz="1900" dirty="0" err="1">
                <a:solidFill>
                  <a:schemeClr val="accent6"/>
                </a:solidFill>
                <a:cs typeface="+mn-lt"/>
                <a:sym typeface="+mn-ea"/>
              </a:rPr>
              <a:t>xsd:dateTime</a:t>
            </a:r>
            <a:r>
              <a:rPr lang="en-US" sz="1900" dirty="0">
                <a:solidFill>
                  <a:schemeClr val="accent6"/>
                </a:solidFill>
                <a:cs typeface="+mn-lt"/>
                <a:sym typeface="+mn-ea"/>
              </a:rPr>
              <a:t>.</a:t>
            </a:r>
          </a:p>
          <a:p>
            <a:pPr marL="0" indent="0">
              <a:lnSpc>
                <a:spcPct val="110000"/>
              </a:lnSpc>
              <a:buNone/>
            </a:pPr>
            <a:r>
              <a:rPr lang="en-US" sz="1900" dirty="0">
                <a:solidFill>
                  <a:schemeClr val="accent6"/>
                </a:solidFill>
                <a:cs typeface="+mn-lt"/>
                <a:sym typeface="+mn-ea"/>
              </a:rPr>
              <a:t>Make sure to generate a correct SPARQL for the following question</a:t>
            </a:r>
          </a:p>
          <a:p>
            <a:pPr marL="0" indent="0">
              <a:lnSpc>
                <a:spcPct val="110000"/>
              </a:lnSpc>
              <a:buNone/>
            </a:pPr>
            <a:r>
              <a:rPr lang="en-US" sz="1900" dirty="0">
                <a:solidFill>
                  <a:schemeClr val="accent6"/>
                </a:solidFill>
                <a:cs typeface="+mn-lt"/>
                <a:sym typeface="+mn-ea"/>
              </a:rPr>
              <a:t>(Note: Use the properties or classes as above primarily; Even if on </a:t>
            </a:r>
            <a:r>
              <a:rPr lang="en-US" sz="1900" dirty="0" err="1">
                <a:solidFill>
                  <a:schemeClr val="accent6"/>
                </a:solidFill>
                <a:cs typeface="+mn-lt"/>
                <a:sym typeface="+mn-ea"/>
              </a:rPr>
              <a:t>Wikidata</a:t>
            </a:r>
            <a:r>
              <a:rPr lang="en-US" sz="1900" dirty="0">
                <a:solidFill>
                  <a:schemeClr val="accent6"/>
                </a:solidFill>
                <a:cs typeface="+mn-lt"/>
                <a:sym typeface="+mn-ea"/>
              </a:rPr>
              <a:t>, wdt:P175 is an </a:t>
            </a:r>
            <a:r>
              <a:rPr lang="en-US" sz="1900" dirty="0" err="1">
                <a:solidFill>
                  <a:schemeClr val="accent6"/>
                </a:solidFill>
                <a:cs typeface="+mn-lt"/>
                <a:sym typeface="+mn-ea"/>
              </a:rPr>
              <a:t>ObjectProperty</a:t>
            </a:r>
            <a:r>
              <a:rPr lang="en-US" sz="1900" dirty="0">
                <a:solidFill>
                  <a:schemeClr val="accent6"/>
                </a:solidFill>
                <a:cs typeface="+mn-lt"/>
                <a:sym typeface="+mn-ea"/>
              </a:rPr>
              <a:t>, we </a:t>
            </a:r>
            <a:r>
              <a:rPr lang="en-US" altLang="zh-CN" sz="1900" dirty="0">
                <a:solidFill>
                  <a:schemeClr val="accent6"/>
                </a:solidFill>
                <a:cs typeface="+mn-lt"/>
                <a:sym typeface="+mn-ea"/>
              </a:rPr>
              <a:t>see</a:t>
            </a:r>
            <a:r>
              <a:rPr lang="en-US" sz="1900" dirty="0">
                <a:solidFill>
                  <a:schemeClr val="accent6"/>
                </a:solidFill>
                <a:cs typeface="+mn-lt"/>
                <a:sym typeface="+mn-ea"/>
              </a:rPr>
              <a:t> i</a:t>
            </a:r>
            <a:r>
              <a:rPr lang="en-US" altLang="zh-CN" sz="1900" dirty="0">
                <a:solidFill>
                  <a:schemeClr val="accent6"/>
                </a:solidFill>
                <a:cs typeface="+mn-lt"/>
                <a:sym typeface="+mn-ea"/>
              </a:rPr>
              <a:t>t</a:t>
            </a:r>
            <a:r>
              <a:rPr lang="en-US" sz="1900" dirty="0">
                <a:solidFill>
                  <a:schemeClr val="accent6"/>
                </a:solidFill>
                <a:cs typeface="+mn-lt"/>
                <a:sym typeface="+mn-ea"/>
              </a:rPr>
              <a:t> as a </a:t>
            </a:r>
            <a:r>
              <a:rPr lang="en-US" sz="1900" dirty="0" err="1">
                <a:solidFill>
                  <a:schemeClr val="accent6"/>
                </a:solidFill>
                <a:cs typeface="+mn-lt"/>
                <a:sym typeface="+mn-ea"/>
              </a:rPr>
              <a:t>DataProperty</a:t>
            </a:r>
            <a:r>
              <a:rPr lang="en-US" sz="1900" dirty="0">
                <a:solidFill>
                  <a:schemeClr val="accent6"/>
                </a:solidFill>
                <a:cs typeface="+mn-lt"/>
                <a:sym typeface="+mn-ea"/>
              </a:rPr>
              <a:t> here; Use such as `</a:t>
            </a:r>
            <a:r>
              <a:rPr lang="en-US" sz="1900" dirty="0">
                <a:solidFill>
                  <a:schemeClr val="accent6"/>
                </a:solidFill>
                <a:sym typeface="+mn-ea"/>
              </a:rPr>
              <a:t>?</a:t>
            </a:r>
            <a:r>
              <a:rPr lang="en-US" sz="1900" dirty="0" err="1">
                <a:solidFill>
                  <a:schemeClr val="accent6"/>
                </a:solidFill>
                <a:sym typeface="+mn-ea"/>
              </a:rPr>
              <a:t>sessionRecording</a:t>
            </a:r>
            <a:r>
              <a:rPr lang="en-US" sz="1900" dirty="0">
                <a:solidFill>
                  <a:schemeClr val="accent6"/>
                </a:solidFill>
                <a:sym typeface="+mn-ea"/>
              </a:rPr>
              <a:t> wdt:P2888 ?</a:t>
            </a:r>
            <a:r>
              <a:rPr lang="en-US" sz="1900" dirty="0" err="1">
                <a:solidFill>
                  <a:schemeClr val="accent6"/>
                </a:solidFill>
                <a:sym typeface="+mn-ea"/>
              </a:rPr>
              <a:t>wikidataRecording</a:t>
            </a:r>
            <a:r>
              <a:rPr lang="en-US" sz="1900" dirty="0">
                <a:solidFill>
                  <a:schemeClr val="accent6"/>
                </a:solidFill>
                <a:sym typeface="+mn-ea"/>
              </a:rPr>
              <a:t> .`</a:t>
            </a:r>
            <a:r>
              <a:rPr lang="en-US" sz="1900" dirty="0">
                <a:solidFill>
                  <a:schemeClr val="accent6"/>
                </a:solidFill>
                <a:cs typeface="+mn-lt"/>
                <a:sym typeface="+mn-ea"/>
              </a:rPr>
              <a:t>; For string property values, please add @</a:t>
            </a:r>
            <a:r>
              <a:rPr lang="en-US" sz="1900" dirty="0" err="1">
                <a:solidFill>
                  <a:schemeClr val="accent6"/>
                </a:solidFill>
                <a:cs typeface="+mn-lt"/>
                <a:sym typeface="+mn-ea"/>
              </a:rPr>
              <a:t>en</a:t>
            </a:r>
            <a:r>
              <a:rPr lang="en-US" sz="1900" dirty="0">
                <a:solidFill>
                  <a:schemeClr val="accent6"/>
                </a:solidFill>
                <a:cs typeface="+mn-lt"/>
                <a:sym typeface="+mn-ea"/>
              </a:rPr>
              <a:t>):</a:t>
            </a:r>
          </a:p>
          <a:p>
            <a:pPr marL="0" indent="0">
              <a:lnSpc>
                <a:spcPct val="110000"/>
              </a:lnSpc>
              <a:buNone/>
            </a:pPr>
            <a:r>
              <a:rPr lang="en-US" sz="1900" dirty="0">
                <a:solidFill>
                  <a:schemeClr val="tx1">
                    <a:lumMod val="85000"/>
                    <a:lumOff val="15000"/>
                  </a:schemeClr>
                </a:solidFill>
                <a:cs typeface="+mn-lt"/>
                <a:sym typeface="+mn-ea"/>
              </a:rPr>
              <a:t>From </a:t>
            </a:r>
            <a:r>
              <a:rPr lang="en-US" sz="1900" dirty="0" err="1">
                <a:solidFill>
                  <a:schemeClr val="tx1">
                    <a:lumMod val="85000"/>
                    <a:lumOff val="15000"/>
                  </a:schemeClr>
                </a:solidFill>
                <a:cs typeface="+mn-lt"/>
                <a:sym typeface="+mn-ea"/>
              </a:rPr>
              <a:t>TheSession</a:t>
            </a:r>
            <a:r>
              <a:rPr lang="en-US" sz="1900" dirty="0">
                <a:solidFill>
                  <a:schemeClr val="tx1">
                    <a:lumMod val="85000"/>
                    <a:lumOff val="15000"/>
                  </a:schemeClr>
                </a:solidFill>
                <a:cs typeface="+mn-lt"/>
                <a:sym typeface="+mn-ea"/>
              </a:rPr>
              <a:t>, please find recordings by Altan, which were known to be </a:t>
            </a:r>
            <a:r>
              <a:rPr lang="en-US" sz="1900" dirty="0">
                <a:solidFill>
                  <a:schemeClr val="accent4"/>
                </a:solidFill>
                <a:cs typeface="+mn-lt"/>
                <a:sym typeface="+mn-ea"/>
              </a:rPr>
              <a:t>released between 2007 and 2012</a:t>
            </a:r>
            <a:endParaRPr lang="en-US" altLang="en-US" sz="1900" dirty="0">
              <a:solidFill>
                <a:schemeClr val="accent4"/>
              </a:solidFill>
              <a:cs typeface="+mn-lt"/>
              <a:sym typeface="+mn-ea"/>
            </a:endParaRP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57</a:t>
            </a:fld>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456055"/>
          </a:xfrm>
        </p:spPr>
        <p:txBody>
          <a:bodyPr>
            <a:normAutofit/>
          </a:bodyPr>
          <a:lstStyle/>
          <a:p>
            <a:pPr>
              <a:lnSpc>
                <a:spcPct val="110000"/>
              </a:lnSpc>
            </a:pPr>
            <a:r>
              <a:rPr lang="en-US" sz="2800">
                <a:sym typeface="+mn-ea"/>
              </a:rPr>
              <a:t>Generated SPARQL by ChatGPT (Q3-2)</a:t>
            </a:r>
            <a:br>
              <a:rPr lang="en-US" sz="2800">
                <a:sym typeface="+mn-ea"/>
              </a:rPr>
            </a:br>
            <a:r>
              <a:rPr lang="en-US" sz="2000" b="1">
                <a:solidFill>
                  <a:srgbClr val="7030A0"/>
                </a:solidFill>
                <a:cs typeface="+mn-lt"/>
                <a:sym typeface="+mn-ea"/>
              </a:rPr>
              <a:t>From TheSession, please find recordings by Altan, which were known to be </a:t>
            </a:r>
            <a:r>
              <a:rPr lang="en-US" sz="2000" b="1">
                <a:solidFill>
                  <a:schemeClr val="accent4"/>
                </a:solidFill>
                <a:cs typeface="+mn-lt"/>
                <a:sym typeface="+mn-ea"/>
              </a:rPr>
              <a:t>released between 2007 and 2012</a:t>
            </a:r>
          </a:p>
        </p:txBody>
      </p:sp>
      <p:sp>
        <p:nvSpPr>
          <p:cNvPr id="3" name="Content Placeholder 2"/>
          <p:cNvSpPr>
            <a:spLocks noGrp="1"/>
          </p:cNvSpPr>
          <p:nvPr>
            <p:ph idx="1"/>
          </p:nvPr>
        </p:nvSpPr>
        <p:spPr>
          <a:xfrm>
            <a:off x="647700" y="1644650"/>
            <a:ext cx="10515600" cy="4351338"/>
          </a:xfrm>
        </p:spPr>
        <p:txBody>
          <a:bodyPr>
            <a:noAutofit/>
          </a:bodyPr>
          <a:lstStyle/>
          <a:p>
            <a:pPr marL="0" indent="0">
              <a:buNone/>
            </a:pPr>
            <a:r>
              <a:rPr lang="en-US" sz="1800" dirty="0">
                <a:solidFill>
                  <a:schemeClr val="accent1"/>
                </a:solidFill>
                <a:latin typeface="Chakra Petch Regular" panose="00000500000000000000" charset="0"/>
                <a:cs typeface="Chakra Petch Regular" panose="00000500000000000000" charset="0"/>
              </a:rPr>
              <a:t>PREFIX </a:t>
            </a:r>
            <a:r>
              <a:rPr lang="en-US" sz="1800" dirty="0" err="1">
                <a:solidFill>
                  <a:schemeClr val="accent1"/>
                </a:solidFill>
                <a:latin typeface="Chakra Petch Regular" panose="00000500000000000000" charset="0"/>
                <a:cs typeface="Chakra Petch Regular" panose="00000500000000000000" charset="0"/>
              </a:rPr>
              <a:t>wdt</a:t>
            </a:r>
            <a:r>
              <a:rPr lang="en-US" sz="1800" dirty="0">
                <a:solidFill>
                  <a:schemeClr val="accent1"/>
                </a:solidFill>
                <a:latin typeface="Chakra Petch Regular" panose="00000500000000000000" charset="0"/>
                <a:cs typeface="Chakra Petch Regular" panose="00000500000000000000" charset="0"/>
              </a:rPr>
              <a:t>: &lt;http://</a:t>
            </a:r>
            <a:r>
              <a:rPr lang="en-US" sz="1800" dirty="0" err="1">
                <a:solidFill>
                  <a:schemeClr val="accent1"/>
                </a:solidFill>
                <a:latin typeface="Chakra Petch Regular" panose="00000500000000000000" charset="0"/>
                <a:cs typeface="Chakra Petch Regular" panose="00000500000000000000" charset="0"/>
              </a:rPr>
              <a:t>www.wikidata.org</a:t>
            </a:r>
            <a:r>
              <a:rPr lang="en-US" sz="1800" dirty="0">
                <a:solidFill>
                  <a:schemeClr val="accent1"/>
                </a:solidFill>
                <a:latin typeface="Chakra Petch Regular" panose="00000500000000000000" charset="0"/>
                <a:cs typeface="Chakra Petch Regular" panose="00000500000000000000" charset="0"/>
              </a:rPr>
              <a:t>/prop/direct/&gt;</a:t>
            </a:r>
          </a:p>
          <a:p>
            <a:pPr marL="0" indent="0">
              <a:buNone/>
            </a:pPr>
            <a:r>
              <a:rPr lang="en-US" sz="1800" dirty="0">
                <a:solidFill>
                  <a:schemeClr val="accent1"/>
                </a:solidFill>
                <a:latin typeface="Chakra Petch Regular" panose="00000500000000000000" charset="0"/>
                <a:cs typeface="Chakra Petch Regular" panose="00000500000000000000" charset="0"/>
              </a:rPr>
              <a:t>PREFIX wd: &lt;http://</a:t>
            </a:r>
            <a:r>
              <a:rPr lang="en-US" sz="1800" dirty="0" err="1">
                <a:solidFill>
                  <a:schemeClr val="accent1"/>
                </a:solidFill>
                <a:latin typeface="Chakra Petch Regular" panose="00000500000000000000" charset="0"/>
                <a:cs typeface="Chakra Petch Regular" panose="00000500000000000000" charset="0"/>
              </a:rPr>
              <a:t>www.wikidata.org</a:t>
            </a:r>
            <a:r>
              <a:rPr lang="en-US" sz="1800" dirty="0">
                <a:solidFill>
                  <a:schemeClr val="accent1"/>
                </a:solidFill>
                <a:latin typeface="Chakra Petch Regular" panose="00000500000000000000" charset="0"/>
                <a:cs typeface="Chakra Petch Regular" panose="00000500000000000000" charset="0"/>
              </a:rPr>
              <a:t>/entity/&gt;</a:t>
            </a:r>
          </a:p>
          <a:p>
            <a:pPr marL="0" indent="0">
              <a:buNone/>
            </a:pPr>
            <a:r>
              <a:rPr lang="en-US" sz="1800" dirty="0">
                <a:solidFill>
                  <a:schemeClr val="accent1"/>
                </a:solidFill>
                <a:latin typeface="Chakra Petch Regular" panose="00000500000000000000" charset="0"/>
                <a:cs typeface="Chakra Petch Regular" panose="00000500000000000000" charset="0"/>
              </a:rPr>
              <a:t>PREFIX </a:t>
            </a:r>
            <a:r>
              <a:rPr lang="en-US" sz="1800" dirty="0" err="1">
                <a:solidFill>
                  <a:schemeClr val="accent1"/>
                </a:solidFill>
                <a:latin typeface="Chakra Petch Regular" panose="00000500000000000000" charset="0"/>
                <a:cs typeface="Chakra Petch Regular" panose="00000500000000000000" charset="0"/>
              </a:rPr>
              <a:t>rdfs</a:t>
            </a:r>
            <a:r>
              <a:rPr lang="en-US" sz="1800" dirty="0">
                <a:solidFill>
                  <a:schemeClr val="accent1"/>
                </a:solidFill>
                <a:latin typeface="Chakra Petch Regular" panose="00000500000000000000" charset="0"/>
                <a:cs typeface="Chakra Petch Regular" panose="00000500000000000000" charset="0"/>
              </a:rPr>
              <a:t>: &lt;http://www.w3.org/2000/01/</a:t>
            </a:r>
            <a:r>
              <a:rPr lang="en-US" sz="1800" dirty="0" err="1">
                <a:solidFill>
                  <a:schemeClr val="accent1"/>
                </a:solidFill>
                <a:latin typeface="Chakra Petch Regular" panose="00000500000000000000" charset="0"/>
                <a:cs typeface="Chakra Petch Regular" panose="00000500000000000000" charset="0"/>
              </a:rPr>
              <a:t>rdf</a:t>
            </a:r>
            <a:r>
              <a:rPr lang="en-US" sz="1800" dirty="0">
                <a:solidFill>
                  <a:schemeClr val="accent1"/>
                </a:solidFill>
                <a:latin typeface="Chakra Petch Regular" panose="00000500000000000000" charset="0"/>
                <a:cs typeface="Chakra Petch Regular" panose="00000500000000000000" charset="0"/>
              </a:rPr>
              <a:t>-schema#&gt;</a:t>
            </a:r>
          </a:p>
          <a:p>
            <a:pPr marL="0" indent="0">
              <a:buNone/>
            </a:pPr>
            <a:r>
              <a:rPr lang="en-US" sz="1800" dirty="0">
                <a:solidFill>
                  <a:schemeClr val="accent1"/>
                </a:solidFill>
                <a:latin typeface="Chakra Petch Regular" panose="00000500000000000000" charset="0"/>
                <a:cs typeface="Chakra Petch Regular" panose="00000500000000000000" charset="0"/>
              </a:rPr>
              <a:t>PREFIX owl: &lt;http://www.w3.org/2002/07/owl#&gt;</a:t>
            </a:r>
          </a:p>
          <a:p>
            <a:pPr marL="0" indent="0">
              <a:buNone/>
            </a:pPr>
            <a:r>
              <a:rPr lang="en-US" sz="1800" dirty="0">
                <a:solidFill>
                  <a:schemeClr val="accent1"/>
                </a:solidFill>
                <a:latin typeface="Chakra Petch Regular" panose="00000500000000000000" charset="0"/>
                <a:cs typeface="Chakra Petch Regular" panose="00000500000000000000" charset="0"/>
              </a:rPr>
              <a:t>PREFIX </a:t>
            </a:r>
            <a:r>
              <a:rPr lang="en-US" sz="1800" dirty="0" err="1">
                <a:solidFill>
                  <a:schemeClr val="accent1"/>
                </a:solidFill>
                <a:latin typeface="Chakra Petch Regular" panose="00000500000000000000" charset="0"/>
                <a:cs typeface="Chakra Petch Regular" panose="00000500000000000000" charset="0"/>
              </a:rPr>
              <a:t>xsd</a:t>
            </a:r>
            <a:r>
              <a:rPr lang="en-US" sz="1800" dirty="0">
                <a:solidFill>
                  <a:schemeClr val="accent1"/>
                </a:solidFill>
                <a:latin typeface="Chakra Petch Regular" panose="00000500000000000000" charset="0"/>
                <a:cs typeface="Chakra Petch Regular" panose="00000500000000000000" charset="0"/>
              </a:rPr>
              <a:t>: &lt;http://www.w3.org/2001/</a:t>
            </a:r>
            <a:r>
              <a:rPr lang="en-US" sz="1800" dirty="0" err="1">
                <a:solidFill>
                  <a:schemeClr val="accent1"/>
                </a:solidFill>
                <a:latin typeface="Chakra Petch Regular" panose="00000500000000000000" charset="0"/>
                <a:cs typeface="Chakra Petch Regular" panose="00000500000000000000" charset="0"/>
              </a:rPr>
              <a:t>XMLSchema</a:t>
            </a:r>
            <a:r>
              <a:rPr lang="en-US" sz="1800" dirty="0">
                <a:solidFill>
                  <a:schemeClr val="accent1"/>
                </a:solidFill>
                <a:latin typeface="Chakra Petch Regular" panose="00000500000000000000" charset="0"/>
                <a:cs typeface="Chakra Petch Regular" panose="00000500000000000000" charset="0"/>
              </a:rPr>
              <a:t>#&gt;</a:t>
            </a:r>
          </a:p>
          <a:p>
            <a:pPr marL="0" indent="0">
              <a:buNone/>
            </a:pPr>
            <a:r>
              <a:rPr lang="en-US" sz="1800" dirty="0">
                <a:solidFill>
                  <a:schemeClr val="accent1"/>
                </a:solidFill>
                <a:latin typeface="Chakra Petch Regular" panose="00000500000000000000" charset="0"/>
                <a:cs typeface="Chakra Petch Regular" panose="00000500000000000000" charset="0"/>
              </a:rPr>
              <a:t>SELECT ?</a:t>
            </a:r>
            <a:r>
              <a:rPr lang="en-US" sz="1800" dirty="0" err="1">
                <a:solidFill>
                  <a:schemeClr val="accent1"/>
                </a:solidFill>
                <a:latin typeface="Chakra Petch Regular" panose="00000500000000000000" charset="0"/>
                <a:cs typeface="Chakra Petch Regular" panose="00000500000000000000" charset="0"/>
              </a:rPr>
              <a:t>sessionRecording</a:t>
            </a:r>
            <a:r>
              <a:rPr lang="en-US" sz="1800" dirty="0">
                <a:solidFill>
                  <a:schemeClr val="accent1"/>
                </a:solidFill>
                <a:latin typeface="Chakra Petch Regular" panose="00000500000000000000" charset="0"/>
                <a:cs typeface="Chakra Petch Regular" panose="00000500000000000000" charset="0"/>
              </a:rPr>
              <a:t> ?</a:t>
            </a:r>
            <a:r>
              <a:rPr lang="en-US" sz="1800" dirty="0" err="1">
                <a:solidFill>
                  <a:schemeClr val="accent1"/>
                </a:solidFill>
                <a:latin typeface="Chakra Petch Regular" panose="00000500000000000000" charset="0"/>
                <a:cs typeface="Chakra Petch Regular" panose="00000500000000000000" charset="0"/>
              </a:rPr>
              <a:t>wikidataRecording</a:t>
            </a:r>
            <a:r>
              <a:rPr lang="en-US" sz="1800" dirty="0">
                <a:solidFill>
                  <a:schemeClr val="accent1"/>
                </a:solidFill>
                <a:latin typeface="Chakra Petch Regular" panose="00000500000000000000" charset="0"/>
                <a:cs typeface="Chakra Petch Regular" panose="00000500000000000000" charset="0"/>
              </a:rPr>
              <a:t> ?</a:t>
            </a:r>
            <a:r>
              <a:rPr lang="en-US" sz="1800" dirty="0" err="1">
                <a:solidFill>
                  <a:schemeClr val="accent1"/>
                </a:solidFill>
                <a:latin typeface="Chakra Petch Regular" panose="00000500000000000000" charset="0"/>
                <a:cs typeface="Chakra Petch Regular" panose="00000500000000000000" charset="0"/>
              </a:rPr>
              <a:t>releaseDate</a:t>
            </a:r>
            <a:r>
              <a:rPr lang="en-US" sz="1800" dirty="0">
                <a:solidFill>
                  <a:schemeClr val="accent1"/>
                </a:solidFill>
                <a:latin typeface="Chakra Petch Regular" panose="00000500000000000000" charset="0"/>
                <a:cs typeface="Chakra Petch Regular" panose="00000500000000000000" charset="0"/>
              </a:rPr>
              <a:t> WHERE {</a:t>
            </a:r>
          </a:p>
          <a:p>
            <a:pPr marL="0" indent="0">
              <a:buNone/>
            </a:pPr>
            <a:r>
              <a:rPr lang="en-US" sz="1800" dirty="0">
                <a:solidFill>
                  <a:schemeClr val="accent1"/>
                </a:solidFill>
                <a:latin typeface="Chakra Petch Regular" panose="00000500000000000000" charset="0"/>
                <a:cs typeface="Chakra Petch Regular" panose="00000500000000000000" charset="0"/>
              </a:rPr>
              <a:t>  GRAPH &lt;http://sample/</a:t>
            </a:r>
            <a:r>
              <a:rPr lang="en-US" sz="1800" dirty="0" err="1">
                <a:solidFill>
                  <a:schemeClr val="accent1"/>
                </a:solidFill>
                <a:latin typeface="Chakra Petch Regular" panose="00000500000000000000" charset="0"/>
                <a:cs typeface="Chakra Petch Regular" panose="00000500000000000000" charset="0"/>
              </a:rPr>
              <a:t>thesession</a:t>
            </a:r>
            <a:r>
              <a:rPr lang="en-US" sz="1800" dirty="0">
                <a:solidFill>
                  <a:schemeClr val="accent1"/>
                </a:solidFill>
                <a:latin typeface="Chakra Petch Regular" panose="00000500000000000000" charset="0"/>
                <a:cs typeface="Chakra Petch Regular" panose="00000500000000000000" charset="0"/>
              </a:rPr>
              <a:t>/reconciled&gt; { ?</a:t>
            </a:r>
            <a:r>
              <a:rPr lang="en-US" sz="1800" dirty="0" err="1">
                <a:solidFill>
                  <a:schemeClr val="accent1"/>
                </a:solidFill>
                <a:latin typeface="Chakra Petch Regular" panose="00000500000000000000" charset="0"/>
                <a:cs typeface="Chakra Petch Regular" panose="00000500000000000000" charset="0"/>
              </a:rPr>
              <a:t>sessionRecording</a:t>
            </a:r>
            <a:r>
              <a:rPr lang="en-US" sz="1800" dirty="0">
                <a:solidFill>
                  <a:schemeClr val="accent1"/>
                </a:solidFill>
                <a:latin typeface="Chakra Petch Regular" panose="00000500000000000000" charset="0"/>
                <a:cs typeface="Chakra Petch Regular" panose="00000500000000000000" charset="0"/>
              </a:rPr>
              <a:t> a wd:Q482994 ;</a:t>
            </a:r>
          </a:p>
          <a:p>
            <a:pPr marL="0" indent="0">
              <a:buNone/>
            </a:pPr>
            <a:r>
              <a:rPr lang="en-US" sz="1800" dirty="0">
                <a:solidFill>
                  <a:schemeClr val="accent1"/>
                </a:solidFill>
                <a:latin typeface="Chakra Petch Regular" panose="00000500000000000000" charset="0"/>
                <a:cs typeface="Chakra Petch Regular" panose="00000500000000000000" charset="0"/>
              </a:rPr>
              <a:t>                                                                                                                                   wdt:P175 "Altan"@</a:t>
            </a:r>
            <a:r>
              <a:rPr lang="en-US" sz="1800" dirty="0" err="1">
                <a:solidFill>
                  <a:schemeClr val="accent1"/>
                </a:solidFill>
                <a:latin typeface="Chakra Petch Regular" panose="00000500000000000000" charset="0"/>
                <a:cs typeface="Chakra Petch Regular" panose="00000500000000000000" charset="0"/>
              </a:rPr>
              <a:t>en</a:t>
            </a:r>
            <a:r>
              <a:rPr lang="en-US" sz="1800" dirty="0">
                <a:solidFill>
                  <a:schemeClr val="accent1"/>
                </a:solidFill>
                <a:latin typeface="Chakra Petch Regular" panose="00000500000000000000" charset="0"/>
                <a:cs typeface="Chakra Petch Regular" panose="00000500000000000000" charset="0"/>
              </a:rPr>
              <a:t> .</a:t>
            </a:r>
          </a:p>
          <a:p>
            <a:pPr marL="0" indent="0">
              <a:buNone/>
            </a:pPr>
            <a:r>
              <a:rPr lang="en-US" sz="1800" dirty="0">
                <a:solidFill>
                  <a:schemeClr val="accent1"/>
                </a:solidFill>
                <a:latin typeface="Chakra Petch Regular" panose="00000500000000000000" charset="0"/>
                <a:cs typeface="Chakra Petch Regular" panose="00000500000000000000" charset="0"/>
              </a:rPr>
              <a:t>                                                                                 ?</a:t>
            </a:r>
            <a:r>
              <a:rPr lang="en-US" sz="1800" dirty="0" err="1">
                <a:solidFill>
                  <a:schemeClr val="accent1"/>
                </a:solidFill>
                <a:latin typeface="Chakra Petch Regular" panose="00000500000000000000" charset="0"/>
                <a:cs typeface="Chakra Petch Regular" panose="00000500000000000000" charset="0"/>
              </a:rPr>
              <a:t>sessionRecording</a:t>
            </a:r>
            <a:r>
              <a:rPr lang="en-US" sz="1800" dirty="0">
                <a:solidFill>
                  <a:schemeClr val="accent1"/>
                </a:solidFill>
                <a:latin typeface="Chakra Petch Regular" panose="00000500000000000000" charset="0"/>
                <a:cs typeface="Chakra Petch Regular" panose="00000500000000000000" charset="0"/>
              </a:rPr>
              <a:t> wdt:P2888 ?</a:t>
            </a:r>
            <a:r>
              <a:rPr lang="en-US" sz="1800" dirty="0" err="1">
                <a:solidFill>
                  <a:schemeClr val="accent1"/>
                </a:solidFill>
                <a:latin typeface="Chakra Petch Regular" panose="00000500000000000000" charset="0"/>
                <a:cs typeface="Chakra Petch Regular" panose="00000500000000000000" charset="0"/>
              </a:rPr>
              <a:t>wikidataRecording</a:t>
            </a:r>
            <a:r>
              <a:rPr lang="en-US" sz="1800" dirty="0">
                <a:solidFill>
                  <a:schemeClr val="accent1"/>
                </a:solidFill>
                <a:latin typeface="Chakra Petch Regular" panose="00000500000000000000" charset="0"/>
                <a:cs typeface="Chakra Petch Regular" panose="00000500000000000000" charset="0"/>
              </a:rPr>
              <a:t> .}</a:t>
            </a:r>
          </a:p>
          <a:p>
            <a:pPr marL="0" indent="0">
              <a:buNone/>
            </a:pPr>
            <a:r>
              <a:rPr lang="en-US" sz="1800" dirty="0">
                <a:solidFill>
                  <a:schemeClr val="accent1"/>
                </a:solidFill>
                <a:latin typeface="Chakra Petch Regular" panose="00000500000000000000" charset="0"/>
                <a:cs typeface="Chakra Petch Regular" panose="00000500000000000000" charset="0"/>
              </a:rPr>
              <a:t>  SERVICE &lt;https://</a:t>
            </a:r>
            <a:r>
              <a:rPr lang="en-US" sz="1800" dirty="0" err="1">
                <a:solidFill>
                  <a:schemeClr val="accent1"/>
                </a:solidFill>
                <a:latin typeface="Chakra Petch Regular" panose="00000500000000000000" charset="0"/>
                <a:cs typeface="Chakra Petch Regular" panose="00000500000000000000" charset="0"/>
              </a:rPr>
              <a:t>query.wikidata.org</a:t>
            </a:r>
            <a:r>
              <a:rPr lang="en-US" sz="1800" dirty="0">
                <a:solidFill>
                  <a:schemeClr val="accent1"/>
                </a:solidFill>
                <a:latin typeface="Chakra Petch Regular" panose="00000500000000000000" charset="0"/>
                <a:cs typeface="Chakra Petch Regular" panose="00000500000000000000" charset="0"/>
              </a:rPr>
              <a:t>/</a:t>
            </a:r>
            <a:r>
              <a:rPr lang="en-US" sz="1800" dirty="0" err="1">
                <a:solidFill>
                  <a:schemeClr val="accent1"/>
                </a:solidFill>
                <a:latin typeface="Chakra Petch Regular" panose="00000500000000000000" charset="0"/>
                <a:cs typeface="Chakra Petch Regular" panose="00000500000000000000" charset="0"/>
              </a:rPr>
              <a:t>sparql</a:t>
            </a:r>
            <a:r>
              <a:rPr lang="en-US" sz="1800" dirty="0">
                <a:solidFill>
                  <a:schemeClr val="accent1"/>
                </a:solidFill>
                <a:latin typeface="Chakra Petch Regular" panose="00000500000000000000" charset="0"/>
                <a:cs typeface="Chakra Petch Regular" panose="00000500000000000000" charset="0"/>
              </a:rPr>
              <a:t>&gt; { ?</a:t>
            </a:r>
            <a:r>
              <a:rPr lang="en-US" sz="1800" dirty="0" err="1">
                <a:solidFill>
                  <a:schemeClr val="accent1"/>
                </a:solidFill>
                <a:latin typeface="Chakra Petch Regular" panose="00000500000000000000" charset="0"/>
                <a:cs typeface="Chakra Petch Regular" panose="00000500000000000000" charset="0"/>
              </a:rPr>
              <a:t>wikidataRecording</a:t>
            </a:r>
            <a:r>
              <a:rPr lang="en-US" sz="1800" dirty="0">
                <a:solidFill>
                  <a:schemeClr val="accent1"/>
                </a:solidFill>
                <a:latin typeface="Chakra Petch Regular" panose="00000500000000000000" charset="0"/>
                <a:cs typeface="Chakra Petch Regular" panose="00000500000000000000" charset="0"/>
              </a:rPr>
              <a:t> wdt:P577 ?</a:t>
            </a:r>
            <a:r>
              <a:rPr lang="en-US" sz="1800" dirty="0" err="1">
                <a:solidFill>
                  <a:schemeClr val="accent1"/>
                </a:solidFill>
                <a:latin typeface="Chakra Petch Regular" panose="00000500000000000000" charset="0"/>
                <a:cs typeface="Chakra Petch Regular" panose="00000500000000000000" charset="0"/>
              </a:rPr>
              <a:t>releaseDate</a:t>
            </a:r>
            <a:r>
              <a:rPr lang="en-US" sz="1800" dirty="0">
                <a:solidFill>
                  <a:schemeClr val="accent1"/>
                </a:solidFill>
                <a:latin typeface="Chakra Petch Regular" panose="00000500000000000000" charset="0"/>
                <a:cs typeface="Chakra Petch Regular" panose="00000500000000000000" charset="0"/>
              </a:rPr>
              <a:t> .</a:t>
            </a:r>
          </a:p>
          <a:p>
            <a:pPr marL="0" indent="0">
              <a:lnSpc>
                <a:spcPct val="110000"/>
              </a:lnSpc>
              <a:buNone/>
            </a:pPr>
            <a:r>
              <a:rPr lang="en-US" sz="1800" dirty="0">
                <a:solidFill>
                  <a:schemeClr val="accent1"/>
                </a:solidFill>
                <a:latin typeface="Chakra Petch Regular" panose="00000500000000000000" charset="0"/>
                <a:cs typeface="Chakra Petch Regular" panose="00000500000000000000" charset="0"/>
              </a:rPr>
              <a:t>  FILTER (?</a:t>
            </a:r>
            <a:r>
              <a:rPr lang="en-US" sz="1800" dirty="0" err="1">
                <a:solidFill>
                  <a:schemeClr val="accent1"/>
                </a:solidFill>
                <a:latin typeface="Chakra Petch Regular" panose="00000500000000000000" charset="0"/>
                <a:cs typeface="Chakra Petch Regular" panose="00000500000000000000" charset="0"/>
              </a:rPr>
              <a:t>releaseDate</a:t>
            </a:r>
            <a:r>
              <a:rPr lang="en-US" sz="1800" dirty="0">
                <a:solidFill>
                  <a:schemeClr val="accent1"/>
                </a:solidFill>
                <a:latin typeface="Chakra Petch Regular" panose="00000500000000000000" charset="0"/>
                <a:cs typeface="Chakra Petch Regular" panose="00000500000000000000" charset="0"/>
              </a:rPr>
              <a:t> &gt;= "2007-01-01T00:00:00Z"^^</a:t>
            </a:r>
            <a:r>
              <a:rPr lang="en-US" sz="1800" dirty="0" err="1">
                <a:solidFill>
                  <a:schemeClr val="accent1"/>
                </a:solidFill>
                <a:latin typeface="Chakra Petch Regular" panose="00000500000000000000" charset="0"/>
                <a:cs typeface="Chakra Petch Regular" panose="00000500000000000000" charset="0"/>
              </a:rPr>
              <a:t>xsd:dateTime</a:t>
            </a:r>
            <a:r>
              <a:rPr lang="en-US" sz="1800" dirty="0">
                <a:solidFill>
                  <a:schemeClr val="accent1"/>
                </a:solidFill>
                <a:latin typeface="Chakra Petch Regular" panose="00000500000000000000" charset="0"/>
                <a:cs typeface="Chakra Petch Regular" panose="00000500000000000000" charset="0"/>
              </a:rPr>
              <a:t> &amp;&amp; ?</a:t>
            </a:r>
            <a:r>
              <a:rPr lang="en-US" sz="1800" dirty="0" err="1">
                <a:solidFill>
                  <a:schemeClr val="accent1"/>
                </a:solidFill>
                <a:latin typeface="Chakra Petch Regular" panose="00000500000000000000" charset="0"/>
                <a:cs typeface="Chakra Petch Regular" panose="00000500000000000000" charset="0"/>
              </a:rPr>
              <a:t>releaseDate</a:t>
            </a:r>
            <a:r>
              <a:rPr lang="en-US" sz="1800" dirty="0">
                <a:solidFill>
                  <a:schemeClr val="accent1"/>
                </a:solidFill>
                <a:latin typeface="Chakra Petch Regular" panose="00000500000000000000" charset="0"/>
                <a:cs typeface="Chakra Petch Regular" panose="00000500000000000000" charset="0"/>
              </a:rPr>
              <a:t> &lt;= "2012-12-31T23:59:59Z"^^</a:t>
            </a:r>
            <a:r>
              <a:rPr lang="en-US" sz="1800" dirty="0" err="1">
                <a:solidFill>
                  <a:schemeClr val="accent1"/>
                </a:solidFill>
                <a:latin typeface="Chakra Petch Regular" panose="00000500000000000000" charset="0"/>
                <a:cs typeface="Chakra Petch Regular" panose="00000500000000000000" charset="0"/>
              </a:rPr>
              <a:t>xsd:dateTime</a:t>
            </a:r>
            <a:r>
              <a:rPr lang="en-US" sz="1800" dirty="0">
                <a:solidFill>
                  <a:schemeClr val="accent1"/>
                </a:solidFill>
                <a:latin typeface="Chakra Petch Regular" panose="00000500000000000000" charset="0"/>
                <a:cs typeface="Chakra Petch Regular" panose="00000500000000000000" charset="0"/>
              </a:rPr>
              <a:t>) }}</a:t>
            </a:r>
            <a:endParaRPr lang="en-US" sz="1800" dirty="0">
              <a:solidFill>
                <a:schemeClr val="accent1"/>
              </a:solidFill>
            </a:endParaRPr>
          </a:p>
          <a:p>
            <a:pPr marL="0" indent="0">
              <a:lnSpc>
                <a:spcPct val="110000"/>
              </a:lnSpc>
              <a:buNone/>
            </a:pPr>
            <a:endParaRPr lang="en-US" sz="1800" dirty="0">
              <a:solidFill>
                <a:schemeClr val="accent1"/>
              </a:solidFill>
              <a:latin typeface="Chakra Petch Regular" panose="00000500000000000000" charset="0"/>
              <a:cs typeface="Chakra Petch Regular" panose="00000500000000000000" charset="0"/>
            </a:endParaRPr>
          </a:p>
        </p:txBody>
      </p:sp>
      <p:sp>
        <p:nvSpPr>
          <p:cNvPr id="5" name="Text Box 4"/>
          <p:cNvSpPr txBox="1"/>
          <p:nvPr/>
        </p:nvSpPr>
        <p:spPr>
          <a:xfrm>
            <a:off x="0" y="6489700"/>
            <a:ext cx="4064000" cy="368300"/>
          </a:xfrm>
          <a:prstGeom prst="rect">
            <a:avLst/>
          </a:prstGeom>
          <a:noFill/>
        </p:spPr>
        <p:txBody>
          <a:bodyPr wrap="square" rtlCol="0">
            <a:spAutoFit/>
          </a:bodyPr>
          <a:lstStyle/>
          <a:p>
            <a:r>
              <a:rPr lang="en-US">
                <a:solidFill>
                  <a:schemeClr val="bg1">
                    <a:lumMod val="65000"/>
                  </a:schemeClr>
                </a:solidFill>
              </a:rPr>
              <a:t>It takes a bit longer for retrieval</a:t>
            </a:r>
            <a:r>
              <a:rPr lang="en-US"/>
              <a:t> </a:t>
            </a:r>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58</a:t>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(Q3-2)</a:t>
            </a:r>
          </a:p>
        </p:txBody>
      </p:sp>
      <p:pic>
        <p:nvPicPr>
          <p:cNvPr id="3" name="Picture 2"/>
          <p:cNvPicPr>
            <a:picLocks noChangeAspect="1"/>
          </p:cNvPicPr>
          <p:nvPr>
            <p:custDataLst>
              <p:tags r:id="rId1"/>
            </p:custDataLst>
          </p:nvPr>
        </p:nvPicPr>
        <p:blipFill>
          <a:blip r:embed="rId4"/>
          <a:stretch>
            <a:fillRect/>
          </a:stretch>
        </p:blipFill>
        <p:spPr>
          <a:xfrm>
            <a:off x="742315" y="1539875"/>
            <a:ext cx="10606405" cy="2123440"/>
          </a:xfrm>
          <a:prstGeom prst="rect">
            <a:avLst/>
          </a:prstGeom>
        </p:spPr>
      </p:pic>
      <p:sp>
        <p:nvSpPr>
          <p:cNvPr id="4" name="Slide Number Placeholder 3"/>
          <p:cNvSpPr>
            <a:spLocks noGrp="1"/>
          </p:cNvSpPr>
          <p:nvPr>
            <p:ph type="sldNum" sz="quarter" idx="12"/>
          </p:nvPr>
        </p:nvSpPr>
        <p:spPr/>
        <p:txBody>
          <a:bodyPr/>
          <a:lstStyle/>
          <a:p>
            <a:fld id="{49AE70B2-8BF9-45C0-BB95-33D1B9D3A854}" type="slidenum">
              <a:rPr lang="zh-CN" altLang="en-US" smtClean="0"/>
              <a:t>59</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(Q1-1)</a:t>
            </a:r>
            <a:br>
              <a:rPr lang="en-US" sz="2400"/>
            </a:br>
            <a:endParaRPr lang="en-US" sz="2400"/>
          </a:p>
        </p:txBody>
      </p:sp>
      <p:sp>
        <p:nvSpPr>
          <p:cNvPr id="8" name="Content Placeholder 7"/>
          <p:cNvSpPr>
            <a:spLocks noGrp="1"/>
          </p:cNvSpPr>
          <p:nvPr>
            <p:ph idx="1"/>
            <p:custDataLst>
              <p:tags r:id="rId1"/>
            </p:custDataLst>
          </p:nvPr>
        </p:nvSpPr>
        <p:spPr>
          <a:xfrm>
            <a:off x="647700" y="1459230"/>
            <a:ext cx="10515600" cy="5180330"/>
          </a:xfrm>
        </p:spPr>
        <p:txBody>
          <a:bodyPr>
            <a:normAutofit/>
          </a:bodyPr>
          <a:lstStyle/>
          <a:p>
            <a:pPr marL="0" indent="0">
              <a:buNone/>
            </a:pPr>
            <a:r>
              <a:rPr lang="en-US" sz="2200" dirty="0">
                <a:solidFill>
                  <a:schemeClr val="accent1"/>
                </a:solidFill>
                <a:sym typeface="+mn-ea"/>
              </a:rPr>
              <a:t>SPARQL: SPARQL Protocol and RDF Query Language</a:t>
            </a:r>
          </a:p>
          <a:p>
            <a:pPr marL="0" indent="0">
              <a:lnSpc>
                <a:spcPct val="90000"/>
              </a:lnSpc>
              <a:buNone/>
            </a:pPr>
            <a:endParaRPr lang="en-US" sz="2200" dirty="0">
              <a:sym typeface="+mn-ea"/>
            </a:endParaRPr>
          </a:p>
          <a:p>
            <a:pPr marL="0" indent="0">
              <a:lnSpc>
                <a:spcPct val="90000"/>
              </a:lnSpc>
              <a:buNone/>
            </a:pPr>
            <a:r>
              <a:rPr lang="en-US" sz="2200" dirty="0">
                <a:solidFill>
                  <a:schemeClr val="tx1">
                    <a:lumMod val="85000"/>
                    <a:lumOff val="15000"/>
                  </a:schemeClr>
                </a:solidFill>
                <a:sym typeface="+mn-ea"/>
              </a:rPr>
              <a:t>Enter the following in ChatGPT (</a:t>
            </a:r>
            <a:r>
              <a:rPr lang="en-US" sz="2200" b="1" dirty="0">
                <a:solidFill>
                  <a:schemeClr val="tx1">
                    <a:lumMod val="85000"/>
                    <a:lumOff val="15000"/>
                  </a:schemeClr>
                </a:solidFill>
                <a:sym typeface="+mn-ea"/>
              </a:rPr>
              <a:t>the text in red will be provided to users</a:t>
            </a:r>
            <a:r>
              <a:rPr lang="en-US" sz="2200" dirty="0">
                <a:solidFill>
                  <a:schemeClr val="tx1">
                    <a:lumMod val="85000"/>
                    <a:lumOff val="15000"/>
                  </a:schemeClr>
                </a:solidFill>
                <a:sym typeface="+mn-ea"/>
              </a:rPr>
              <a:t>):</a:t>
            </a:r>
            <a:endParaRPr lang="en-US" sz="2200" dirty="0">
              <a:solidFill>
                <a:schemeClr val="tx1">
                  <a:lumMod val="85000"/>
                  <a:lumOff val="15000"/>
                </a:schemeClr>
              </a:solidFill>
              <a:latin typeface="Chakra Petch Regular" panose="00000500000000000000" charset="0"/>
              <a:cs typeface="Chakra Petch Regular" panose="00000500000000000000" charset="0"/>
              <a:sym typeface="+mn-ea"/>
            </a:endParaRPr>
          </a:p>
          <a:p>
            <a:pPr marL="0" indent="0">
              <a:lnSpc>
                <a:spcPct val="90000"/>
              </a:lnSpc>
              <a:buNone/>
            </a:pPr>
            <a:endParaRPr lang="en-US" sz="800" dirty="0">
              <a:solidFill>
                <a:srgbClr val="FF0000"/>
              </a:solidFill>
              <a:latin typeface="Chakra Petch Regular" panose="00000500000000000000" charset="0"/>
              <a:cs typeface="Chakra Petch Regular" panose="00000500000000000000" charset="0"/>
              <a:sym typeface="+mn-ea"/>
            </a:endParaRPr>
          </a:p>
          <a:p>
            <a:pPr marL="0" indent="0">
              <a:lnSpc>
                <a:spcPct val="140000"/>
              </a:lnSpc>
              <a:buNone/>
            </a:pPr>
            <a:r>
              <a:rPr lang="en-US" sz="2200" dirty="0">
                <a:solidFill>
                  <a:schemeClr val="accent6"/>
                </a:solidFill>
                <a:cs typeface="+mn-lt"/>
                <a:sym typeface="+mn-ea"/>
              </a:rPr>
              <a:t>Given a database reconciled with </a:t>
            </a:r>
            <a:r>
              <a:rPr lang="en-US" sz="2200" dirty="0" err="1">
                <a:solidFill>
                  <a:schemeClr val="accent6"/>
                </a:solidFill>
                <a:cs typeface="+mn-lt"/>
                <a:sym typeface="+mn-ea"/>
              </a:rPr>
              <a:t>Wikidata</a:t>
            </a:r>
            <a:r>
              <a:rPr lang="en-US" sz="2200" dirty="0">
                <a:solidFill>
                  <a:schemeClr val="accent6"/>
                </a:solidFill>
                <a:cs typeface="+mn-lt"/>
                <a:sym typeface="+mn-ea"/>
              </a:rPr>
              <a:t>, knowing `?session a &lt;https://</a:t>
            </a:r>
            <a:r>
              <a:rPr lang="en-US" sz="2200" dirty="0" err="1">
                <a:solidFill>
                  <a:schemeClr val="accent6"/>
                </a:solidFill>
                <a:cs typeface="+mn-lt"/>
                <a:sym typeface="+mn-ea"/>
              </a:rPr>
              <a:t>thesession.org</a:t>
            </a:r>
            <a:r>
              <a:rPr lang="en-US" sz="2200" dirty="0">
                <a:solidFill>
                  <a:schemeClr val="accent6"/>
                </a:solidFill>
                <a:cs typeface="+mn-lt"/>
                <a:sym typeface="+mn-ea"/>
              </a:rPr>
              <a:t>/sessions&gt;`, for question</a:t>
            </a:r>
            <a:r>
              <a:rPr lang="en-US" sz="2200" dirty="0">
                <a:solidFill>
                  <a:srgbClr val="FF0000"/>
                </a:solidFill>
                <a:cs typeface="+mn-lt"/>
                <a:sym typeface="+mn-ea"/>
              </a:rPr>
              <a:t> </a:t>
            </a:r>
            <a:r>
              <a:rPr lang="en-US" sz="2200" dirty="0">
                <a:solidFill>
                  <a:schemeClr val="tx1">
                    <a:lumMod val="85000"/>
                    <a:lumOff val="15000"/>
                  </a:schemeClr>
                </a:solidFill>
                <a:cs typeface="+mn-lt"/>
                <a:sym typeface="+mn-ea"/>
              </a:rPr>
              <a:t>“Find the sessions that took place (wdt:P17) in Greece”, please generate a SPARQL query. </a:t>
            </a:r>
            <a:r>
              <a:rPr lang="en-US" sz="2200" dirty="0">
                <a:solidFill>
                  <a:schemeClr val="accent6"/>
                </a:solidFill>
                <a:cs typeface="+mn-lt"/>
                <a:sym typeface="+mn-ea"/>
              </a:rPr>
              <a:t>Don’t forget namespace.</a:t>
            </a: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6</a:t>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(Q3-3-0)</a:t>
            </a:r>
            <a:br>
              <a:rPr lang="en-US" sz="2400"/>
            </a:br>
            <a:endParaRPr lang="en-US" sz="2400"/>
          </a:p>
        </p:txBody>
      </p:sp>
      <p:sp>
        <p:nvSpPr>
          <p:cNvPr id="8" name="Content Placeholder 7"/>
          <p:cNvSpPr>
            <a:spLocks noGrp="1"/>
          </p:cNvSpPr>
          <p:nvPr>
            <p:ph idx="1"/>
            <p:custDataLst>
              <p:tags r:id="rId1"/>
            </p:custDataLst>
          </p:nvPr>
        </p:nvSpPr>
        <p:spPr>
          <a:xfrm>
            <a:off x="693420" y="1459230"/>
            <a:ext cx="10515600" cy="5532120"/>
          </a:xfrm>
        </p:spPr>
        <p:txBody>
          <a:bodyPr>
            <a:normAutofit/>
          </a:bodyPr>
          <a:lstStyle/>
          <a:p>
            <a:pPr marL="0" indent="0">
              <a:lnSpc>
                <a:spcPct val="110000"/>
              </a:lnSpc>
              <a:buNone/>
            </a:pPr>
            <a:r>
              <a:rPr lang="en-US" sz="2000" dirty="0">
                <a:solidFill>
                  <a:schemeClr val="tx1">
                    <a:lumMod val="85000"/>
                    <a:lumOff val="15000"/>
                  </a:schemeClr>
                </a:solidFill>
                <a:cs typeface="+mn-lt"/>
                <a:sym typeface="+mn-ea"/>
              </a:rPr>
              <a:t>Enter the following in ChatGPT (</a:t>
            </a:r>
            <a:r>
              <a:rPr lang="en-US" sz="2000" b="1" dirty="0">
                <a:solidFill>
                  <a:schemeClr val="tx1">
                    <a:lumMod val="85000"/>
                    <a:lumOff val="15000"/>
                  </a:schemeClr>
                </a:solidFill>
                <a:cs typeface="+mn-lt"/>
                <a:sym typeface="+mn-ea"/>
              </a:rPr>
              <a:t>the text in red will be provided to users</a:t>
            </a:r>
            <a:r>
              <a:rPr lang="en-US" sz="2000" dirty="0">
                <a:solidFill>
                  <a:schemeClr val="tx1">
                    <a:lumMod val="85000"/>
                    <a:lumOff val="15000"/>
                  </a:schemeClr>
                </a:solidFill>
                <a:cs typeface="+mn-lt"/>
                <a:sym typeface="+mn-ea"/>
              </a:rPr>
              <a:t>):</a:t>
            </a:r>
          </a:p>
          <a:p>
            <a:pPr marL="0" indent="0">
              <a:lnSpc>
                <a:spcPct val="110000"/>
              </a:lnSpc>
              <a:buNone/>
            </a:pPr>
            <a:r>
              <a:rPr lang="en-US" sz="2000" dirty="0">
                <a:solidFill>
                  <a:schemeClr val="accent6"/>
                </a:solidFill>
                <a:cs typeface="+mn-lt"/>
                <a:sym typeface="+mn-ea"/>
              </a:rPr>
              <a:t>Given an RDF graph &lt;http://sample/</a:t>
            </a:r>
            <a:r>
              <a:rPr lang="en-US" sz="2000" dirty="0" err="1">
                <a:solidFill>
                  <a:schemeClr val="accent6"/>
                </a:solidFill>
                <a:cs typeface="+mn-lt"/>
                <a:sym typeface="+mn-ea"/>
              </a:rPr>
              <a:t>thesession</a:t>
            </a:r>
            <a:r>
              <a:rPr lang="en-US" sz="2000" dirty="0">
                <a:solidFill>
                  <a:schemeClr val="accent6"/>
                </a:solidFill>
                <a:cs typeface="+mn-lt"/>
                <a:sym typeface="+mn-ea"/>
              </a:rPr>
              <a:t>/reconciled&gt;, the properties and classes of instances are reconciled with </a:t>
            </a:r>
            <a:r>
              <a:rPr lang="en-US" sz="2000" dirty="0" err="1">
                <a:solidFill>
                  <a:schemeClr val="accent6"/>
                </a:solidFill>
                <a:cs typeface="+mn-lt"/>
                <a:sym typeface="+mn-ea"/>
              </a:rPr>
              <a:t>Wikidata</a:t>
            </a:r>
            <a:r>
              <a:rPr lang="en-US" sz="2000" dirty="0">
                <a:solidFill>
                  <a:schemeClr val="accent6"/>
                </a:solidFill>
                <a:cs typeface="+mn-lt"/>
                <a:sym typeface="+mn-ea"/>
              </a:rPr>
              <a:t> as much as possible, so regarding SPARQL queries across different databases, we use `graph &lt;...&gt;` and `service &lt;...&gt;`. and Given: </a:t>
            </a:r>
          </a:p>
          <a:p>
            <a:pPr marL="0" indent="0">
              <a:lnSpc>
                <a:spcPct val="110000"/>
              </a:lnSpc>
              <a:buNone/>
            </a:pPr>
            <a:r>
              <a:rPr lang="en-US" sz="2000" dirty="0">
                <a:solidFill>
                  <a:schemeClr val="accent6"/>
                </a:solidFill>
                <a:cs typeface="+mn-lt"/>
                <a:sym typeface="+mn-ea"/>
              </a:rPr>
              <a:t>The value of wdt:P175 is performer</a:t>
            </a:r>
          </a:p>
          <a:p>
            <a:pPr marL="0" indent="0">
              <a:lnSpc>
                <a:spcPct val="110000"/>
              </a:lnSpc>
              <a:buNone/>
            </a:pPr>
            <a:r>
              <a:rPr lang="en-US" sz="2000" dirty="0">
                <a:solidFill>
                  <a:schemeClr val="accent6"/>
                </a:solidFill>
                <a:cs typeface="+mn-lt"/>
                <a:sym typeface="+mn-ea"/>
              </a:rPr>
              <a:t>--for graph &lt;http://sample/</a:t>
            </a:r>
            <a:r>
              <a:rPr lang="en-US" sz="2000" dirty="0" err="1">
                <a:solidFill>
                  <a:schemeClr val="accent6"/>
                </a:solidFill>
                <a:cs typeface="+mn-lt"/>
                <a:sym typeface="+mn-ea"/>
              </a:rPr>
              <a:t>thesession</a:t>
            </a:r>
            <a:r>
              <a:rPr lang="en-US" sz="2000" dirty="0">
                <a:solidFill>
                  <a:schemeClr val="accent6"/>
                </a:solidFill>
                <a:cs typeface="+mn-lt"/>
                <a:sym typeface="+mn-ea"/>
              </a:rPr>
              <a:t>/reconciled&gt;</a:t>
            </a:r>
          </a:p>
          <a:p>
            <a:pPr marL="0" algn="l">
              <a:lnSpc>
                <a:spcPct val="110000"/>
              </a:lnSpc>
              <a:buClrTx/>
              <a:buSzTx/>
              <a:buNone/>
            </a:pPr>
            <a:r>
              <a:rPr lang="en-US" sz="2000" dirty="0">
                <a:solidFill>
                  <a:schemeClr val="accent6"/>
                </a:solidFill>
                <a:cs typeface="+mn-lt"/>
                <a:sym typeface="+mn-ea"/>
              </a:rPr>
              <a:t>wdt:P27 </a:t>
            </a:r>
          </a:p>
          <a:p>
            <a:pPr marL="0" algn="l">
              <a:lnSpc>
                <a:spcPct val="110000"/>
              </a:lnSpc>
              <a:buClrTx/>
              <a:buSzTx/>
              <a:buNone/>
            </a:pPr>
            <a:r>
              <a:rPr lang="en-US" sz="2000" dirty="0">
                <a:solidFill>
                  <a:schemeClr val="accent6"/>
                </a:solidFill>
                <a:cs typeface="+mn-lt"/>
                <a:sym typeface="+mn-ea"/>
              </a:rPr>
              <a:t>--for service &lt;https://</a:t>
            </a:r>
            <a:r>
              <a:rPr lang="en-US" sz="2000" dirty="0" err="1">
                <a:solidFill>
                  <a:schemeClr val="accent6"/>
                </a:solidFill>
                <a:cs typeface="+mn-lt"/>
                <a:sym typeface="+mn-ea"/>
              </a:rPr>
              <a:t>query.wikidata.org</a:t>
            </a:r>
            <a:r>
              <a:rPr lang="en-US" sz="2000" dirty="0">
                <a:solidFill>
                  <a:schemeClr val="accent6"/>
                </a:solidFill>
                <a:cs typeface="+mn-lt"/>
                <a:sym typeface="+mn-ea"/>
              </a:rPr>
              <a:t>/</a:t>
            </a:r>
            <a:r>
              <a:rPr lang="en-US" sz="2000" dirty="0" err="1">
                <a:solidFill>
                  <a:schemeClr val="accent6"/>
                </a:solidFill>
                <a:cs typeface="+mn-lt"/>
                <a:sym typeface="+mn-ea"/>
              </a:rPr>
              <a:t>sparql</a:t>
            </a:r>
            <a:r>
              <a:rPr lang="en-US" sz="2000" dirty="0">
                <a:solidFill>
                  <a:schemeClr val="accent6"/>
                </a:solidFill>
                <a:cs typeface="+mn-lt"/>
                <a:sym typeface="+mn-ea"/>
              </a:rPr>
              <a:t>&gt;</a:t>
            </a:r>
          </a:p>
          <a:p>
            <a:pPr marL="0" indent="0">
              <a:lnSpc>
                <a:spcPct val="110000"/>
              </a:lnSpc>
              <a:buNone/>
            </a:pPr>
            <a:r>
              <a:rPr lang="en-US" sz="2000" dirty="0">
                <a:solidFill>
                  <a:schemeClr val="accent6"/>
                </a:solidFill>
                <a:cs typeface="+mn-lt"/>
                <a:sym typeface="+mn-ea"/>
              </a:rPr>
              <a:t>Make sure to generate a correct SPARQL for the following question:</a:t>
            </a:r>
          </a:p>
          <a:p>
            <a:pPr marL="0" indent="0">
              <a:lnSpc>
                <a:spcPct val="110000"/>
              </a:lnSpc>
              <a:buNone/>
            </a:pPr>
            <a:r>
              <a:rPr lang="en-US" sz="2000" dirty="0">
                <a:solidFill>
                  <a:schemeClr val="tx1">
                    <a:lumMod val="85000"/>
                    <a:lumOff val="15000"/>
                  </a:schemeClr>
                </a:solidFill>
                <a:cs typeface="+mn-lt"/>
                <a:sym typeface="+mn-ea"/>
              </a:rPr>
              <a:t>Find in </a:t>
            </a:r>
            <a:r>
              <a:rPr lang="en-US" sz="2000" dirty="0" err="1">
                <a:solidFill>
                  <a:schemeClr val="tx1">
                    <a:lumMod val="85000"/>
                    <a:lumOff val="15000"/>
                  </a:schemeClr>
                </a:solidFill>
                <a:cs typeface="+mn-lt"/>
                <a:sym typeface="+mn-ea"/>
              </a:rPr>
              <a:t>TheSession</a:t>
            </a:r>
            <a:r>
              <a:rPr lang="en-US" sz="2000" dirty="0">
                <a:solidFill>
                  <a:schemeClr val="tx1">
                    <a:lumMod val="85000"/>
                    <a:lumOff val="15000"/>
                  </a:schemeClr>
                </a:solidFill>
                <a:cs typeface="+mn-lt"/>
                <a:sym typeface="+mn-ea"/>
              </a:rPr>
              <a:t> performers who </a:t>
            </a:r>
            <a:r>
              <a:rPr lang="en-US" sz="2000" dirty="0">
                <a:solidFill>
                  <a:schemeClr val="accent4"/>
                </a:solidFill>
                <a:cs typeface="+mn-lt"/>
                <a:sym typeface="+mn-ea"/>
              </a:rPr>
              <a:t>are Canadians </a:t>
            </a:r>
            <a:r>
              <a:rPr lang="en-US" sz="2000" dirty="0">
                <a:solidFill>
                  <a:schemeClr val="tx1">
                    <a:lumMod val="85000"/>
                    <a:lumOff val="15000"/>
                  </a:schemeClr>
                </a:solidFill>
                <a:cs typeface="+mn-lt"/>
                <a:sym typeface="+mn-ea"/>
              </a:rPr>
              <a:t>...</a:t>
            </a:r>
            <a:endParaRPr lang="en-US" altLang="en-US" sz="2000" dirty="0">
              <a:solidFill>
                <a:schemeClr val="tx1">
                  <a:lumMod val="85000"/>
                  <a:lumOff val="15000"/>
                </a:schemeClr>
              </a:solidFill>
              <a:cs typeface="+mn-lt"/>
              <a:sym typeface="+mn-ea"/>
            </a:endParaRPr>
          </a:p>
        </p:txBody>
      </p:sp>
      <p:sp>
        <p:nvSpPr>
          <p:cNvPr id="3" name="Text Box 2"/>
          <p:cNvSpPr txBox="1"/>
          <p:nvPr/>
        </p:nvSpPr>
        <p:spPr>
          <a:xfrm>
            <a:off x="693420" y="6858000"/>
            <a:ext cx="10515600" cy="700405"/>
          </a:xfrm>
          <a:prstGeom prst="rect">
            <a:avLst/>
          </a:prstGeom>
          <a:noFill/>
        </p:spPr>
        <p:txBody>
          <a:bodyPr wrap="square" rtlCol="0" anchor="t">
            <a:spAutoFit/>
          </a:bodyPr>
          <a:lstStyle/>
          <a:p>
            <a:pPr marL="0" indent="0">
              <a:lnSpc>
                <a:spcPct val="110000"/>
              </a:lnSpc>
              <a:buNone/>
            </a:pPr>
            <a:r>
              <a:rPr lang="en-US">
                <a:solidFill>
                  <a:schemeClr val="accent6">
                    <a:lumMod val="20000"/>
                    <a:lumOff val="80000"/>
                  </a:schemeClr>
                </a:solidFill>
                <a:latin typeface="Chakra Petch Regular" panose="00000500000000000000" charset="0"/>
                <a:cs typeface="Chakra Petch Regular" panose="00000500000000000000" charset="0"/>
                <a:sym typeface="+mn-ea"/>
              </a:rPr>
              <a:t>The information about nationality of performering artists is only available on Wikidata</a:t>
            </a:r>
          </a:p>
          <a:p>
            <a:pPr marL="0" indent="0">
              <a:lnSpc>
                <a:spcPct val="110000"/>
              </a:lnSpc>
              <a:buNone/>
            </a:pPr>
            <a:r>
              <a:rPr lang="en-US">
                <a:solidFill>
                  <a:schemeClr val="accent6">
                    <a:lumMod val="20000"/>
                    <a:lumOff val="80000"/>
                  </a:schemeClr>
                </a:solidFill>
                <a:latin typeface="Chakra Petch Regular" panose="00000500000000000000" charset="0"/>
                <a:cs typeface="Chakra Petch Regular" panose="00000500000000000000" charset="0"/>
                <a:sym typeface="+mn-ea"/>
              </a:rPr>
              <a:t>(Note: Use the properties or classes as above primarily):</a:t>
            </a:r>
          </a:p>
        </p:txBody>
      </p:sp>
      <p:sp>
        <p:nvSpPr>
          <p:cNvPr id="4" name="Text Box 3"/>
          <p:cNvSpPr txBox="1"/>
          <p:nvPr/>
        </p:nvSpPr>
        <p:spPr>
          <a:xfrm>
            <a:off x="7493000" y="3511550"/>
            <a:ext cx="3639820" cy="891540"/>
          </a:xfrm>
          <a:prstGeom prst="rect">
            <a:avLst/>
          </a:prstGeom>
          <a:noFill/>
        </p:spPr>
        <p:txBody>
          <a:bodyPr wrap="square" rtlCol="0" anchor="t">
            <a:spAutoFit/>
          </a:bodyPr>
          <a:lstStyle/>
          <a:p>
            <a:pPr algn="r">
              <a:lnSpc>
                <a:spcPct val="130000"/>
              </a:lnSpc>
            </a:pPr>
            <a:r>
              <a:rPr lang="en-US" sz="2000">
                <a:solidFill>
                  <a:schemeClr val="accent1">
                    <a:lumMod val="60000"/>
                    <a:lumOff val="40000"/>
                  </a:schemeClr>
                </a:solidFill>
                <a:cs typeface="+mn-lt"/>
                <a:sym typeface="+mn-ea"/>
              </a:rPr>
              <a:t>wdt:P175 performer</a:t>
            </a:r>
          </a:p>
          <a:p>
            <a:pPr algn="r">
              <a:lnSpc>
                <a:spcPct val="130000"/>
              </a:lnSpc>
            </a:pPr>
            <a:r>
              <a:rPr lang="en-US" sz="2000">
                <a:solidFill>
                  <a:schemeClr val="accent1">
                    <a:lumMod val="60000"/>
                    <a:lumOff val="40000"/>
                  </a:schemeClr>
                </a:solidFill>
                <a:cs typeface="+mn-lt"/>
                <a:sym typeface="+mn-ea"/>
              </a:rPr>
              <a:t>wdt:P27 country of citizenship</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60</a:t>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2800"/>
              <a:t>Expected SPARQL (Q3-3-0)</a:t>
            </a:r>
            <a:br>
              <a:rPr lang="en-US" sz="2400"/>
            </a:br>
            <a:r>
              <a:rPr lang="en-US" sz="2400" b="1">
                <a:solidFill>
                  <a:srgbClr val="7030A0"/>
                </a:solidFill>
                <a:cs typeface="+mn-lt"/>
                <a:sym typeface="+mn-ea"/>
              </a:rPr>
              <a:t>Find in TheSession performers who are Canadians</a:t>
            </a:r>
          </a:p>
        </p:txBody>
      </p:sp>
      <p:sp>
        <p:nvSpPr>
          <p:cNvPr id="8" name="Content Placeholder 7"/>
          <p:cNvSpPr>
            <a:spLocks noGrp="1"/>
          </p:cNvSpPr>
          <p:nvPr>
            <p:ph idx="1"/>
            <p:custDataLst>
              <p:tags r:id="rId1"/>
            </p:custDataLst>
          </p:nvPr>
        </p:nvSpPr>
        <p:spPr>
          <a:xfrm>
            <a:off x="693420" y="1451610"/>
            <a:ext cx="10515600" cy="5532120"/>
          </a:xfrm>
        </p:spPr>
        <p:txBody>
          <a:bodyPr>
            <a:normAutofit/>
          </a:bodyPr>
          <a:lstStyle/>
          <a:p>
            <a:pPr marL="0" indent="0">
              <a:lnSpc>
                <a:spcPct val="110000"/>
              </a:lnSpc>
              <a:buNone/>
            </a:pPr>
            <a:r>
              <a:rPr lang="en-US" altLang="zh-CN" sz="1800" dirty="0">
                <a:solidFill>
                  <a:schemeClr val="accent1"/>
                </a:solidFill>
                <a:cs typeface="+mn-lt"/>
                <a:sym typeface="+mn-ea"/>
              </a:rPr>
              <a:t>PREFIX </a:t>
            </a:r>
            <a:r>
              <a:rPr lang="en-US" altLang="zh-CN" sz="1800" dirty="0" err="1">
                <a:solidFill>
                  <a:schemeClr val="accent1"/>
                </a:solidFill>
                <a:cs typeface="+mn-lt"/>
                <a:sym typeface="+mn-ea"/>
              </a:rPr>
              <a:t>wdt</a:t>
            </a:r>
            <a:r>
              <a:rPr lang="en-US" altLang="zh-CN" sz="1800" dirty="0">
                <a:solidFill>
                  <a:schemeClr val="accent1"/>
                </a:solidFill>
                <a:cs typeface="+mn-lt"/>
                <a:sym typeface="+mn-ea"/>
              </a:rPr>
              <a:t>: &lt;http://</a:t>
            </a:r>
            <a:r>
              <a:rPr lang="en-US" altLang="zh-CN" sz="1800" dirty="0" err="1">
                <a:solidFill>
                  <a:schemeClr val="accent1"/>
                </a:solidFill>
                <a:cs typeface="+mn-lt"/>
                <a:sym typeface="+mn-ea"/>
              </a:rPr>
              <a:t>www.wikidata.org</a:t>
            </a:r>
            <a:r>
              <a:rPr lang="en-US" altLang="zh-CN" sz="1800" dirty="0">
                <a:solidFill>
                  <a:schemeClr val="accent1"/>
                </a:solidFill>
                <a:cs typeface="+mn-lt"/>
                <a:sym typeface="+mn-ea"/>
              </a:rPr>
              <a:t>/prop/direct/&gt;</a:t>
            </a:r>
          </a:p>
          <a:p>
            <a:pPr marL="0" indent="0">
              <a:lnSpc>
                <a:spcPct val="110000"/>
              </a:lnSpc>
              <a:buNone/>
            </a:pPr>
            <a:r>
              <a:rPr lang="en-US" altLang="zh-CN" sz="1800" dirty="0">
                <a:solidFill>
                  <a:schemeClr val="accent1"/>
                </a:solidFill>
                <a:cs typeface="+mn-lt"/>
                <a:sym typeface="+mn-ea"/>
              </a:rPr>
              <a:t>PREFIX wd: &lt;http://</a:t>
            </a:r>
            <a:r>
              <a:rPr lang="en-US" altLang="zh-CN" sz="1800" dirty="0" err="1">
                <a:solidFill>
                  <a:schemeClr val="accent1"/>
                </a:solidFill>
                <a:cs typeface="+mn-lt"/>
                <a:sym typeface="+mn-ea"/>
              </a:rPr>
              <a:t>www.wikidata.org</a:t>
            </a:r>
            <a:r>
              <a:rPr lang="en-US" altLang="zh-CN" sz="1800" dirty="0">
                <a:solidFill>
                  <a:schemeClr val="accent1"/>
                </a:solidFill>
                <a:cs typeface="+mn-lt"/>
                <a:sym typeface="+mn-ea"/>
              </a:rPr>
              <a:t>/entity/&gt;</a:t>
            </a:r>
          </a:p>
          <a:p>
            <a:pPr marL="0" indent="0">
              <a:lnSpc>
                <a:spcPct val="110000"/>
              </a:lnSpc>
              <a:buNone/>
            </a:pPr>
            <a:r>
              <a:rPr lang="en-US" altLang="zh-CN" sz="1800" dirty="0">
                <a:solidFill>
                  <a:schemeClr val="accent1"/>
                </a:solidFill>
                <a:cs typeface="+mn-lt"/>
                <a:sym typeface="+mn-ea"/>
              </a:rPr>
              <a:t>SELECT ?performer </a:t>
            </a:r>
          </a:p>
          <a:p>
            <a:pPr marL="0" indent="0">
              <a:lnSpc>
                <a:spcPct val="110000"/>
              </a:lnSpc>
              <a:buNone/>
            </a:pPr>
            <a:r>
              <a:rPr lang="en-US" altLang="zh-CN" sz="1800" dirty="0">
                <a:solidFill>
                  <a:schemeClr val="accent1"/>
                </a:solidFill>
                <a:cs typeface="+mn-lt"/>
                <a:sym typeface="+mn-ea"/>
              </a:rPr>
              <a:t>WHERE {</a:t>
            </a:r>
          </a:p>
          <a:p>
            <a:pPr marL="0" indent="0">
              <a:lnSpc>
                <a:spcPct val="110000"/>
              </a:lnSpc>
              <a:buNone/>
            </a:pPr>
            <a:r>
              <a:rPr lang="en-US" altLang="zh-CN" sz="1800" dirty="0">
                <a:solidFill>
                  <a:schemeClr val="accent1"/>
                </a:solidFill>
                <a:cs typeface="+mn-lt"/>
                <a:sym typeface="+mn-ea"/>
              </a:rPr>
              <a:t>  GRAPH &lt;http://sample/</a:t>
            </a:r>
            <a:r>
              <a:rPr lang="en-US" altLang="zh-CN" sz="1800" dirty="0" err="1">
                <a:solidFill>
                  <a:schemeClr val="accent1"/>
                </a:solidFill>
                <a:cs typeface="+mn-lt"/>
                <a:sym typeface="+mn-ea"/>
              </a:rPr>
              <a:t>thesession</a:t>
            </a:r>
            <a:r>
              <a:rPr lang="en-US" altLang="zh-CN" sz="1800" dirty="0">
                <a:solidFill>
                  <a:schemeClr val="accent1"/>
                </a:solidFill>
                <a:cs typeface="+mn-lt"/>
                <a:sym typeface="+mn-ea"/>
              </a:rPr>
              <a:t>/reconciled&gt; {</a:t>
            </a:r>
          </a:p>
          <a:p>
            <a:pPr marL="0" indent="0">
              <a:lnSpc>
                <a:spcPct val="110000"/>
              </a:lnSpc>
              <a:buNone/>
            </a:pPr>
            <a:r>
              <a:rPr lang="en-US" altLang="zh-CN" sz="1800" dirty="0">
                <a:solidFill>
                  <a:schemeClr val="accent1"/>
                </a:solidFill>
                <a:cs typeface="+mn-lt"/>
                <a:sym typeface="+mn-ea"/>
              </a:rPr>
              <a:t>    ?x a wd:Q482994 ;</a:t>
            </a:r>
          </a:p>
          <a:p>
            <a:pPr marL="0" indent="0">
              <a:lnSpc>
                <a:spcPct val="110000"/>
              </a:lnSpc>
              <a:buNone/>
            </a:pPr>
            <a:r>
              <a:rPr lang="en-US" altLang="zh-CN" sz="1800" dirty="0">
                <a:solidFill>
                  <a:schemeClr val="accent1"/>
                </a:solidFill>
                <a:cs typeface="+mn-lt"/>
                <a:sym typeface="+mn-ea"/>
              </a:rPr>
              <a:t>         wdt:P175 ?performer .</a:t>
            </a:r>
          </a:p>
          <a:p>
            <a:pPr marL="0" indent="0">
              <a:lnSpc>
                <a:spcPct val="110000"/>
              </a:lnSpc>
              <a:buNone/>
            </a:pPr>
            <a:r>
              <a:rPr lang="en-US" altLang="zh-CN" sz="1800" dirty="0">
                <a:solidFill>
                  <a:schemeClr val="accent1"/>
                </a:solidFill>
                <a:cs typeface="+mn-lt"/>
                <a:sym typeface="+mn-ea"/>
              </a:rPr>
              <a:t>    FILTER </a:t>
            </a:r>
            <a:r>
              <a:rPr lang="en-US" altLang="zh-CN" sz="1800" dirty="0" err="1">
                <a:solidFill>
                  <a:schemeClr val="accent1"/>
                </a:solidFill>
                <a:cs typeface="+mn-lt"/>
                <a:sym typeface="+mn-ea"/>
              </a:rPr>
              <a:t>isIRI</a:t>
            </a:r>
            <a:r>
              <a:rPr lang="en-US" altLang="zh-CN" sz="1800" dirty="0">
                <a:solidFill>
                  <a:schemeClr val="accent1"/>
                </a:solidFill>
                <a:cs typeface="+mn-lt"/>
                <a:sym typeface="+mn-ea"/>
              </a:rPr>
              <a:t>(?performer)</a:t>
            </a:r>
          </a:p>
          <a:p>
            <a:pPr marL="0" indent="0">
              <a:lnSpc>
                <a:spcPct val="110000"/>
              </a:lnSpc>
              <a:buNone/>
            </a:pPr>
            <a:r>
              <a:rPr lang="en-US" altLang="zh-CN" sz="1800" dirty="0">
                <a:solidFill>
                  <a:schemeClr val="accent1"/>
                </a:solidFill>
                <a:cs typeface="+mn-lt"/>
                <a:sym typeface="+mn-ea"/>
              </a:rPr>
              <a:t>  }</a:t>
            </a:r>
          </a:p>
          <a:p>
            <a:pPr marL="0" indent="0">
              <a:lnSpc>
                <a:spcPct val="110000"/>
              </a:lnSpc>
              <a:buNone/>
            </a:pPr>
            <a:r>
              <a:rPr lang="en-US" altLang="zh-CN" sz="1800" dirty="0">
                <a:solidFill>
                  <a:schemeClr val="accent1"/>
                </a:solidFill>
                <a:cs typeface="+mn-lt"/>
                <a:sym typeface="+mn-ea"/>
              </a:rPr>
              <a:t>  SERVICE &lt;https://</a:t>
            </a:r>
            <a:r>
              <a:rPr lang="en-US" altLang="zh-CN" sz="1800" dirty="0" err="1">
                <a:solidFill>
                  <a:schemeClr val="accent1"/>
                </a:solidFill>
                <a:cs typeface="+mn-lt"/>
                <a:sym typeface="+mn-ea"/>
              </a:rPr>
              <a:t>query.wikidata.org</a:t>
            </a:r>
            <a:r>
              <a:rPr lang="en-US" altLang="zh-CN" sz="1800" dirty="0">
                <a:solidFill>
                  <a:schemeClr val="accent1"/>
                </a:solidFill>
                <a:cs typeface="+mn-lt"/>
                <a:sym typeface="+mn-ea"/>
              </a:rPr>
              <a:t>/</a:t>
            </a:r>
            <a:r>
              <a:rPr lang="en-US" altLang="zh-CN" sz="1800" dirty="0" err="1">
                <a:solidFill>
                  <a:schemeClr val="accent1"/>
                </a:solidFill>
                <a:cs typeface="+mn-lt"/>
                <a:sym typeface="+mn-ea"/>
              </a:rPr>
              <a:t>sparql</a:t>
            </a:r>
            <a:r>
              <a:rPr lang="en-US" altLang="zh-CN" sz="1800" dirty="0">
                <a:solidFill>
                  <a:schemeClr val="accent1"/>
                </a:solidFill>
                <a:cs typeface="+mn-lt"/>
                <a:sym typeface="+mn-ea"/>
              </a:rPr>
              <a:t>&gt; {</a:t>
            </a:r>
          </a:p>
          <a:p>
            <a:pPr marL="0" indent="0">
              <a:lnSpc>
                <a:spcPct val="110000"/>
              </a:lnSpc>
              <a:buNone/>
            </a:pPr>
            <a:r>
              <a:rPr lang="en-US" altLang="zh-CN" sz="1800" dirty="0">
                <a:solidFill>
                  <a:schemeClr val="accent1"/>
                </a:solidFill>
                <a:cs typeface="+mn-lt"/>
                <a:sym typeface="+mn-ea"/>
              </a:rPr>
              <a:t>    ?performer wdt:P27 wd:Q16</a:t>
            </a:r>
          </a:p>
          <a:p>
            <a:pPr marL="0" indent="0">
              <a:lnSpc>
                <a:spcPct val="110000"/>
              </a:lnSpc>
              <a:buNone/>
            </a:pPr>
            <a:r>
              <a:rPr lang="en-US" altLang="zh-CN" sz="1800" dirty="0">
                <a:solidFill>
                  <a:schemeClr val="accent1"/>
                </a:solidFill>
                <a:cs typeface="+mn-lt"/>
                <a:sym typeface="+mn-ea"/>
              </a:rPr>
              <a:t>  }}</a:t>
            </a:r>
          </a:p>
        </p:txBody>
      </p:sp>
      <p:sp>
        <p:nvSpPr>
          <p:cNvPr id="3" name="Text Box 2"/>
          <p:cNvSpPr txBox="1"/>
          <p:nvPr/>
        </p:nvSpPr>
        <p:spPr>
          <a:xfrm>
            <a:off x="-10795" y="6485255"/>
            <a:ext cx="12202795" cy="368300"/>
          </a:xfrm>
          <a:prstGeom prst="rect">
            <a:avLst/>
          </a:prstGeom>
          <a:noFill/>
        </p:spPr>
        <p:txBody>
          <a:bodyPr wrap="square" rtlCol="0">
            <a:spAutoFit/>
          </a:bodyPr>
          <a:lstStyle/>
          <a:p>
            <a:r>
              <a:rPr lang="en-US" dirty="0">
                <a:solidFill>
                  <a:schemeClr val="bg1">
                    <a:lumMod val="85000"/>
                  </a:schemeClr>
                </a:solidFill>
              </a:rPr>
              <a:t>It returns results slowly on my localhost, but sometimes</a:t>
            </a:r>
            <a:r>
              <a:rPr lang="zh-CN" altLang="en-US" dirty="0">
                <a:solidFill>
                  <a:schemeClr val="bg1">
                    <a:lumMod val="85000"/>
                  </a:schemeClr>
                </a:solidFill>
              </a:rPr>
              <a:t> </a:t>
            </a:r>
            <a:r>
              <a:rPr lang="en-US" dirty="0">
                <a:solidFill>
                  <a:schemeClr val="bg1">
                    <a:lumMod val="85000"/>
                  </a:schemeClr>
                </a:solidFill>
              </a:rPr>
              <a:t>caused timeout on staging Virtuoso</a:t>
            </a:r>
            <a:endParaRPr lang="en-US" altLang="en-US" dirty="0">
              <a:solidFill>
                <a:schemeClr val="bg1">
                  <a:lumMod val="85000"/>
                </a:schemeClr>
              </a:solidFill>
            </a:endParaRPr>
          </a:p>
        </p:txBody>
      </p:sp>
      <p:pic>
        <p:nvPicPr>
          <p:cNvPr id="4" name="Picture 3"/>
          <p:cNvPicPr>
            <a:picLocks noChangeAspect="1"/>
          </p:cNvPicPr>
          <p:nvPr>
            <p:custDataLst>
              <p:tags r:id="rId2"/>
            </p:custDataLst>
          </p:nvPr>
        </p:nvPicPr>
        <p:blipFill>
          <a:blip r:embed="rId5"/>
          <a:stretch>
            <a:fillRect/>
          </a:stretch>
        </p:blipFill>
        <p:spPr>
          <a:xfrm>
            <a:off x="8602345" y="41910"/>
            <a:ext cx="2733040" cy="6811645"/>
          </a:xfrm>
          <a:prstGeom prst="rect">
            <a:avLst/>
          </a:prstGeom>
        </p:spPr>
      </p:pic>
      <p:sp>
        <p:nvSpPr>
          <p:cNvPr id="5" name="Slide Number Placeholder 4"/>
          <p:cNvSpPr>
            <a:spLocks noGrp="1"/>
          </p:cNvSpPr>
          <p:nvPr>
            <p:ph type="sldNum" sz="quarter" idx="12"/>
          </p:nvPr>
        </p:nvSpPr>
        <p:spPr/>
        <p:txBody>
          <a:bodyPr/>
          <a:lstStyle/>
          <a:p>
            <a:fld id="{49AE70B2-8BF9-45C0-BB95-33D1B9D3A854}" type="slidenum">
              <a:rPr lang="zh-CN" altLang="en-US" smtClean="0"/>
              <a:t>61</a:t>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(Q3-3)</a:t>
            </a:r>
            <a:br>
              <a:rPr lang="en-US" sz="2400"/>
            </a:br>
            <a:endParaRPr lang="en-US" sz="2400"/>
          </a:p>
        </p:txBody>
      </p:sp>
      <p:sp>
        <p:nvSpPr>
          <p:cNvPr id="8" name="Content Placeholder 7"/>
          <p:cNvSpPr>
            <a:spLocks noGrp="1"/>
          </p:cNvSpPr>
          <p:nvPr>
            <p:ph idx="1"/>
            <p:custDataLst>
              <p:tags r:id="rId1"/>
            </p:custDataLst>
          </p:nvPr>
        </p:nvSpPr>
        <p:spPr>
          <a:xfrm>
            <a:off x="670560" y="1264920"/>
            <a:ext cx="10515600" cy="5532120"/>
          </a:xfrm>
        </p:spPr>
        <p:txBody>
          <a:bodyPr>
            <a:noAutofit/>
          </a:bodyPr>
          <a:lstStyle/>
          <a:p>
            <a:pPr marL="0" indent="0" fontAlgn="auto">
              <a:lnSpc>
                <a:spcPct val="100000"/>
              </a:lnSpc>
              <a:buNone/>
            </a:pPr>
            <a:r>
              <a:rPr lang="en-US" sz="2000" dirty="0">
                <a:solidFill>
                  <a:schemeClr val="tx1">
                    <a:lumMod val="85000"/>
                    <a:lumOff val="15000"/>
                  </a:schemeClr>
                </a:solidFill>
                <a:cs typeface="+mn-lt"/>
                <a:sym typeface="+mn-ea"/>
              </a:rPr>
              <a:t>Enter the following in ChatGPT (</a:t>
            </a:r>
            <a:r>
              <a:rPr lang="en-US" sz="2000" b="1" dirty="0">
                <a:solidFill>
                  <a:schemeClr val="tx1">
                    <a:lumMod val="85000"/>
                    <a:lumOff val="15000"/>
                  </a:schemeClr>
                </a:solidFill>
                <a:cs typeface="+mn-lt"/>
                <a:sym typeface="+mn-ea"/>
              </a:rPr>
              <a:t>the text in red will be provided to users</a:t>
            </a:r>
            <a:r>
              <a:rPr lang="en-US" sz="2000" dirty="0">
                <a:solidFill>
                  <a:schemeClr val="tx1">
                    <a:lumMod val="85000"/>
                    <a:lumOff val="15000"/>
                  </a:schemeClr>
                </a:solidFill>
                <a:cs typeface="+mn-lt"/>
                <a:sym typeface="+mn-ea"/>
              </a:rPr>
              <a:t>):</a:t>
            </a:r>
          </a:p>
          <a:p>
            <a:pPr marL="0" indent="0" fontAlgn="auto">
              <a:lnSpc>
                <a:spcPct val="100000"/>
              </a:lnSpc>
              <a:buNone/>
            </a:pPr>
            <a:r>
              <a:rPr lang="en-US" sz="2000" dirty="0">
                <a:solidFill>
                  <a:schemeClr val="accent6"/>
                </a:solidFill>
                <a:cs typeface="+mn-lt"/>
                <a:sym typeface="+mn-ea"/>
              </a:rPr>
              <a:t>Given an RDF graph &lt;http://sample/</a:t>
            </a:r>
            <a:r>
              <a:rPr lang="en-US" sz="2000" dirty="0" err="1">
                <a:solidFill>
                  <a:schemeClr val="accent6"/>
                </a:solidFill>
                <a:cs typeface="+mn-lt"/>
                <a:sym typeface="+mn-ea"/>
              </a:rPr>
              <a:t>thesession</a:t>
            </a:r>
            <a:r>
              <a:rPr lang="en-US" sz="2000" dirty="0">
                <a:solidFill>
                  <a:schemeClr val="accent6"/>
                </a:solidFill>
                <a:cs typeface="+mn-lt"/>
                <a:sym typeface="+mn-ea"/>
              </a:rPr>
              <a:t>/reconciled&gt;, the properties and classes of instances are reconciled with </a:t>
            </a:r>
            <a:r>
              <a:rPr lang="en-US" sz="2000" dirty="0" err="1">
                <a:solidFill>
                  <a:schemeClr val="accent6"/>
                </a:solidFill>
                <a:cs typeface="+mn-lt"/>
                <a:sym typeface="+mn-ea"/>
              </a:rPr>
              <a:t>Wikidata</a:t>
            </a:r>
            <a:r>
              <a:rPr lang="en-US" sz="2000" dirty="0">
                <a:solidFill>
                  <a:schemeClr val="accent6"/>
                </a:solidFill>
                <a:cs typeface="+mn-lt"/>
                <a:sym typeface="+mn-ea"/>
              </a:rPr>
              <a:t> as much as possible, so regarding SPARQL queries across different databases, we use</a:t>
            </a:r>
          </a:p>
          <a:p>
            <a:pPr marL="0" indent="0" fontAlgn="auto">
              <a:lnSpc>
                <a:spcPct val="100000"/>
              </a:lnSpc>
              <a:buNone/>
            </a:pPr>
            <a:r>
              <a:rPr lang="en-US" sz="2000" dirty="0">
                <a:solidFill>
                  <a:schemeClr val="accent6"/>
                </a:solidFill>
                <a:cs typeface="+mn-lt"/>
                <a:sym typeface="+mn-ea"/>
              </a:rPr>
              <a:t>(1) `graph &lt;http://sample/</a:t>
            </a:r>
            <a:r>
              <a:rPr lang="en-US" sz="2000" dirty="0" err="1">
                <a:solidFill>
                  <a:schemeClr val="accent6"/>
                </a:solidFill>
                <a:cs typeface="+mn-lt"/>
                <a:sym typeface="+mn-ea"/>
              </a:rPr>
              <a:t>thesession</a:t>
            </a:r>
            <a:r>
              <a:rPr lang="en-US" sz="2000" dirty="0">
                <a:solidFill>
                  <a:schemeClr val="accent6"/>
                </a:solidFill>
                <a:cs typeface="+mn-lt"/>
                <a:sym typeface="+mn-ea"/>
              </a:rPr>
              <a:t>/reconciled&gt;` with:</a:t>
            </a:r>
          </a:p>
          <a:p>
            <a:pPr marL="0" algn="l" fontAlgn="auto">
              <a:lnSpc>
                <a:spcPct val="100000"/>
              </a:lnSpc>
              <a:buClrTx/>
              <a:buSzTx/>
              <a:buNone/>
            </a:pPr>
            <a:r>
              <a:rPr lang="en-US" sz="2000" dirty="0">
                <a:solidFill>
                  <a:schemeClr val="accent6"/>
                </a:solidFill>
                <a:cs typeface="+mn-lt"/>
                <a:sym typeface="+mn-ea"/>
              </a:rPr>
              <a:t>wd:Q482994 </a:t>
            </a:r>
            <a:r>
              <a:rPr lang="en-US" sz="2000" dirty="0" err="1">
                <a:solidFill>
                  <a:schemeClr val="accent6"/>
                </a:solidFill>
                <a:cs typeface="+mn-lt"/>
                <a:sym typeface="+mn-ea"/>
              </a:rPr>
              <a:t>rdfs:label</a:t>
            </a:r>
            <a:r>
              <a:rPr lang="en-US" sz="2000" dirty="0">
                <a:solidFill>
                  <a:schemeClr val="accent6"/>
                </a:solidFill>
                <a:cs typeface="+mn-lt"/>
                <a:sym typeface="+mn-ea"/>
              </a:rPr>
              <a:t> “recording”. wdt:P175 # the value of it can be either </a:t>
            </a:r>
            <a:r>
              <a:rPr lang="en-US" sz="2000" dirty="0" err="1">
                <a:solidFill>
                  <a:schemeClr val="accent6"/>
                </a:solidFill>
                <a:cs typeface="+mn-lt"/>
                <a:sym typeface="+mn-ea"/>
              </a:rPr>
              <a:t>rdfs:Literal</a:t>
            </a:r>
            <a:r>
              <a:rPr lang="en-US" sz="2000" dirty="0">
                <a:solidFill>
                  <a:schemeClr val="accent6"/>
                </a:solidFill>
                <a:cs typeface="+mn-lt"/>
                <a:sym typeface="+mn-ea"/>
              </a:rPr>
              <a:t> or URI</a:t>
            </a:r>
          </a:p>
          <a:p>
            <a:pPr marL="0" algn="l" fontAlgn="auto">
              <a:lnSpc>
                <a:spcPct val="100000"/>
              </a:lnSpc>
              <a:buClrTx/>
              <a:buSzTx/>
              <a:buNone/>
            </a:pPr>
            <a:r>
              <a:rPr lang="en-US" sz="2000" dirty="0">
                <a:solidFill>
                  <a:schemeClr val="accent6"/>
                </a:solidFill>
                <a:cs typeface="+mn-lt"/>
                <a:sym typeface="+mn-ea"/>
              </a:rPr>
              <a:t>(2) `service &lt;https://</a:t>
            </a:r>
            <a:r>
              <a:rPr lang="en-US" sz="2000" dirty="0" err="1">
                <a:solidFill>
                  <a:schemeClr val="accent6"/>
                </a:solidFill>
                <a:cs typeface="+mn-lt"/>
                <a:sym typeface="+mn-ea"/>
              </a:rPr>
              <a:t>query.wikidata.org</a:t>
            </a:r>
            <a:r>
              <a:rPr lang="en-US" sz="2000" dirty="0">
                <a:solidFill>
                  <a:schemeClr val="accent6"/>
                </a:solidFill>
                <a:cs typeface="+mn-lt"/>
                <a:sym typeface="+mn-ea"/>
              </a:rPr>
              <a:t>/</a:t>
            </a:r>
            <a:r>
              <a:rPr lang="en-US" sz="2000" dirty="0" err="1">
                <a:solidFill>
                  <a:schemeClr val="accent6"/>
                </a:solidFill>
                <a:cs typeface="+mn-lt"/>
                <a:sym typeface="+mn-ea"/>
              </a:rPr>
              <a:t>sparql</a:t>
            </a:r>
            <a:r>
              <a:rPr lang="en-US" sz="2000" dirty="0">
                <a:solidFill>
                  <a:schemeClr val="accent6"/>
                </a:solidFill>
                <a:cs typeface="+mn-lt"/>
                <a:sym typeface="+mn-ea"/>
              </a:rPr>
              <a:t>&gt;` with:</a:t>
            </a:r>
          </a:p>
          <a:p>
            <a:pPr marL="0" algn="l" fontAlgn="auto">
              <a:lnSpc>
                <a:spcPct val="100000"/>
              </a:lnSpc>
              <a:buClrTx/>
              <a:buSzTx/>
              <a:buNone/>
            </a:pPr>
            <a:r>
              <a:rPr lang="en-US" sz="2000" dirty="0">
                <a:solidFill>
                  <a:schemeClr val="accent6"/>
                </a:solidFill>
                <a:cs typeface="+mn-lt"/>
                <a:sym typeface="+mn-ea"/>
              </a:rPr>
              <a:t>wdt:P27 </a:t>
            </a:r>
          </a:p>
          <a:p>
            <a:pPr marL="0" indent="0" fontAlgn="auto">
              <a:lnSpc>
                <a:spcPct val="100000"/>
              </a:lnSpc>
              <a:buNone/>
            </a:pPr>
            <a:endParaRPr lang="en-US" sz="800" dirty="0">
              <a:solidFill>
                <a:schemeClr val="accent6"/>
              </a:solidFill>
              <a:cs typeface="+mn-lt"/>
              <a:sym typeface="+mn-ea"/>
            </a:endParaRPr>
          </a:p>
          <a:p>
            <a:pPr marL="0" indent="0" fontAlgn="auto">
              <a:lnSpc>
                <a:spcPct val="100000"/>
              </a:lnSpc>
              <a:buNone/>
            </a:pPr>
            <a:r>
              <a:rPr lang="en-US" sz="2000" dirty="0">
                <a:solidFill>
                  <a:schemeClr val="accent6"/>
                </a:solidFill>
                <a:cs typeface="+mn-lt"/>
                <a:sym typeface="+mn-ea"/>
              </a:rPr>
              <a:t>[Note: Use </a:t>
            </a:r>
            <a:r>
              <a:rPr lang="en-US" sz="2000" dirty="0" err="1">
                <a:solidFill>
                  <a:schemeClr val="accent6"/>
                </a:solidFill>
                <a:cs typeface="+mn-lt"/>
                <a:sym typeface="+mn-ea"/>
              </a:rPr>
              <a:t>isIRI</a:t>
            </a:r>
            <a:r>
              <a:rPr lang="en-US" sz="2000" dirty="0">
                <a:solidFill>
                  <a:schemeClr val="accent6"/>
                </a:solidFill>
                <a:cs typeface="+mn-lt"/>
                <a:sym typeface="+mn-ea"/>
              </a:rPr>
              <a:t>(?performer); Don’t use</a:t>
            </a:r>
            <a:r>
              <a:rPr lang="en-US" altLang="zh-CN" sz="2000" dirty="0">
                <a:solidFill>
                  <a:schemeClr val="accent6"/>
                </a:solidFill>
                <a:cs typeface="+mn-lt"/>
                <a:sym typeface="+mn-ea"/>
              </a:rPr>
              <a:t> `</a:t>
            </a:r>
            <a:r>
              <a:rPr lang="en-US" altLang="zh-CN" sz="2000" dirty="0" err="1">
                <a:solidFill>
                  <a:schemeClr val="accent6"/>
                </a:solidFill>
                <a:cs typeface="+mn-lt"/>
                <a:sym typeface="+mn-ea"/>
              </a:rPr>
              <a:t>rdfs:label</a:t>
            </a:r>
            <a:r>
              <a:rPr lang="en-US" altLang="zh-CN" sz="2000" dirty="0">
                <a:solidFill>
                  <a:schemeClr val="accent6"/>
                </a:solidFill>
                <a:cs typeface="+mn-lt"/>
                <a:sym typeface="+mn-ea"/>
              </a:rPr>
              <a:t>` as a predicate in SPARQL anyway!</a:t>
            </a:r>
            <a:r>
              <a:rPr lang="en-US" sz="2000" dirty="0">
                <a:solidFill>
                  <a:schemeClr val="accent6"/>
                </a:solidFill>
                <a:cs typeface="+mn-lt"/>
                <a:sym typeface="+mn-ea"/>
              </a:rPr>
              <a:t>]</a:t>
            </a:r>
          </a:p>
          <a:p>
            <a:pPr marL="0" indent="0" fontAlgn="auto">
              <a:lnSpc>
                <a:spcPct val="100000"/>
              </a:lnSpc>
              <a:buNone/>
            </a:pPr>
            <a:r>
              <a:rPr lang="en-US" sz="2000" dirty="0">
                <a:solidFill>
                  <a:schemeClr val="accent6"/>
                </a:solidFill>
                <a:cs typeface="+mn-lt"/>
                <a:sym typeface="+mn-ea"/>
              </a:rPr>
              <a:t>Make sure to generate a correct SPARQL for the following question:</a:t>
            </a:r>
            <a:endParaRPr lang="en-US" sz="2000" dirty="0">
              <a:solidFill>
                <a:schemeClr val="accent6">
                  <a:lumMod val="20000"/>
                  <a:lumOff val="80000"/>
                </a:schemeClr>
              </a:solidFill>
              <a:cs typeface="+mn-lt"/>
              <a:sym typeface="+mn-ea"/>
            </a:endParaRPr>
          </a:p>
          <a:p>
            <a:pPr marL="0" indent="0" fontAlgn="auto">
              <a:lnSpc>
                <a:spcPct val="100000"/>
              </a:lnSpc>
              <a:buNone/>
            </a:pPr>
            <a:r>
              <a:rPr lang="en-US" sz="2000" dirty="0">
                <a:solidFill>
                  <a:schemeClr val="tx1">
                    <a:lumMod val="85000"/>
                    <a:lumOff val="15000"/>
                  </a:schemeClr>
                </a:solidFill>
                <a:cs typeface="+mn-lt"/>
                <a:sym typeface="+mn-ea"/>
              </a:rPr>
              <a:t>Find in </a:t>
            </a:r>
            <a:r>
              <a:rPr lang="en-US" sz="2000" dirty="0" err="1">
                <a:solidFill>
                  <a:schemeClr val="tx1">
                    <a:lumMod val="85000"/>
                    <a:lumOff val="15000"/>
                  </a:schemeClr>
                </a:solidFill>
                <a:cs typeface="+mn-lt"/>
                <a:sym typeface="+mn-ea"/>
              </a:rPr>
              <a:t>TheSession</a:t>
            </a:r>
            <a:r>
              <a:rPr lang="en-US" sz="2000" dirty="0">
                <a:solidFill>
                  <a:schemeClr val="tx1">
                    <a:lumMod val="85000"/>
                    <a:lumOff val="15000"/>
                  </a:schemeClr>
                </a:solidFill>
                <a:cs typeface="+mn-lt"/>
                <a:sym typeface="+mn-ea"/>
              </a:rPr>
              <a:t> performers who </a:t>
            </a:r>
            <a:r>
              <a:rPr lang="en-US" sz="2000" dirty="0">
                <a:solidFill>
                  <a:schemeClr val="accent4"/>
                </a:solidFill>
                <a:cs typeface="+mn-lt"/>
                <a:sym typeface="+mn-ea"/>
              </a:rPr>
              <a:t>are Canadians</a:t>
            </a:r>
            <a:r>
              <a:rPr lang="en-US" sz="2000" dirty="0">
                <a:solidFill>
                  <a:schemeClr val="tx1">
                    <a:lumMod val="85000"/>
                    <a:lumOff val="15000"/>
                  </a:schemeClr>
                </a:solidFill>
                <a:cs typeface="+mn-lt"/>
                <a:sym typeface="+mn-ea"/>
              </a:rPr>
              <a:t>. And find the recordings they performed in </a:t>
            </a:r>
            <a:r>
              <a:rPr lang="en-US" sz="2000" dirty="0" err="1">
                <a:solidFill>
                  <a:schemeClr val="tx1">
                    <a:lumMod val="85000"/>
                    <a:lumOff val="15000"/>
                  </a:schemeClr>
                </a:solidFill>
                <a:cs typeface="+mn-lt"/>
                <a:sym typeface="+mn-ea"/>
              </a:rPr>
              <a:t>TheSession</a:t>
            </a:r>
            <a:endParaRPr lang="en-US" altLang="en-US" sz="2000" dirty="0">
              <a:solidFill>
                <a:schemeClr val="tx1">
                  <a:lumMod val="85000"/>
                  <a:lumOff val="15000"/>
                </a:schemeClr>
              </a:solidFill>
              <a:cs typeface="+mn-lt"/>
              <a:sym typeface="+mn-ea"/>
            </a:endParaRP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62</a:t>
            </a:fld>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custDataLst>
              <p:tags r:id="rId1"/>
            </p:custDataLst>
          </p:nvPr>
        </p:nvSpPr>
        <p:spPr>
          <a:xfrm>
            <a:off x="3340869" y="4928635"/>
            <a:ext cx="892175" cy="377190"/>
          </a:xfrm>
          <a:prstGeom prst="roundRect">
            <a:avLst/>
          </a:prstGeom>
          <a:solidFill>
            <a:schemeClr val="accent4">
              <a:lumMod val="20000"/>
              <a:lumOff val="80000"/>
              <a:alpha val="40000"/>
            </a:schemeClr>
          </a:solidFill>
          <a:ln w="12700" cap="flat" cmpd="sng">
            <a:solidFill>
              <a:schemeClr val="accent4"/>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 name="Rounded Rectangle 4"/>
          <p:cNvSpPr/>
          <p:nvPr>
            <p:custDataLst>
              <p:tags r:id="rId2"/>
            </p:custDataLst>
          </p:nvPr>
        </p:nvSpPr>
        <p:spPr>
          <a:xfrm>
            <a:off x="2377941" y="4928635"/>
            <a:ext cx="946785" cy="377190"/>
          </a:xfrm>
          <a:prstGeom prst="roundRect">
            <a:avLst/>
          </a:prstGeom>
          <a:solidFill>
            <a:schemeClr val="accent4">
              <a:lumMod val="20000"/>
              <a:lumOff val="80000"/>
              <a:alpha val="40000"/>
            </a:schemeClr>
          </a:solidFill>
          <a:ln w="12700" cap="flat" cmpd="sng">
            <a:solidFill>
              <a:schemeClr val="accent4"/>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Content Placeholder 7"/>
          <p:cNvSpPr>
            <a:spLocks noGrp="1"/>
          </p:cNvSpPr>
          <p:nvPr>
            <p:ph idx="1"/>
            <p:custDataLst>
              <p:tags r:id="rId3"/>
            </p:custDataLst>
          </p:nvPr>
        </p:nvSpPr>
        <p:spPr>
          <a:xfrm>
            <a:off x="693420" y="1466850"/>
            <a:ext cx="10515600" cy="5532120"/>
          </a:xfrm>
        </p:spPr>
        <p:txBody>
          <a:bodyPr>
            <a:normAutofit/>
          </a:bodyPr>
          <a:lstStyle/>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PREFIX </a:t>
            </a:r>
            <a:r>
              <a:rPr lang="en-US" altLang="zh-CN" sz="2000" dirty="0" err="1">
                <a:solidFill>
                  <a:schemeClr val="accent1"/>
                </a:solidFill>
                <a:latin typeface="Chakra Petch Regular" panose="00000500000000000000" charset="0"/>
                <a:cs typeface="Chakra Petch Regular" panose="00000500000000000000" charset="0"/>
                <a:sym typeface="+mn-ea"/>
              </a:rPr>
              <a:t>rdfs</a:t>
            </a:r>
            <a:r>
              <a:rPr lang="en-US" altLang="zh-CN" sz="2000" dirty="0">
                <a:solidFill>
                  <a:schemeClr val="accent1"/>
                </a:solidFill>
                <a:latin typeface="Chakra Petch Regular" panose="00000500000000000000" charset="0"/>
                <a:cs typeface="Chakra Petch Regular" panose="00000500000000000000" charset="0"/>
                <a:sym typeface="+mn-ea"/>
              </a:rPr>
              <a:t>: &lt;http://www.w3.org/2000/01/</a:t>
            </a:r>
            <a:r>
              <a:rPr lang="en-US" altLang="zh-CN" sz="2000" dirty="0" err="1">
                <a:solidFill>
                  <a:schemeClr val="accent1"/>
                </a:solidFill>
                <a:latin typeface="Chakra Petch Regular" panose="00000500000000000000" charset="0"/>
                <a:cs typeface="Chakra Petch Regular" panose="00000500000000000000" charset="0"/>
                <a:sym typeface="+mn-ea"/>
              </a:rPr>
              <a:t>rdf</a:t>
            </a:r>
            <a:r>
              <a:rPr lang="en-US" altLang="zh-CN" sz="2000" dirty="0">
                <a:solidFill>
                  <a:schemeClr val="accent1"/>
                </a:solidFill>
                <a:latin typeface="Chakra Petch Regular" panose="00000500000000000000" charset="0"/>
                <a:cs typeface="Chakra Petch Regular" panose="00000500000000000000" charset="0"/>
                <a:sym typeface="+mn-ea"/>
              </a:rPr>
              <a:t>-schema#&gt;</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PREFIX wd: &lt;http://</a:t>
            </a:r>
            <a:r>
              <a:rPr lang="en-US" altLang="zh-CN" sz="2000" dirty="0" err="1">
                <a:solidFill>
                  <a:schemeClr val="accent1"/>
                </a:solidFill>
                <a:latin typeface="Chakra Petch Regular" panose="00000500000000000000" charset="0"/>
                <a:cs typeface="Chakra Petch Regular" panose="00000500000000000000" charset="0"/>
                <a:sym typeface="+mn-ea"/>
              </a:rPr>
              <a:t>www.wikidata.org</a:t>
            </a:r>
            <a:r>
              <a:rPr lang="en-US" altLang="zh-CN" sz="2000" dirty="0">
                <a:solidFill>
                  <a:schemeClr val="accent1"/>
                </a:solidFill>
                <a:latin typeface="Chakra Petch Regular" panose="00000500000000000000" charset="0"/>
                <a:cs typeface="Chakra Petch Regular" panose="00000500000000000000" charset="0"/>
                <a:sym typeface="+mn-ea"/>
              </a:rPr>
              <a:t>/entity/&gt;</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PREFIX </a:t>
            </a:r>
            <a:r>
              <a:rPr lang="en-US" altLang="zh-CN" sz="2000" dirty="0" err="1">
                <a:solidFill>
                  <a:schemeClr val="accent1"/>
                </a:solidFill>
                <a:latin typeface="Chakra Petch Regular" panose="00000500000000000000" charset="0"/>
                <a:cs typeface="Chakra Petch Regular" panose="00000500000000000000" charset="0"/>
                <a:sym typeface="+mn-ea"/>
              </a:rPr>
              <a:t>wdt</a:t>
            </a:r>
            <a:r>
              <a:rPr lang="en-US" altLang="zh-CN" sz="2000" dirty="0">
                <a:solidFill>
                  <a:schemeClr val="accent1"/>
                </a:solidFill>
                <a:latin typeface="Chakra Petch Regular" panose="00000500000000000000" charset="0"/>
                <a:cs typeface="Chakra Petch Regular" panose="00000500000000000000" charset="0"/>
                <a:sym typeface="+mn-ea"/>
              </a:rPr>
              <a:t>: &lt;http://</a:t>
            </a:r>
            <a:r>
              <a:rPr lang="en-US" altLang="zh-CN" sz="2000" dirty="0" err="1">
                <a:solidFill>
                  <a:schemeClr val="accent1"/>
                </a:solidFill>
                <a:latin typeface="Chakra Petch Regular" panose="00000500000000000000" charset="0"/>
                <a:cs typeface="Chakra Petch Regular" panose="00000500000000000000" charset="0"/>
                <a:sym typeface="+mn-ea"/>
              </a:rPr>
              <a:t>www.wikidata.org</a:t>
            </a:r>
            <a:r>
              <a:rPr lang="en-US" altLang="zh-CN" sz="2000" dirty="0">
                <a:solidFill>
                  <a:schemeClr val="accent1"/>
                </a:solidFill>
                <a:latin typeface="Chakra Petch Regular" panose="00000500000000000000" charset="0"/>
                <a:cs typeface="Chakra Petch Regular" panose="00000500000000000000" charset="0"/>
                <a:sym typeface="+mn-ea"/>
              </a:rPr>
              <a:t>/prop/direct/&gt;</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SELECT ?performer ?recording WHERE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GRAPH &lt;http://sample/</a:t>
            </a:r>
            <a:r>
              <a:rPr lang="en-US" altLang="zh-CN" sz="2000" dirty="0" err="1">
                <a:solidFill>
                  <a:schemeClr val="accent1"/>
                </a:solidFill>
                <a:latin typeface="Chakra Petch Regular" panose="00000500000000000000" charset="0"/>
                <a:cs typeface="Chakra Petch Regular" panose="00000500000000000000" charset="0"/>
                <a:sym typeface="+mn-ea"/>
              </a:rPr>
              <a:t>thesession</a:t>
            </a:r>
            <a:r>
              <a:rPr lang="en-US" altLang="zh-CN" sz="2000" dirty="0">
                <a:solidFill>
                  <a:schemeClr val="accent1"/>
                </a:solidFill>
                <a:latin typeface="Chakra Petch Regular" panose="00000500000000000000" charset="0"/>
                <a:cs typeface="Chakra Petch Regular" panose="00000500000000000000" charset="0"/>
                <a:sym typeface="+mn-ea"/>
              </a:rPr>
              <a:t>/reconciled&gt;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?recording wdt:P175 ?performer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SERVICE &lt;https://</a:t>
            </a:r>
            <a:r>
              <a:rPr lang="en-US" altLang="zh-CN" sz="2000" dirty="0" err="1">
                <a:solidFill>
                  <a:schemeClr val="accent1"/>
                </a:solidFill>
                <a:latin typeface="Chakra Petch Regular" panose="00000500000000000000" charset="0"/>
                <a:cs typeface="Chakra Petch Regular" panose="00000500000000000000" charset="0"/>
                <a:sym typeface="+mn-ea"/>
              </a:rPr>
              <a:t>query.wikidata.org</a:t>
            </a:r>
            <a:r>
              <a:rPr lang="en-US" altLang="zh-CN" sz="2000" dirty="0">
                <a:solidFill>
                  <a:schemeClr val="accent1"/>
                </a:solidFill>
                <a:latin typeface="Chakra Petch Regular" panose="00000500000000000000" charset="0"/>
                <a:cs typeface="Chakra Petch Regular" panose="00000500000000000000" charset="0"/>
                <a:sym typeface="+mn-ea"/>
              </a:rPr>
              <a:t>/</a:t>
            </a:r>
            <a:r>
              <a:rPr lang="en-US" altLang="zh-CN" sz="2000" dirty="0" err="1">
                <a:solidFill>
                  <a:schemeClr val="accent1"/>
                </a:solidFill>
                <a:latin typeface="Chakra Petch Regular" panose="00000500000000000000" charset="0"/>
                <a:cs typeface="Chakra Petch Regular" panose="00000500000000000000" charset="0"/>
                <a:sym typeface="+mn-ea"/>
              </a:rPr>
              <a:t>sparql</a:t>
            </a:r>
            <a:r>
              <a:rPr lang="en-US" altLang="zh-CN" sz="2000" dirty="0">
                <a:solidFill>
                  <a:schemeClr val="accent1"/>
                </a:solidFill>
                <a:latin typeface="Chakra Petch Regular" panose="00000500000000000000" charset="0"/>
                <a:cs typeface="Chakra Petch Regular" panose="00000500000000000000" charset="0"/>
                <a:sym typeface="+mn-ea"/>
              </a:rPr>
              <a:t>&gt;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?performer </a:t>
            </a:r>
            <a:r>
              <a:rPr lang="en-US" altLang="zh-CN" sz="2000" dirty="0">
                <a:solidFill>
                  <a:schemeClr val="accent1"/>
                </a:solidFill>
                <a:latin typeface="Chakra Petch Regular" panose="00000500000000000000" charset="0"/>
                <a:cs typeface="Chakra Petch Regular" panose="00000500000000000000" charset="0"/>
                <a:sym typeface="+mn-ea"/>
                <a:hlinkClick r:id="rId7" action="ppaction://hlinkfile"/>
              </a:rPr>
              <a:t>wdt:P27</a:t>
            </a:r>
            <a:r>
              <a:rPr lang="en-US" altLang="zh-CN" sz="2000" dirty="0">
                <a:solidFill>
                  <a:schemeClr val="accent1"/>
                </a:solidFill>
                <a:latin typeface="Chakra Petch Regular" panose="00000500000000000000" charset="0"/>
                <a:cs typeface="Chakra Petch Regular" panose="00000500000000000000" charset="0"/>
                <a:sym typeface="+mn-ea"/>
              </a:rPr>
              <a:t> </a:t>
            </a:r>
            <a:r>
              <a:rPr lang="en-US" altLang="zh-CN" sz="2000" dirty="0">
                <a:solidFill>
                  <a:schemeClr val="accent1"/>
                </a:solidFill>
                <a:latin typeface="Chakra Petch Regular" panose="00000500000000000000" charset="0"/>
                <a:cs typeface="Chakra Petch Regular" panose="00000500000000000000" charset="0"/>
                <a:sym typeface="+mn-ea"/>
                <a:hlinkClick r:id="rId8" action="ppaction://hlinkfile"/>
              </a:rPr>
              <a:t>wd:Q16</a:t>
            </a:r>
            <a:r>
              <a:rPr lang="en-US" altLang="zh-CN" sz="2000" dirty="0">
                <a:solidFill>
                  <a:schemeClr val="accent1"/>
                </a:solidFill>
                <a:latin typeface="Chakra Petch Regular" panose="00000500000000000000" charset="0"/>
                <a:cs typeface="Chakra Petch Regular" panose="00000500000000000000" charset="0"/>
                <a:sym typeface="+mn-ea"/>
              </a:rPr>
              <a: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FILTER(</a:t>
            </a:r>
            <a:r>
              <a:rPr lang="en-US" altLang="zh-CN" sz="2000" dirty="0" err="1">
                <a:solidFill>
                  <a:schemeClr val="accent1"/>
                </a:solidFill>
                <a:latin typeface="Chakra Petch Regular" panose="00000500000000000000" charset="0"/>
                <a:cs typeface="Chakra Petch Regular" panose="00000500000000000000" charset="0"/>
                <a:sym typeface="+mn-ea"/>
              </a:rPr>
              <a:t>isIRI</a:t>
            </a:r>
            <a:r>
              <a:rPr lang="en-US" altLang="zh-CN" sz="2000" dirty="0">
                <a:solidFill>
                  <a:schemeClr val="accent1"/>
                </a:solidFill>
                <a:latin typeface="Chakra Petch Regular" panose="00000500000000000000" charset="0"/>
                <a:cs typeface="Chakra Petch Regular" panose="00000500000000000000" charset="0"/>
                <a:sym typeface="+mn-ea"/>
              </a:rPr>
              <a:t>(?performer)) }</a:t>
            </a:r>
          </a:p>
        </p:txBody>
      </p:sp>
      <p:sp>
        <p:nvSpPr>
          <p:cNvPr id="2" name="Title 1"/>
          <p:cNvSpPr>
            <a:spLocks noGrp="1"/>
          </p:cNvSpPr>
          <p:nvPr>
            <p:ph type="title"/>
          </p:nvPr>
        </p:nvSpPr>
        <p:spPr>
          <a:xfrm>
            <a:off x="647700" y="304165"/>
            <a:ext cx="10515600" cy="1325563"/>
          </a:xfrm>
        </p:spPr>
        <p:txBody>
          <a:bodyPr>
            <a:normAutofit fontScale="90000"/>
          </a:bodyPr>
          <a:lstStyle/>
          <a:p>
            <a:pPr>
              <a:lnSpc>
                <a:spcPct val="100000"/>
              </a:lnSpc>
            </a:pPr>
            <a:r>
              <a:rPr lang="en-US" sz="2800" dirty="0">
                <a:sym typeface="+mn-ea"/>
              </a:rPr>
              <a:t>Generated SPARQL by ChatGPT</a:t>
            </a:r>
            <a:r>
              <a:rPr lang="en-US" sz="2800" dirty="0"/>
              <a:t> (Q3-3)</a:t>
            </a:r>
            <a:br>
              <a:rPr lang="en-US" sz="2800" dirty="0"/>
            </a:br>
            <a:r>
              <a:rPr lang="en-US" sz="2400" b="1" dirty="0">
                <a:solidFill>
                  <a:srgbClr val="7030A0"/>
                </a:solidFill>
                <a:cs typeface="+mn-lt"/>
                <a:sym typeface="+mn-ea"/>
              </a:rPr>
              <a:t>Find in </a:t>
            </a:r>
            <a:r>
              <a:rPr lang="en-US" sz="2400" b="1" dirty="0" err="1">
                <a:solidFill>
                  <a:srgbClr val="7030A0"/>
                </a:solidFill>
                <a:cs typeface="+mn-lt"/>
                <a:sym typeface="+mn-ea"/>
              </a:rPr>
              <a:t>TheSession</a:t>
            </a:r>
            <a:r>
              <a:rPr lang="en-US" sz="2400" b="1" dirty="0">
                <a:solidFill>
                  <a:srgbClr val="7030A0"/>
                </a:solidFill>
                <a:cs typeface="+mn-lt"/>
                <a:sym typeface="+mn-ea"/>
              </a:rPr>
              <a:t> performers who </a:t>
            </a:r>
            <a:r>
              <a:rPr lang="en-US" sz="2400" b="1" dirty="0">
                <a:solidFill>
                  <a:schemeClr val="accent4"/>
                </a:solidFill>
                <a:cs typeface="+mn-lt"/>
                <a:sym typeface="+mn-ea"/>
              </a:rPr>
              <a:t>are Canadians</a:t>
            </a:r>
            <a:r>
              <a:rPr lang="en-US" sz="2400" b="1" dirty="0">
                <a:solidFill>
                  <a:srgbClr val="7030A0"/>
                </a:solidFill>
                <a:cs typeface="+mn-lt"/>
                <a:sym typeface="+mn-ea"/>
              </a:rPr>
              <a:t>. And find the recordings they performed in </a:t>
            </a:r>
            <a:r>
              <a:rPr lang="en-US" sz="2400" b="1" dirty="0" err="1">
                <a:solidFill>
                  <a:srgbClr val="7030A0"/>
                </a:solidFill>
                <a:cs typeface="+mn-lt"/>
                <a:sym typeface="+mn-ea"/>
              </a:rPr>
              <a:t>TheSession</a:t>
            </a:r>
            <a:br>
              <a:rPr lang="en-US" sz="2400" dirty="0"/>
            </a:br>
            <a:endParaRPr lang="en-US" sz="2400" dirty="0"/>
          </a:p>
        </p:txBody>
      </p:sp>
      <p:sp>
        <p:nvSpPr>
          <p:cNvPr id="3" name="Text Box 2"/>
          <p:cNvSpPr txBox="1"/>
          <p:nvPr/>
        </p:nvSpPr>
        <p:spPr>
          <a:xfrm>
            <a:off x="-38735" y="6196330"/>
            <a:ext cx="12230735" cy="368300"/>
          </a:xfrm>
          <a:prstGeom prst="rect">
            <a:avLst/>
          </a:prstGeom>
          <a:noFill/>
        </p:spPr>
        <p:txBody>
          <a:bodyPr wrap="square" rtlCol="0">
            <a:spAutoFit/>
          </a:bodyPr>
          <a:lstStyle/>
          <a:p>
            <a:r>
              <a:rPr lang="en-US" dirty="0">
                <a:solidFill>
                  <a:schemeClr val="bg2">
                    <a:lumMod val="65000"/>
                  </a:schemeClr>
                </a:solidFill>
              </a:rPr>
              <a:t>Note: I</a:t>
            </a:r>
            <a:r>
              <a:rPr lang="en-US" dirty="0">
                <a:solidFill>
                  <a:schemeClr val="bg2">
                    <a:lumMod val="65000"/>
                  </a:schemeClr>
                </a:solidFill>
                <a:cs typeface="+mn-lt"/>
              </a:rPr>
              <a:t>t</a:t>
            </a:r>
            <a:r>
              <a:rPr lang="en-US" altLang="zh-CN" dirty="0">
                <a:solidFill>
                  <a:schemeClr val="bg2">
                    <a:lumMod val="65000"/>
                  </a:schemeClr>
                </a:solidFill>
              </a:rPr>
              <a:t> probably takes a long time to get the result from running the code on localhost; sometimes, it reports timeout.</a:t>
            </a:r>
          </a:p>
        </p:txBody>
      </p:sp>
      <p:sp>
        <p:nvSpPr>
          <p:cNvPr id="4" name="Text Box 3"/>
          <p:cNvSpPr txBox="1"/>
          <p:nvPr>
            <p:custDataLst>
              <p:tags r:id="rId4"/>
            </p:custDataLst>
          </p:nvPr>
        </p:nvSpPr>
        <p:spPr>
          <a:xfrm>
            <a:off x="-32385" y="6499860"/>
            <a:ext cx="4411980" cy="368300"/>
          </a:xfrm>
          <a:prstGeom prst="rect">
            <a:avLst/>
          </a:prstGeom>
          <a:noFill/>
        </p:spPr>
        <p:txBody>
          <a:bodyPr wrap="square" rtlCol="0">
            <a:spAutoFit/>
          </a:bodyPr>
          <a:lstStyle/>
          <a:p>
            <a:r>
              <a:rPr lang="en-US">
                <a:solidFill>
                  <a:schemeClr val="bg1">
                    <a:lumMod val="65000"/>
                  </a:schemeClr>
                </a:solidFill>
              </a:rPr>
              <a:t>Recently, there is timeout on staging</a:t>
            </a:r>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63</a:t>
            </a:fld>
            <a:endParaRPr lang="zh-CN" altLang="en-US"/>
          </a:p>
        </p:txBody>
      </p:sp>
      <p:pic>
        <p:nvPicPr>
          <p:cNvPr id="1028" name="Picture 4" descr="undefined">
            <a:extLst>
              <a:ext uri="{FF2B5EF4-FFF2-40B4-BE49-F238E27FC236}">
                <a16:creationId xmlns:a16="http://schemas.microsoft.com/office/drawing/2014/main" id="{8029DE44-65CC-B5D8-3790-5B9FD9BF1E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2048" y="4941878"/>
            <a:ext cx="1519172" cy="759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(Q3-3)</a:t>
            </a:r>
          </a:p>
        </p:txBody>
      </p:sp>
      <p:pic>
        <p:nvPicPr>
          <p:cNvPr id="4" name="Picture 3"/>
          <p:cNvPicPr>
            <a:picLocks noChangeAspect="1"/>
          </p:cNvPicPr>
          <p:nvPr>
            <p:custDataLst>
              <p:tags r:id="rId1"/>
            </p:custDataLst>
          </p:nvPr>
        </p:nvPicPr>
        <p:blipFill>
          <a:blip r:embed="rId4"/>
          <a:stretch>
            <a:fillRect/>
          </a:stretch>
        </p:blipFill>
        <p:spPr>
          <a:xfrm>
            <a:off x="720725" y="1203325"/>
            <a:ext cx="7383780" cy="5654675"/>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64</a:t>
            </a:fld>
            <a:endParaRPr lang="zh-CN" altLang="en-US"/>
          </a:p>
        </p:txBody>
      </p:sp>
      <p:sp>
        <p:nvSpPr>
          <p:cNvPr id="5" name="Rectangle 4">
            <a:hlinkClick r:id="rId5"/>
            <a:extLst>
              <a:ext uri="{FF2B5EF4-FFF2-40B4-BE49-F238E27FC236}">
                <a16:creationId xmlns:a16="http://schemas.microsoft.com/office/drawing/2014/main" id="{A5BA5AAB-FD5C-D344-DB68-833A1F5FE009}"/>
              </a:ext>
            </a:extLst>
          </p:cNvPr>
          <p:cNvSpPr/>
          <p:nvPr/>
        </p:nvSpPr>
        <p:spPr>
          <a:xfrm>
            <a:off x="3352803" y="1584008"/>
            <a:ext cx="168166" cy="108158"/>
          </a:xfrm>
          <a:prstGeom prst="rect">
            <a:avLst/>
          </a:prstGeom>
          <a:solidFill>
            <a:schemeClr val="bg1">
              <a:alpha val="0"/>
            </a:schemeClr>
          </a:solidFill>
          <a:ln>
            <a:solidFill>
              <a:schemeClr val="bg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5">
            <a:hlinkClick r:id="rId5"/>
            <a:extLst>
              <a:ext uri="{FF2B5EF4-FFF2-40B4-BE49-F238E27FC236}">
                <a16:creationId xmlns:a16="http://schemas.microsoft.com/office/drawing/2014/main" id="{98F8CB32-2ACF-9262-AFE2-AF94EC695578}"/>
              </a:ext>
            </a:extLst>
          </p:cNvPr>
          <p:cNvSpPr/>
          <p:nvPr/>
        </p:nvSpPr>
        <p:spPr>
          <a:xfrm>
            <a:off x="3505203" y="1736408"/>
            <a:ext cx="168166" cy="108158"/>
          </a:xfrm>
          <a:prstGeom prst="rect">
            <a:avLst/>
          </a:prstGeom>
          <a:solidFill>
            <a:schemeClr val="bg1">
              <a:alpha val="0"/>
            </a:schemeClr>
          </a:solidFill>
          <a:ln>
            <a:solidFill>
              <a:schemeClr val="bg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hlinkClick r:id="rId6"/>
            <a:extLst>
              <a:ext uri="{FF2B5EF4-FFF2-40B4-BE49-F238E27FC236}">
                <a16:creationId xmlns:a16="http://schemas.microsoft.com/office/drawing/2014/main" id="{DC0D99FF-8A46-B95E-BB39-06DF97EE8B0A}"/>
              </a:ext>
            </a:extLst>
          </p:cNvPr>
          <p:cNvSpPr/>
          <p:nvPr/>
        </p:nvSpPr>
        <p:spPr>
          <a:xfrm>
            <a:off x="7887940" y="1584008"/>
            <a:ext cx="168166" cy="108158"/>
          </a:xfrm>
          <a:prstGeom prst="rect">
            <a:avLst/>
          </a:prstGeom>
          <a:solidFill>
            <a:schemeClr val="bg1">
              <a:alpha val="0"/>
            </a:schemeClr>
          </a:solidFill>
          <a:ln>
            <a:solidFill>
              <a:schemeClr val="bg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458085" y="2616835"/>
            <a:ext cx="7083425" cy="1198880"/>
          </a:xfrm>
          <a:prstGeom prst="rect">
            <a:avLst/>
          </a:prstGeom>
          <a:noFill/>
        </p:spPr>
        <p:txBody>
          <a:bodyPr wrap="square" rtlCol="0" anchor="t">
            <a:spAutoFit/>
          </a:bodyPr>
          <a:lstStyle/>
          <a:p>
            <a:pPr algn="ctr"/>
            <a:r>
              <a:rPr lang="en-US" sz="3600" dirty="0">
                <a:sym typeface="+mn-ea"/>
              </a:rPr>
              <a:t>4. Queries across </a:t>
            </a:r>
            <a:r>
              <a:rPr lang="en-US" sz="3600" dirty="0" err="1">
                <a:sym typeface="+mn-ea"/>
              </a:rPr>
              <a:t>TheSession</a:t>
            </a:r>
            <a:r>
              <a:rPr lang="en-US" sz="3600" dirty="0">
                <a:sym typeface="+mn-ea"/>
              </a:rPr>
              <a:t>, </a:t>
            </a:r>
            <a:r>
              <a:rPr lang="en-US" sz="3600" dirty="0" err="1">
                <a:sym typeface="+mn-ea"/>
              </a:rPr>
              <a:t>MusicBrainz</a:t>
            </a:r>
            <a:r>
              <a:rPr lang="en-US" sz="3600" dirty="0">
                <a:sym typeface="+mn-ea"/>
              </a:rPr>
              <a:t> and </a:t>
            </a:r>
            <a:r>
              <a:rPr lang="en-US" sz="3600" dirty="0" err="1">
                <a:sym typeface="+mn-ea"/>
              </a:rPr>
              <a:t>Wikidata</a:t>
            </a:r>
            <a:endParaRPr lang="en-US" sz="3600" dirty="0">
              <a:sym typeface="+mn-ea"/>
            </a:endParaRPr>
          </a:p>
        </p:txBody>
      </p:sp>
      <p:pic>
        <p:nvPicPr>
          <p:cNvPr id="2" name="Picture 1" descr="MusicBrainz_Logo_(20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4460" y="4222750"/>
            <a:ext cx="1209675" cy="1371600"/>
          </a:xfrm>
          <a:prstGeom prst="rect">
            <a:avLst/>
          </a:prstGeom>
        </p:spPr>
      </p:pic>
      <p:pic>
        <p:nvPicPr>
          <p:cNvPr id="3" name="Picture 2"/>
          <p:cNvPicPr>
            <a:picLocks noChangeAspect="1"/>
          </p:cNvPicPr>
          <p:nvPr>
            <p:custDataLst>
              <p:tags r:id="rId1"/>
            </p:custDataLst>
          </p:nvPr>
        </p:nvPicPr>
        <p:blipFill>
          <a:blip r:embed="rId6"/>
          <a:stretch>
            <a:fillRect/>
          </a:stretch>
        </p:blipFill>
        <p:spPr>
          <a:xfrm>
            <a:off x="4099560" y="4519295"/>
            <a:ext cx="1523365" cy="747395"/>
          </a:xfrm>
          <a:prstGeom prst="rect">
            <a:avLst/>
          </a:prstGeom>
        </p:spPr>
      </p:pic>
      <p:sp>
        <p:nvSpPr>
          <p:cNvPr id="5" name="Slide Number Placeholder 4"/>
          <p:cNvSpPr>
            <a:spLocks noGrp="1"/>
          </p:cNvSpPr>
          <p:nvPr>
            <p:ph type="sldNum" sz="quarter" idx="12"/>
          </p:nvPr>
        </p:nvSpPr>
        <p:spPr/>
        <p:txBody>
          <a:bodyPr/>
          <a:lstStyle/>
          <a:p>
            <a:fld id="{49AE70B2-8BF9-45C0-BB95-33D1B9D3A854}" type="slidenum">
              <a:rPr lang="zh-CN" altLang="en-US" smtClean="0"/>
              <a:t>65</a:t>
            </a:fld>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custDataLst>
              <p:tags r:id="rId1"/>
            </p:custDataLst>
          </p:nvPr>
        </p:nvSpPr>
        <p:spPr>
          <a:xfrm>
            <a:off x="766445" y="1840230"/>
            <a:ext cx="10515600" cy="2975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20000"/>
              </a:lnSpc>
            </a:pPr>
            <a:r>
              <a:rPr lang="en-US" sz="2400" dirty="0">
                <a:solidFill>
                  <a:schemeClr val="tx1">
                    <a:lumMod val="85000"/>
                    <a:lumOff val="15000"/>
                  </a:schemeClr>
                </a:solidFill>
                <a:sym typeface="+mn-ea"/>
              </a:rPr>
              <a:t>Q4-1: How many / Which recording performers on </a:t>
            </a:r>
            <a:r>
              <a:rPr lang="en-US" sz="2400" dirty="0" err="1">
                <a:solidFill>
                  <a:schemeClr val="tx1">
                    <a:lumMod val="85000"/>
                    <a:lumOff val="15000"/>
                  </a:schemeClr>
                </a:solidFill>
                <a:sym typeface="+mn-ea"/>
              </a:rPr>
              <a:t>TheSession</a:t>
            </a:r>
            <a:r>
              <a:rPr lang="en-US" sz="2400" dirty="0">
                <a:solidFill>
                  <a:schemeClr val="tx1">
                    <a:lumMod val="85000"/>
                    <a:lumOff val="15000"/>
                  </a:schemeClr>
                </a:solidFill>
                <a:sym typeface="+mn-ea"/>
              </a:rPr>
              <a:t> (who) are </a:t>
            </a:r>
            <a:r>
              <a:rPr lang="en-US" sz="2400" dirty="0">
                <a:solidFill>
                  <a:schemeClr val="accent2"/>
                </a:solidFill>
                <a:sym typeface="+mn-ea"/>
              </a:rPr>
              <a:t>not on </a:t>
            </a:r>
            <a:r>
              <a:rPr lang="en-US" sz="2400" dirty="0" err="1">
                <a:solidFill>
                  <a:schemeClr val="accent2"/>
                </a:solidFill>
                <a:sym typeface="+mn-ea"/>
              </a:rPr>
              <a:t>MusicBrainz</a:t>
            </a:r>
            <a:r>
              <a:rPr lang="en-US" sz="2400" dirty="0">
                <a:solidFill>
                  <a:schemeClr val="tx1">
                    <a:lumMod val="85000"/>
                    <a:lumOff val="15000"/>
                  </a:schemeClr>
                </a:solidFill>
                <a:sym typeface="+mn-ea"/>
              </a:rPr>
              <a:t>?</a:t>
            </a:r>
            <a:endParaRPr lang="en-US" sz="2400" dirty="0">
              <a:solidFill>
                <a:schemeClr val="tx1">
                  <a:lumMod val="85000"/>
                  <a:lumOff val="15000"/>
                </a:schemeClr>
              </a:solidFill>
            </a:endParaRPr>
          </a:p>
          <a:p>
            <a:pPr algn="l">
              <a:lnSpc>
                <a:spcPct val="120000"/>
              </a:lnSpc>
            </a:pPr>
            <a:r>
              <a:rPr lang="en-US" sz="2400" dirty="0"/>
              <a:t>Q4-2: </a:t>
            </a:r>
            <a:r>
              <a:rPr lang="en-US" sz="2400" dirty="0">
                <a:sym typeface="+mn-ea"/>
              </a:rPr>
              <a:t>List </a:t>
            </a:r>
            <a:r>
              <a:rPr lang="en-US" sz="2400" dirty="0">
                <a:solidFill>
                  <a:schemeClr val="accent2"/>
                </a:solidFill>
                <a:sym typeface="+mn-ea"/>
              </a:rPr>
              <a:t>top five most popular record labels</a:t>
            </a:r>
            <a:r>
              <a:rPr lang="en-US" sz="2400" dirty="0">
                <a:sym typeface="+mn-ea"/>
              </a:rPr>
              <a:t> </a:t>
            </a:r>
            <a:r>
              <a:rPr lang="en-US" sz="2400" dirty="0">
                <a:solidFill>
                  <a:schemeClr val="tx1">
                    <a:lumMod val="85000"/>
                    <a:lumOff val="15000"/>
                  </a:schemeClr>
                </a:solidFill>
                <a:sym typeface="+mn-ea"/>
              </a:rPr>
              <a:t>used by musicians on </a:t>
            </a:r>
            <a:r>
              <a:rPr lang="en-US" sz="2400" dirty="0" err="1">
                <a:solidFill>
                  <a:schemeClr val="tx1">
                    <a:lumMod val="85000"/>
                    <a:lumOff val="15000"/>
                  </a:schemeClr>
                </a:solidFill>
                <a:sym typeface="+mn-ea"/>
              </a:rPr>
              <a:t>TheSession</a:t>
            </a:r>
            <a:r>
              <a:rPr lang="en-US" sz="2400" dirty="0">
                <a:solidFill>
                  <a:schemeClr val="tx1">
                    <a:lumMod val="85000"/>
                    <a:lumOff val="15000"/>
                  </a:schemeClr>
                </a:solidFill>
                <a:sym typeface="+mn-ea"/>
              </a:rPr>
              <a:t>?</a:t>
            </a:r>
            <a:endParaRPr lang="en-US" sz="2400" dirty="0">
              <a:solidFill>
                <a:schemeClr val="tx1">
                  <a:lumMod val="85000"/>
                  <a:lumOff val="15000"/>
                </a:schemeClr>
              </a:solidFill>
            </a:endParaRPr>
          </a:p>
          <a:p>
            <a:pPr algn="l">
              <a:lnSpc>
                <a:spcPct val="120000"/>
              </a:lnSpc>
            </a:pPr>
            <a:r>
              <a:rPr lang="en-US" sz="2400" dirty="0">
                <a:solidFill>
                  <a:schemeClr val="tx1">
                    <a:lumMod val="85000"/>
                    <a:lumOff val="15000"/>
                  </a:schemeClr>
                </a:solidFill>
              </a:rPr>
              <a:t>Q2-3: </a:t>
            </a:r>
            <a:r>
              <a:rPr lang="en-US" sz="2400" dirty="0">
                <a:solidFill>
                  <a:schemeClr val="tx1">
                    <a:lumMod val="85000"/>
                    <a:lumOff val="15000"/>
                  </a:schemeClr>
                </a:solidFill>
                <a:cs typeface="+mn-lt"/>
                <a:sym typeface="+mn-ea"/>
              </a:rPr>
              <a:t>List all albums</a:t>
            </a:r>
            <a:r>
              <a:rPr lang="en-US" sz="2400" dirty="0">
                <a:solidFill>
                  <a:schemeClr val="tx1">
                    <a:lumMod val="75000"/>
                    <a:lumOff val="25000"/>
                  </a:schemeClr>
                </a:solidFill>
                <a:cs typeface="+mn-lt"/>
                <a:sym typeface="+mn-ea"/>
              </a:rPr>
              <a:t> </a:t>
            </a:r>
            <a:r>
              <a:rPr lang="en-US" sz="2400" dirty="0">
                <a:solidFill>
                  <a:schemeClr val="accent4"/>
                </a:solidFill>
                <a:cs typeface="+mn-lt"/>
                <a:sym typeface="+mn-ea"/>
              </a:rPr>
              <a:t>recorded by bands</a:t>
            </a:r>
            <a:r>
              <a:rPr lang="en-US" sz="2400" dirty="0">
                <a:solidFill>
                  <a:schemeClr val="tx1">
                    <a:lumMod val="75000"/>
                    <a:lumOff val="25000"/>
                  </a:schemeClr>
                </a:solidFill>
                <a:cs typeface="+mn-lt"/>
                <a:sym typeface="+mn-ea"/>
              </a:rPr>
              <a:t> </a:t>
            </a:r>
            <a:r>
              <a:rPr lang="en-US" sz="2400" dirty="0">
                <a:solidFill>
                  <a:schemeClr val="tx1">
                    <a:lumMod val="85000"/>
                    <a:lumOff val="15000"/>
                  </a:schemeClr>
                </a:solidFill>
                <a:cs typeface="+mn-lt"/>
                <a:sym typeface="+mn-ea"/>
              </a:rPr>
              <a:t>in </a:t>
            </a:r>
            <a:r>
              <a:rPr lang="en-US" sz="2400" dirty="0" err="1">
                <a:solidFill>
                  <a:schemeClr val="tx1">
                    <a:lumMod val="85000"/>
                    <a:lumOff val="15000"/>
                  </a:schemeClr>
                </a:solidFill>
                <a:cs typeface="+mn-lt"/>
                <a:sym typeface="+mn-ea"/>
              </a:rPr>
              <a:t>TheSession</a:t>
            </a:r>
            <a:r>
              <a:rPr lang="en-US" sz="2400" dirty="0">
                <a:solidFill>
                  <a:schemeClr val="tx1">
                    <a:lumMod val="85000"/>
                    <a:lumOff val="15000"/>
                  </a:schemeClr>
                </a:solidFill>
                <a:cs typeface="+mn-lt"/>
                <a:sym typeface="+mn-ea"/>
              </a:rPr>
              <a:t>, that was</a:t>
            </a:r>
            <a:r>
              <a:rPr lang="en-US" sz="2400" dirty="0">
                <a:solidFill>
                  <a:schemeClr val="tx1">
                    <a:lumMod val="75000"/>
                    <a:lumOff val="25000"/>
                  </a:schemeClr>
                </a:solidFill>
                <a:cs typeface="+mn-lt"/>
                <a:sym typeface="+mn-ea"/>
              </a:rPr>
              <a:t> </a:t>
            </a:r>
            <a:r>
              <a:rPr lang="en-US" sz="2400" dirty="0">
                <a:solidFill>
                  <a:schemeClr val="accent2"/>
                </a:solidFill>
                <a:cs typeface="+mn-lt"/>
                <a:sym typeface="+mn-ea"/>
              </a:rPr>
              <a:t>released in 2003 in America</a:t>
            </a:r>
            <a:endParaRPr lang="en-US" sz="2400" dirty="0"/>
          </a:p>
          <a:p>
            <a:pPr algn="l">
              <a:lnSpc>
                <a:spcPct val="120000"/>
              </a:lnSpc>
            </a:pPr>
            <a:endParaRPr lang="en-US" altLang="zh-CN" sz="2400" dirty="0">
              <a:solidFill>
                <a:schemeClr val="tx1"/>
              </a:solidFill>
              <a:sym typeface="+mn-ea"/>
            </a:endParaRPr>
          </a:p>
          <a:p>
            <a:pPr marL="0" indent="0" algn="l">
              <a:lnSpc>
                <a:spcPct val="120000"/>
              </a:lnSpc>
              <a:buNone/>
            </a:pPr>
            <a:endParaRPr lang="en-US" altLang="zh-CN" sz="2400" b="1" dirty="0">
              <a:solidFill>
                <a:schemeClr val="accent6">
                  <a:lumMod val="20000"/>
                  <a:lumOff val="80000"/>
                </a:schemeClr>
              </a:solidFill>
              <a:sym typeface="+mn-ea"/>
            </a:endParaRPr>
          </a:p>
          <a:p>
            <a:pPr marL="0" indent="0" algn="l">
              <a:lnSpc>
                <a:spcPct val="110000"/>
              </a:lnSpc>
              <a:buNone/>
            </a:pPr>
            <a:endParaRPr lang="en-US" sz="2400" dirty="0">
              <a:solidFill>
                <a:schemeClr val="accent6">
                  <a:lumMod val="20000"/>
                  <a:lumOff val="80000"/>
                </a:schemeClr>
              </a:solidFill>
            </a:endParaRPr>
          </a:p>
        </p:txBody>
      </p:sp>
      <p:sp>
        <p:nvSpPr>
          <p:cNvPr id="2" name="Text Box 1"/>
          <p:cNvSpPr txBox="1"/>
          <p:nvPr>
            <p:custDataLst>
              <p:tags r:id="rId2"/>
            </p:custDataLst>
          </p:nvPr>
        </p:nvSpPr>
        <p:spPr>
          <a:xfrm>
            <a:off x="0" y="6497955"/>
            <a:ext cx="11209655" cy="706755"/>
          </a:xfrm>
          <a:prstGeom prst="rect">
            <a:avLst/>
          </a:prstGeom>
          <a:noFill/>
        </p:spPr>
        <p:txBody>
          <a:bodyPr wrap="square" rtlCol="0" anchor="t">
            <a:spAutoFit/>
          </a:bodyPr>
          <a:lstStyle/>
          <a:p>
            <a:r>
              <a:rPr lang="en-US" altLang="zh-CN" sz="2000">
                <a:solidFill>
                  <a:schemeClr val="bg1">
                    <a:lumMod val="65000"/>
                  </a:schemeClr>
                </a:solidFill>
                <a:cs typeface="+mn-lt"/>
                <a:sym typeface="+mn-ea"/>
              </a:rPr>
              <a:t>Q3-2: Query with counting items (statistics). Q3-3: Query across 3 databases</a:t>
            </a:r>
          </a:p>
          <a:p>
            <a:endParaRPr lang="en-US" altLang="zh-CN" sz="2000">
              <a:solidFill>
                <a:schemeClr val="bg1">
                  <a:lumMod val="75000"/>
                </a:schemeClr>
              </a:solidFill>
              <a:cs typeface="+mn-lt"/>
              <a:sym typeface="+mn-ea"/>
            </a:endParaRP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66</a:t>
            </a:fld>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1318875" cy="1325880"/>
          </a:xfrm>
        </p:spPr>
        <p:txBody>
          <a:bodyPr>
            <a:normAutofit/>
          </a:bodyPr>
          <a:lstStyle/>
          <a:p>
            <a:r>
              <a:rPr lang="en-US" sz="2800"/>
              <a:t>Prompting ChatGPT to generate SPARQL query (Q4-1-1) </a:t>
            </a:r>
            <a:br>
              <a:rPr lang="en-US" sz="2400">
                <a:solidFill>
                  <a:schemeClr val="accent1"/>
                </a:solidFill>
              </a:rPr>
            </a:br>
            <a:endParaRPr lang="en-US" sz="2400">
              <a:solidFill>
                <a:schemeClr val="accent1"/>
              </a:solidFill>
            </a:endParaRPr>
          </a:p>
        </p:txBody>
      </p:sp>
      <p:sp>
        <p:nvSpPr>
          <p:cNvPr id="8" name="Content Placeholder 7"/>
          <p:cNvSpPr>
            <a:spLocks noGrp="1"/>
          </p:cNvSpPr>
          <p:nvPr>
            <p:ph idx="1"/>
            <p:custDataLst>
              <p:tags r:id="rId1"/>
            </p:custDataLst>
          </p:nvPr>
        </p:nvSpPr>
        <p:spPr>
          <a:xfrm>
            <a:off x="670560" y="1322070"/>
            <a:ext cx="10515600" cy="5532120"/>
          </a:xfrm>
        </p:spPr>
        <p:txBody>
          <a:bodyPr>
            <a:noAutofit/>
          </a:bodyPr>
          <a:lstStyle/>
          <a:p>
            <a:pPr marL="0" indent="0" fontAlgn="auto">
              <a:lnSpc>
                <a:spcPct val="100000"/>
              </a:lnSpc>
              <a:buNone/>
            </a:pPr>
            <a:r>
              <a:rPr lang="en-US" sz="2000" dirty="0">
                <a:solidFill>
                  <a:schemeClr val="tx1">
                    <a:lumMod val="85000"/>
                    <a:lumOff val="15000"/>
                  </a:schemeClr>
                </a:solidFill>
                <a:cs typeface="+mn-lt"/>
                <a:sym typeface="+mn-ea"/>
              </a:rPr>
              <a:t>Enter the following in ChatGPT (</a:t>
            </a:r>
            <a:r>
              <a:rPr lang="en-US" sz="2000" b="1" dirty="0">
                <a:solidFill>
                  <a:schemeClr val="tx1">
                    <a:lumMod val="85000"/>
                    <a:lumOff val="15000"/>
                  </a:schemeClr>
                </a:solidFill>
                <a:cs typeface="+mn-lt"/>
                <a:sym typeface="+mn-ea"/>
              </a:rPr>
              <a:t>the text in red will be provided to users</a:t>
            </a:r>
            <a:r>
              <a:rPr lang="en-US" sz="2000" dirty="0">
                <a:solidFill>
                  <a:schemeClr val="tx1">
                    <a:lumMod val="85000"/>
                    <a:lumOff val="15000"/>
                  </a:schemeClr>
                </a:solidFill>
                <a:cs typeface="+mn-lt"/>
                <a:sym typeface="+mn-ea"/>
              </a:rPr>
              <a:t>):</a:t>
            </a:r>
          </a:p>
          <a:p>
            <a:pPr marL="0" indent="0" fontAlgn="auto">
              <a:lnSpc>
                <a:spcPct val="100000"/>
              </a:lnSpc>
              <a:buNone/>
            </a:pPr>
            <a:r>
              <a:rPr lang="en-US" sz="2000" dirty="0">
                <a:solidFill>
                  <a:schemeClr val="accent6"/>
                </a:solidFill>
                <a:cs typeface="+mn-lt"/>
                <a:sym typeface="+mn-ea"/>
              </a:rPr>
              <a:t>Given RDF graphs &lt;http://sample/</a:t>
            </a:r>
            <a:r>
              <a:rPr lang="en-US" sz="2000" dirty="0" err="1">
                <a:solidFill>
                  <a:schemeClr val="accent6"/>
                </a:solidFill>
                <a:cs typeface="+mn-lt"/>
                <a:sym typeface="+mn-ea"/>
              </a:rPr>
              <a:t>thesession</a:t>
            </a:r>
            <a:r>
              <a:rPr lang="en-US" sz="2000" dirty="0">
                <a:solidFill>
                  <a:schemeClr val="accent6"/>
                </a:solidFill>
                <a:cs typeface="+mn-lt"/>
                <a:sym typeface="+mn-ea"/>
              </a:rPr>
              <a:t>/reconciled&gt; and &lt;http://</a:t>
            </a:r>
            <a:r>
              <a:rPr lang="en-US" sz="2000" dirty="0" err="1">
                <a:solidFill>
                  <a:schemeClr val="accent6"/>
                </a:solidFill>
                <a:cs typeface="+mn-lt"/>
                <a:sym typeface="+mn-ea"/>
              </a:rPr>
              <a:t>musicbrainz</a:t>
            </a:r>
            <a:r>
              <a:rPr lang="en-US" sz="2000" dirty="0">
                <a:solidFill>
                  <a:schemeClr val="accent6"/>
                </a:solidFill>
                <a:cs typeface="+mn-lt"/>
                <a:sym typeface="+mn-ea"/>
              </a:rPr>
              <a:t>/reconciled&gt;, the properties and classes of instances are reconciled with </a:t>
            </a:r>
            <a:r>
              <a:rPr lang="en-US" sz="2000" dirty="0" err="1">
                <a:solidFill>
                  <a:schemeClr val="accent6"/>
                </a:solidFill>
                <a:cs typeface="+mn-lt"/>
                <a:sym typeface="+mn-ea"/>
              </a:rPr>
              <a:t>Wikidata</a:t>
            </a:r>
            <a:r>
              <a:rPr lang="en-US" sz="2000" dirty="0">
                <a:solidFill>
                  <a:schemeClr val="accent6"/>
                </a:solidFill>
                <a:cs typeface="+mn-lt"/>
                <a:sym typeface="+mn-ea"/>
              </a:rPr>
              <a:t> as much as possible, </a:t>
            </a:r>
          </a:p>
          <a:p>
            <a:pPr marL="0" indent="0" fontAlgn="auto">
              <a:lnSpc>
                <a:spcPct val="100000"/>
              </a:lnSpc>
              <a:buNone/>
            </a:pPr>
            <a:r>
              <a:rPr lang="en-US" sz="2000" dirty="0">
                <a:solidFill>
                  <a:schemeClr val="accent6"/>
                </a:solidFill>
                <a:cs typeface="+mn-lt"/>
                <a:sym typeface="+mn-ea"/>
              </a:rPr>
              <a:t>so regarding SPARQL queries across different databases, we use</a:t>
            </a:r>
          </a:p>
          <a:p>
            <a:pPr marL="0" indent="0" fontAlgn="auto">
              <a:lnSpc>
                <a:spcPct val="100000"/>
              </a:lnSpc>
              <a:buNone/>
            </a:pPr>
            <a:r>
              <a:rPr lang="en-US" sz="2000" dirty="0">
                <a:solidFill>
                  <a:schemeClr val="accent6"/>
                </a:solidFill>
                <a:cs typeface="+mn-lt"/>
                <a:sym typeface="+mn-ea"/>
              </a:rPr>
              <a:t>(1) `graph &lt;http://sample/</a:t>
            </a:r>
            <a:r>
              <a:rPr lang="en-US" sz="2000" dirty="0" err="1">
                <a:solidFill>
                  <a:schemeClr val="accent6"/>
                </a:solidFill>
                <a:cs typeface="+mn-lt"/>
                <a:sym typeface="+mn-ea"/>
              </a:rPr>
              <a:t>thesession</a:t>
            </a:r>
            <a:r>
              <a:rPr lang="en-US" sz="2000" dirty="0">
                <a:solidFill>
                  <a:schemeClr val="accent6"/>
                </a:solidFill>
                <a:cs typeface="+mn-lt"/>
                <a:sym typeface="+mn-ea"/>
              </a:rPr>
              <a:t>/reconciled&gt;` with:</a:t>
            </a:r>
          </a:p>
          <a:p>
            <a:pPr marL="0" indent="0" fontAlgn="auto">
              <a:lnSpc>
                <a:spcPct val="100000"/>
              </a:lnSpc>
              <a:buNone/>
            </a:pPr>
            <a:r>
              <a:rPr lang="en-US" sz="2000" dirty="0">
                <a:solidFill>
                  <a:schemeClr val="accent6"/>
                </a:solidFill>
                <a:cs typeface="+mn-lt"/>
                <a:sym typeface="+mn-ea"/>
              </a:rPr>
              <a:t>wdt:P175 </a:t>
            </a:r>
            <a:r>
              <a:rPr lang="en-US" sz="2000" dirty="0" err="1">
                <a:solidFill>
                  <a:schemeClr val="accent6"/>
                </a:solidFill>
                <a:cs typeface="+mn-lt"/>
                <a:sym typeface="+mn-ea"/>
              </a:rPr>
              <a:t>rdfs:range</a:t>
            </a:r>
            <a:r>
              <a:rPr lang="en-US" sz="2000" dirty="0">
                <a:solidFill>
                  <a:schemeClr val="accent6"/>
                </a:solidFill>
                <a:cs typeface="+mn-lt"/>
                <a:sym typeface="+mn-ea"/>
              </a:rPr>
              <a:t> </a:t>
            </a:r>
            <a:r>
              <a:rPr lang="en-US" sz="2000" dirty="0" err="1">
                <a:solidFill>
                  <a:schemeClr val="accent6"/>
                </a:solidFill>
                <a:cs typeface="+mn-lt"/>
                <a:sym typeface="+mn-ea"/>
              </a:rPr>
              <a:t>ex:performer</a:t>
            </a:r>
            <a:r>
              <a:rPr lang="en-US" sz="2000" dirty="0">
                <a:solidFill>
                  <a:schemeClr val="accent6"/>
                </a:solidFill>
                <a:cs typeface="+mn-lt"/>
                <a:sym typeface="+mn-ea"/>
              </a:rPr>
              <a:t>.</a:t>
            </a:r>
          </a:p>
          <a:p>
            <a:pPr marL="0" algn="l" fontAlgn="auto">
              <a:lnSpc>
                <a:spcPct val="100000"/>
              </a:lnSpc>
              <a:buClrTx/>
              <a:buSzTx/>
              <a:buNone/>
            </a:pPr>
            <a:r>
              <a:rPr lang="en-US" sz="2000" dirty="0">
                <a:solidFill>
                  <a:schemeClr val="accent6"/>
                </a:solidFill>
                <a:cs typeface="+mn-lt"/>
                <a:sym typeface="+mn-ea"/>
              </a:rPr>
              <a:t>(2) `graph &lt;http://</a:t>
            </a:r>
            <a:r>
              <a:rPr lang="en-US" sz="2000" dirty="0" err="1">
                <a:solidFill>
                  <a:schemeClr val="accent6"/>
                </a:solidFill>
                <a:cs typeface="+mn-lt"/>
                <a:sym typeface="+mn-ea"/>
              </a:rPr>
              <a:t>musicbrainz</a:t>
            </a:r>
            <a:r>
              <a:rPr lang="en-US" sz="2000" dirty="0">
                <a:solidFill>
                  <a:schemeClr val="accent6"/>
                </a:solidFill>
                <a:cs typeface="+mn-lt"/>
                <a:sym typeface="+mn-ea"/>
              </a:rPr>
              <a:t>/reconciled&gt;` with:</a:t>
            </a:r>
          </a:p>
          <a:p>
            <a:pPr marL="0" algn="l" fontAlgn="auto">
              <a:lnSpc>
                <a:spcPct val="100000"/>
              </a:lnSpc>
              <a:buClrTx/>
              <a:buSzTx/>
              <a:buNone/>
            </a:pPr>
            <a:r>
              <a:rPr lang="en-US" sz="2000" dirty="0">
                <a:solidFill>
                  <a:schemeClr val="accent6"/>
                </a:solidFill>
                <a:cs typeface="+mn-lt"/>
                <a:sym typeface="+mn-ea"/>
              </a:rPr>
              <a:t>wdt:P2888 </a:t>
            </a:r>
            <a:r>
              <a:rPr lang="en-US" sz="2000" dirty="0" err="1">
                <a:solidFill>
                  <a:schemeClr val="accent6"/>
                </a:solidFill>
                <a:cs typeface="+mn-lt"/>
                <a:sym typeface="+mn-ea"/>
              </a:rPr>
              <a:t>rdfs:range</a:t>
            </a:r>
            <a:r>
              <a:rPr lang="en-US" sz="2000" dirty="0">
                <a:solidFill>
                  <a:schemeClr val="accent6"/>
                </a:solidFill>
                <a:cs typeface="+mn-lt"/>
                <a:sym typeface="+mn-ea"/>
              </a:rPr>
              <a:t> </a:t>
            </a:r>
            <a:r>
              <a:rPr lang="en-US" sz="2000" dirty="0" err="1">
                <a:solidFill>
                  <a:schemeClr val="accent6"/>
                </a:solidFill>
                <a:cs typeface="+mn-lt"/>
                <a:sym typeface="+mn-ea"/>
              </a:rPr>
              <a:t>ex:performer</a:t>
            </a:r>
            <a:r>
              <a:rPr lang="en-US" sz="2000" dirty="0">
                <a:solidFill>
                  <a:schemeClr val="accent6"/>
                </a:solidFill>
                <a:cs typeface="+mn-lt"/>
                <a:sym typeface="+mn-ea"/>
              </a:rPr>
              <a:t>.</a:t>
            </a:r>
          </a:p>
          <a:p>
            <a:pPr marL="0" indent="0" fontAlgn="auto">
              <a:lnSpc>
                <a:spcPct val="100000"/>
              </a:lnSpc>
              <a:buNone/>
            </a:pPr>
            <a:r>
              <a:rPr lang="en-US" sz="2000" dirty="0">
                <a:solidFill>
                  <a:schemeClr val="accent6"/>
                </a:solidFill>
                <a:cs typeface="+mn-lt"/>
                <a:sym typeface="+mn-ea"/>
              </a:rPr>
              <a:t>[note: DISTINCT; The value of performer must be IRI, that should be embodied earlier in SPARQL, please use FILTER </a:t>
            </a:r>
            <a:r>
              <a:rPr lang="en-US" sz="2000" dirty="0" err="1">
                <a:solidFill>
                  <a:schemeClr val="accent6"/>
                </a:solidFill>
                <a:cs typeface="+mn-lt"/>
                <a:sym typeface="+mn-ea"/>
              </a:rPr>
              <a:t>isIRI</a:t>
            </a:r>
            <a:r>
              <a:rPr lang="en-US" sz="2000" dirty="0">
                <a:solidFill>
                  <a:schemeClr val="accent6"/>
                </a:solidFill>
                <a:cs typeface="+mn-lt"/>
                <a:sym typeface="+mn-ea"/>
              </a:rPr>
              <a:t>()]</a:t>
            </a:r>
          </a:p>
          <a:p>
            <a:pPr marL="0" indent="0" fontAlgn="auto">
              <a:lnSpc>
                <a:spcPct val="100000"/>
              </a:lnSpc>
              <a:buNone/>
            </a:pPr>
            <a:r>
              <a:rPr lang="en-US" sz="2000" dirty="0">
                <a:solidFill>
                  <a:schemeClr val="accent6"/>
                </a:solidFill>
                <a:cs typeface="+mn-lt"/>
                <a:sym typeface="+mn-ea"/>
              </a:rPr>
              <a:t>Make sure to generate a correct SPARQL for the following question:</a:t>
            </a:r>
          </a:p>
          <a:p>
            <a:pPr marL="0" indent="0" fontAlgn="auto">
              <a:lnSpc>
                <a:spcPct val="100000"/>
              </a:lnSpc>
              <a:buNone/>
            </a:pPr>
            <a:r>
              <a:rPr lang="en-US" sz="2000" dirty="0">
                <a:solidFill>
                  <a:schemeClr val="tx1">
                    <a:lumMod val="85000"/>
                    <a:lumOff val="15000"/>
                  </a:schemeClr>
                </a:solidFill>
                <a:cs typeface="+mn-lt"/>
                <a:sym typeface="+mn-ea"/>
              </a:rPr>
              <a:t>How many recording performers on </a:t>
            </a:r>
            <a:r>
              <a:rPr lang="en-US" sz="2000" dirty="0" err="1">
                <a:solidFill>
                  <a:schemeClr val="tx1">
                    <a:lumMod val="85000"/>
                    <a:lumOff val="15000"/>
                  </a:schemeClr>
                </a:solidFill>
                <a:cs typeface="+mn-lt"/>
                <a:sym typeface="+mn-ea"/>
              </a:rPr>
              <a:t>TheSession</a:t>
            </a:r>
            <a:r>
              <a:rPr lang="en-US" sz="2000" dirty="0">
                <a:solidFill>
                  <a:schemeClr val="tx1">
                    <a:lumMod val="85000"/>
                    <a:lumOff val="15000"/>
                  </a:schemeClr>
                </a:solidFill>
                <a:cs typeface="+mn-lt"/>
                <a:sym typeface="+mn-ea"/>
              </a:rPr>
              <a:t> are </a:t>
            </a:r>
            <a:r>
              <a:rPr lang="en-US" sz="2000" dirty="0">
                <a:solidFill>
                  <a:schemeClr val="accent2"/>
                </a:solidFill>
                <a:cs typeface="+mn-lt"/>
                <a:sym typeface="+mn-ea"/>
              </a:rPr>
              <a:t>not on </a:t>
            </a:r>
            <a:r>
              <a:rPr lang="en-US" sz="2000" dirty="0" err="1">
                <a:solidFill>
                  <a:schemeClr val="accent2"/>
                </a:solidFill>
                <a:cs typeface="+mn-lt"/>
                <a:sym typeface="+mn-ea"/>
              </a:rPr>
              <a:t>MusicBrainz</a:t>
            </a:r>
            <a:r>
              <a:rPr lang="en-US" sz="2000" dirty="0">
                <a:solidFill>
                  <a:schemeClr val="tx1">
                    <a:lumMod val="85000"/>
                    <a:lumOff val="15000"/>
                  </a:schemeClr>
                </a:solidFill>
                <a:cs typeface="+mn-lt"/>
                <a:sym typeface="+mn-ea"/>
              </a:rPr>
              <a:t>?</a:t>
            </a: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67</a:t>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891520" cy="1325880"/>
          </a:xfrm>
        </p:spPr>
        <p:txBody>
          <a:bodyPr>
            <a:normAutofit/>
          </a:bodyPr>
          <a:lstStyle/>
          <a:p>
            <a:r>
              <a:rPr lang="en-US" sz="2800">
                <a:sym typeface="+mn-ea"/>
              </a:rPr>
              <a:t>Generated SPARQL by ChatGPT</a:t>
            </a:r>
            <a:r>
              <a:rPr lang="en-US" sz="2800"/>
              <a:t> (Q4-1-1)</a:t>
            </a:r>
            <a:br>
              <a:rPr lang="en-US" sz="2400"/>
            </a:br>
            <a:r>
              <a:rPr lang="en-US" sz="2400" b="1">
                <a:solidFill>
                  <a:srgbClr val="7030A0"/>
                </a:solidFill>
                <a:cs typeface="+mn-lt"/>
                <a:sym typeface="+mn-ea"/>
              </a:rPr>
              <a:t>How many recording performers on TheSession are </a:t>
            </a:r>
            <a:r>
              <a:rPr lang="en-US" sz="2400" b="1">
                <a:solidFill>
                  <a:schemeClr val="accent2"/>
                </a:solidFill>
                <a:cs typeface="+mn-lt"/>
                <a:sym typeface="+mn-ea"/>
              </a:rPr>
              <a:t>not on MusicBrainz</a:t>
            </a:r>
            <a:r>
              <a:rPr lang="en-US" sz="2400" b="1">
                <a:solidFill>
                  <a:srgbClr val="7030A0"/>
                </a:solidFill>
                <a:cs typeface="+mn-lt"/>
                <a:sym typeface="+mn-ea"/>
              </a:rPr>
              <a:t>?</a:t>
            </a:r>
          </a:p>
        </p:txBody>
      </p:sp>
      <p:sp>
        <p:nvSpPr>
          <p:cNvPr id="8" name="Content Placeholder 7"/>
          <p:cNvSpPr>
            <a:spLocks noGrp="1"/>
          </p:cNvSpPr>
          <p:nvPr>
            <p:ph idx="1"/>
            <p:custDataLst>
              <p:tags r:id="rId1"/>
            </p:custDataLst>
          </p:nvPr>
        </p:nvSpPr>
        <p:spPr>
          <a:xfrm>
            <a:off x="693420" y="1409700"/>
            <a:ext cx="10515600" cy="5532120"/>
          </a:xfrm>
        </p:spPr>
        <p:txBody>
          <a:bodyPr>
            <a:normAutofit/>
          </a:bodyPr>
          <a:lstStyle/>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PREFIX </a:t>
            </a:r>
            <a:r>
              <a:rPr lang="en-US" altLang="zh-CN" sz="2000" dirty="0" err="1">
                <a:solidFill>
                  <a:schemeClr val="accent1"/>
                </a:solidFill>
                <a:latin typeface="Chakra Petch Regular" panose="00000500000000000000" charset="0"/>
                <a:cs typeface="Chakra Petch Regular" panose="00000500000000000000" charset="0"/>
                <a:sym typeface="+mn-ea"/>
              </a:rPr>
              <a:t>wdt</a:t>
            </a:r>
            <a:r>
              <a:rPr lang="en-US" altLang="zh-CN" sz="2000" dirty="0">
                <a:solidFill>
                  <a:schemeClr val="accent1"/>
                </a:solidFill>
                <a:latin typeface="Chakra Petch Regular" panose="00000500000000000000" charset="0"/>
                <a:cs typeface="Chakra Petch Regular" panose="00000500000000000000" charset="0"/>
                <a:sym typeface="+mn-ea"/>
              </a:rPr>
              <a:t>: &lt;http://</a:t>
            </a:r>
            <a:r>
              <a:rPr lang="en-US" altLang="zh-CN" sz="2000" dirty="0" err="1">
                <a:solidFill>
                  <a:schemeClr val="accent1"/>
                </a:solidFill>
                <a:latin typeface="Chakra Petch Regular" panose="00000500000000000000" charset="0"/>
                <a:cs typeface="Chakra Petch Regular" panose="00000500000000000000" charset="0"/>
                <a:sym typeface="+mn-ea"/>
              </a:rPr>
              <a:t>www.wikidata.org</a:t>
            </a:r>
            <a:r>
              <a:rPr lang="en-US" altLang="zh-CN" sz="2000" dirty="0">
                <a:solidFill>
                  <a:schemeClr val="accent1"/>
                </a:solidFill>
                <a:latin typeface="Chakra Petch Regular" panose="00000500000000000000" charset="0"/>
                <a:cs typeface="Chakra Petch Regular" panose="00000500000000000000" charset="0"/>
                <a:sym typeface="+mn-ea"/>
              </a:rPr>
              <a:t>/prop/direct/&gt;</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SELECT (COUNT(DISTINCT ?performer)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AS ?</a:t>
            </a:r>
            <a:r>
              <a:rPr lang="en-US" altLang="zh-CN" sz="2000" dirty="0" err="1">
                <a:solidFill>
                  <a:schemeClr val="accent1"/>
                </a:solidFill>
                <a:latin typeface="Chakra Petch Regular" panose="00000500000000000000" charset="0"/>
                <a:cs typeface="Chakra Petch Regular" panose="00000500000000000000" charset="0"/>
                <a:sym typeface="+mn-ea"/>
              </a:rPr>
              <a:t>performerCount</a:t>
            </a:r>
            <a:r>
              <a:rPr lang="en-US" altLang="zh-CN" sz="2000" dirty="0">
                <a:solidFill>
                  <a:schemeClr val="accent1"/>
                </a:solidFill>
                <a:latin typeface="Chakra Petch Regular" panose="00000500000000000000" charset="0"/>
                <a:cs typeface="Chakra Petch Regular" panose="00000500000000000000" charset="0"/>
                <a:sym typeface="+mn-ea"/>
              </a:rPr>
              <a:t>) WHERE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GRAPH &lt;http://sample/</a:t>
            </a:r>
            <a:r>
              <a:rPr lang="en-US" altLang="zh-CN" sz="2000" dirty="0" err="1">
                <a:solidFill>
                  <a:schemeClr val="accent1"/>
                </a:solidFill>
                <a:latin typeface="Chakra Petch Regular" panose="00000500000000000000" charset="0"/>
                <a:cs typeface="Chakra Petch Regular" panose="00000500000000000000" charset="0"/>
                <a:sym typeface="+mn-ea"/>
              </a:rPr>
              <a:t>thesession</a:t>
            </a:r>
            <a:r>
              <a:rPr lang="en-US" altLang="zh-CN" sz="2000" dirty="0">
                <a:solidFill>
                  <a:schemeClr val="accent1"/>
                </a:solidFill>
                <a:latin typeface="Chakra Petch Regular" panose="00000500000000000000" charset="0"/>
                <a:cs typeface="Chakra Petch Regular" panose="00000500000000000000" charset="0"/>
                <a:sym typeface="+mn-ea"/>
              </a:rPr>
              <a:t>/reconciled&gt;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{?recording wdt:P175 ?performer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FILTER </a:t>
            </a:r>
            <a:r>
              <a:rPr lang="en-US" altLang="zh-CN" sz="2000" dirty="0" err="1">
                <a:solidFill>
                  <a:schemeClr val="accent1"/>
                </a:solidFill>
                <a:latin typeface="Chakra Petch Regular" panose="00000500000000000000" charset="0"/>
                <a:cs typeface="Chakra Petch Regular" panose="00000500000000000000" charset="0"/>
                <a:sym typeface="+mn-ea"/>
              </a:rPr>
              <a:t>isIRI</a:t>
            </a:r>
            <a:r>
              <a:rPr lang="en-US" altLang="zh-CN" sz="2000" dirty="0">
                <a:solidFill>
                  <a:schemeClr val="accent1"/>
                </a:solidFill>
                <a:latin typeface="Chakra Petch Regular" panose="00000500000000000000" charset="0"/>
                <a:cs typeface="Chakra Petch Regular" panose="00000500000000000000" charset="0"/>
                <a:sym typeface="+mn-ea"/>
              </a:rPr>
              <a:t>(?performer)</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FILTER NOT EXISTS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GRAPH &lt;http://</a:t>
            </a:r>
            <a:r>
              <a:rPr lang="en-US" altLang="zh-CN" sz="2000" dirty="0" err="1">
                <a:solidFill>
                  <a:schemeClr val="accent1"/>
                </a:solidFill>
                <a:latin typeface="Chakra Petch Regular" panose="00000500000000000000" charset="0"/>
                <a:cs typeface="Chakra Petch Regular" panose="00000500000000000000" charset="0"/>
                <a:sym typeface="+mn-ea"/>
              </a:rPr>
              <a:t>musicbrainz</a:t>
            </a:r>
            <a:r>
              <a:rPr lang="en-US" altLang="zh-CN" sz="2000" dirty="0">
                <a:solidFill>
                  <a:schemeClr val="accent1"/>
                </a:solidFill>
                <a:latin typeface="Chakra Petch Regular" panose="00000500000000000000" charset="0"/>
                <a:cs typeface="Chakra Petch Regular" panose="00000500000000000000" charset="0"/>
                <a:sym typeface="+mn-ea"/>
              </a:rPr>
              <a:t>/reconciled&gt;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a:t>
            </a:r>
            <a:r>
              <a:rPr lang="en-US" altLang="zh-CN" sz="2000" dirty="0" err="1">
                <a:solidFill>
                  <a:schemeClr val="accent1"/>
                </a:solidFill>
                <a:latin typeface="Chakra Petch Regular" panose="00000500000000000000" charset="0"/>
                <a:cs typeface="Chakra Petch Regular" panose="00000500000000000000" charset="0"/>
                <a:sym typeface="+mn-ea"/>
              </a:rPr>
              <a:t>otherRecording</a:t>
            </a:r>
            <a:r>
              <a:rPr lang="en-US" altLang="zh-CN" sz="2000" dirty="0">
                <a:solidFill>
                  <a:schemeClr val="accent1"/>
                </a:solidFill>
                <a:latin typeface="Chakra Petch Regular" panose="00000500000000000000" charset="0"/>
                <a:cs typeface="Chakra Petch Regular" panose="00000500000000000000" charset="0"/>
                <a:sym typeface="+mn-ea"/>
              </a:rPr>
              <a:t> wdt:P2888 ?performer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FILTER </a:t>
            </a:r>
            <a:r>
              <a:rPr lang="en-US" altLang="zh-CN" sz="2000" dirty="0" err="1">
                <a:solidFill>
                  <a:schemeClr val="accent1"/>
                </a:solidFill>
                <a:latin typeface="Chakra Petch Regular" panose="00000500000000000000" charset="0"/>
                <a:cs typeface="Chakra Petch Regular" panose="00000500000000000000" charset="0"/>
                <a:sym typeface="+mn-ea"/>
              </a:rPr>
              <a:t>isIRI</a:t>
            </a:r>
            <a:r>
              <a:rPr lang="en-US" altLang="zh-CN" sz="2000" dirty="0">
                <a:solidFill>
                  <a:schemeClr val="accent1"/>
                </a:solidFill>
                <a:latin typeface="Chakra Petch Regular" panose="00000500000000000000" charset="0"/>
                <a:cs typeface="Chakra Petch Regular" panose="00000500000000000000" charset="0"/>
                <a:sym typeface="+mn-ea"/>
              </a:rPr>
              <a:t>(?performer)</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a:t>
            </a:r>
          </a:p>
        </p:txBody>
      </p:sp>
      <p:sp>
        <p:nvSpPr>
          <p:cNvPr id="3" name="Text Box 2"/>
          <p:cNvSpPr txBox="1"/>
          <p:nvPr/>
        </p:nvSpPr>
        <p:spPr>
          <a:xfrm>
            <a:off x="12192000" y="1333500"/>
            <a:ext cx="4391660" cy="5073650"/>
          </a:xfrm>
          <a:prstGeom prst="rect">
            <a:avLst/>
          </a:prstGeom>
          <a:noFill/>
        </p:spPr>
        <p:txBody>
          <a:bodyPr wrap="square" rtlCol="0">
            <a:spAutoFit/>
          </a:bodyPr>
          <a:lstStyle/>
          <a:p>
            <a:pPr>
              <a:lnSpc>
                <a:spcPct val="120000"/>
              </a:lnSpc>
            </a:pPr>
            <a:r>
              <a:rPr lang="en-US">
                <a:solidFill>
                  <a:schemeClr val="accent4">
                    <a:lumMod val="60000"/>
                    <a:lumOff val="40000"/>
                  </a:schemeClr>
                </a:solidFill>
              </a:rPr>
              <a:t>Comments:This Q4-1 actually gives us an inspiration: If we haven’</a:t>
            </a:r>
            <a:r>
              <a:rPr lang="en-US" altLang="zh-CN">
                <a:solidFill>
                  <a:schemeClr val="accent4">
                    <a:lumMod val="60000"/>
                    <a:lumOff val="40000"/>
                  </a:schemeClr>
                </a:solidFill>
              </a:rPr>
              <a:t>t asserted the type of some entity such as performer. It would be diffcult to express the context and SPARQL to get the desired result: in this case, we have to use wdt:P175 to confine ?performer. In the former context, we use a assumed “ex:performer”.</a:t>
            </a:r>
          </a:p>
          <a:p>
            <a:pPr>
              <a:lnSpc>
                <a:spcPct val="120000"/>
              </a:lnSpc>
            </a:pPr>
            <a:r>
              <a:rPr lang="en-US" altLang="zh-CN">
                <a:solidFill>
                  <a:schemeClr val="accent4">
                    <a:lumMod val="60000"/>
                    <a:lumOff val="40000"/>
                  </a:schemeClr>
                </a:solidFill>
              </a:rPr>
              <a:t>It is precisely because of this that I further believe embedding the types for as many entities as possible during the process of reconciliation is valuable; moreover, ontology is indeed valuable for SPARQL retrieval and plays a crucial role in data interoperability.</a:t>
            </a:r>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68</a:t>
            </a:fld>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(Q4-1-1)</a:t>
            </a:r>
          </a:p>
        </p:txBody>
      </p:sp>
      <p:sp>
        <p:nvSpPr>
          <p:cNvPr id="3" name="Text Box 2"/>
          <p:cNvSpPr txBox="1"/>
          <p:nvPr/>
        </p:nvSpPr>
        <p:spPr>
          <a:xfrm>
            <a:off x="22860" y="7055485"/>
            <a:ext cx="12168505" cy="368300"/>
          </a:xfrm>
          <a:prstGeom prst="rect">
            <a:avLst/>
          </a:prstGeom>
          <a:noFill/>
        </p:spPr>
        <p:txBody>
          <a:bodyPr wrap="square" rtlCol="0">
            <a:spAutoFit/>
          </a:bodyPr>
          <a:lstStyle/>
          <a:p>
            <a:r>
              <a:rPr lang="en-US">
                <a:solidFill>
                  <a:schemeClr val="accent1"/>
                </a:solidFill>
              </a:rPr>
              <a:t>For example, entities such as Q468576, Q434372, exist both in TheSession and MusicBrainz</a:t>
            </a:r>
          </a:p>
        </p:txBody>
      </p:sp>
      <p:pic>
        <p:nvPicPr>
          <p:cNvPr id="4" name="Picture 3"/>
          <p:cNvPicPr>
            <a:picLocks noChangeAspect="1"/>
          </p:cNvPicPr>
          <p:nvPr>
            <p:custDataLst>
              <p:tags r:id="rId1"/>
            </p:custDataLst>
          </p:nvPr>
        </p:nvPicPr>
        <p:blipFill>
          <a:blip r:embed="rId4"/>
          <a:stretch>
            <a:fillRect/>
          </a:stretch>
        </p:blipFill>
        <p:spPr>
          <a:xfrm>
            <a:off x="670560" y="1431925"/>
            <a:ext cx="2562225" cy="1219200"/>
          </a:xfrm>
          <a:prstGeom prst="rect">
            <a:avLst/>
          </a:prstGeom>
        </p:spPr>
      </p:pic>
      <p:sp>
        <p:nvSpPr>
          <p:cNvPr id="6" name="Text Box 5"/>
          <p:cNvSpPr txBox="1"/>
          <p:nvPr/>
        </p:nvSpPr>
        <p:spPr>
          <a:xfrm>
            <a:off x="125730" y="7521575"/>
            <a:ext cx="10424160" cy="1476375"/>
          </a:xfrm>
          <a:prstGeom prst="rect">
            <a:avLst/>
          </a:prstGeom>
          <a:noFill/>
        </p:spPr>
        <p:txBody>
          <a:bodyPr wrap="square" rtlCol="0">
            <a:spAutoFit/>
          </a:bodyPr>
          <a:lstStyle/>
          <a:p>
            <a:r>
              <a:rPr>
                <a:solidFill>
                  <a:schemeClr val="accent1">
                    <a:lumMod val="60000"/>
                    <a:lumOff val="40000"/>
                  </a:schemeClr>
                </a:solidFill>
                <a:cs typeface="+mn-lt"/>
              </a:rPr>
              <a:t>Note: Why is the result such a small number? This is because only a small fraction of artists/performers from TheSession have been reconciled with Wikidata. To get an accurate answer, we can only compare the reconciled URIs with those reconciled in MusicBrainz. It is not recommended to reconcile solely based on the names of artists/performers, as this may lead to inaccuracies.</a:t>
            </a:r>
          </a:p>
        </p:txBody>
      </p:sp>
      <p:sp>
        <p:nvSpPr>
          <p:cNvPr id="5" name="Text Box 4"/>
          <p:cNvSpPr txBox="1"/>
          <p:nvPr/>
        </p:nvSpPr>
        <p:spPr>
          <a:xfrm>
            <a:off x="0" y="5935980"/>
            <a:ext cx="12190730" cy="645160"/>
          </a:xfrm>
          <a:prstGeom prst="rect">
            <a:avLst/>
          </a:prstGeom>
          <a:noFill/>
        </p:spPr>
        <p:txBody>
          <a:bodyPr wrap="square" rtlCol="0" anchor="t">
            <a:spAutoFit/>
          </a:bodyPr>
          <a:lstStyle/>
          <a:p>
            <a:r>
              <a:rPr>
                <a:solidFill>
                  <a:schemeClr val="bg1">
                    <a:lumMod val="65000"/>
                  </a:schemeClr>
                </a:solidFill>
                <a:cs typeface="+mn-lt"/>
                <a:sym typeface="+mn-ea"/>
              </a:rPr>
              <a:t>Note: Why is the result such a small number? This is because only a small fraction of artists/performers from TheSession have been reconciled with Wikidata</a:t>
            </a:r>
            <a:endParaRPr lang="en-US">
              <a:solidFill>
                <a:schemeClr val="bg1">
                  <a:lumMod val="65000"/>
                </a:schemeClr>
              </a:solidFill>
              <a:cs typeface="+mn-lt"/>
              <a:sym typeface="+mn-ea"/>
            </a:endParaRPr>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69</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10000"/>
              </a:lnSpc>
            </a:pPr>
            <a:r>
              <a:rPr lang="en-US" sz="2800" dirty="0">
                <a:sym typeface="+mn-ea"/>
              </a:rPr>
              <a:t>Generated SPARQL by ChatGPT (Q1-1)</a:t>
            </a:r>
            <a:br>
              <a:rPr lang="en-US" sz="2800" dirty="0">
                <a:sym typeface="+mn-ea"/>
              </a:rPr>
            </a:br>
            <a:r>
              <a:rPr lang="en-US" sz="2800" b="1" dirty="0">
                <a:solidFill>
                  <a:srgbClr val="7030A0"/>
                </a:solidFill>
                <a:cs typeface="+mj-lt"/>
                <a:sym typeface="+mn-ea"/>
              </a:rPr>
              <a:t>Find the sessions that took place in Greece</a:t>
            </a:r>
          </a:p>
        </p:txBody>
      </p:sp>
      <p:sp>
        <p:nvSpPr>
          <p:cNvPr id="3" name="Content Placeholder 2"/>
          <p:cNvSpPr>
            <a:spLocks noGrp="1"/>
          </p:cNvSpPr>
          <p:nvPr>
            <p:ph idx="1"/>
          </p:nvPr>
        </p:nvSpPr>
        <p:spPr>
          <a:xfrm>
            <a:off x="647700" y="1545590"/>
            <a:ext cx="10515600" cy="4751070"/>
          </a:xfrm>
        </p:spPr>
        <p:txBody>
          <a:bodyPr>
            <a:normAutofit fontScale="97500" lnSpcReduction="10000"/>
          </a:bodyPr>
          <a:lstStyle/>
          <a:p>
            <a:pPr>
              <a:lnSpc>
                <a:spcPct val="100000"/>
              </a:lnSpc>
            </a:pPr>
            <a:endParaRPr lang="en-US" sz="2400" dirty="0"/>
          </a:p>
          <a:p>
            <a:pPr marL="0" indent="0">
              <a:lnSpc>
                <a:spcPct val="100000"/>
              </a:lnSpc>
              <a:buNone/>
            </a:pPr>
            <a:r>
              <a:rPr lang="en-US" sz="2400" dirty="0">
                <a:solidFill>
                  <a:schemeClr val="accent1"/>
                </a:solidFill>
                <a:latin typeface="Chakra Petch Regular" panose="00000500000000000000" charset="0"/>
                <a:cs typeface="Chakra Petch Regular" panose="00000500000000000000" charset="0"/>
              </a:rPr>
              <a:t>PREFIX </a:t>
            </a:r>
            <a:r>
              <a:rPr lang="en-US" sz="2400" dirty="0" err="1">
                <a:solidFill>
                  <a:schemeClr val="accent1"/>
                </a:solidFill>
                <a:latin typeface="Chakra Petch Regular" panose="00000500000000000000" charset="0"/>
                <a:cs typeface="Chakra Petch Regular" panose="00000500000000000000" charset="0"/>
              </a:rPr>
              <a:t>wdt</a:t>
            </a:r>
            <a:r>
              <a:rPr lang="en-US" sz="2400" dirty="0">
                <a:solidFill>
                  <a:schemeClr val="accent1"/>
                </a:solidFill>
                <a:latin typeface="Chakra Petch Regular" panose="00000500000000000000" charset="0"/>
                <a:cs typeface="Chakra Petch Regular" panose="00000500000000000000" charset="0"/>
              </a:rPr>
              <a:t>: &lt;http://</a:t>
            </a:r>
            <a:r>
              <a:rPr lang="en-US" sz="2400" dirty="0" err="1">
                <a:solidFill>
                  <a:schemeClr val="accent1"/>
                </a:solidFill>
                <a:latin typeface="Chakra Petch Regular" panose="00000500000000000000" charset="0"/>
                <a:cs typeface="Chakra Petch Regular" panose="00000500000000000000" charset="0"/>
              </a:rPr>
              <a:t>www.wikidata.org</a:t>
            </a:r>
            <a:r>
              <a:rPr lang="en-US" sz="2400" dirty="0">
                <a:solidFill>
                  <a:schemeClr val="accent1"/>
                </a:solidFill>
                <a:latin typeface="Chakra Petch Regular" panose="00000500000000000000" charset="0"/>
                <a:cs typeface="Chakra Petch Regular" panose="00000500000000000000" charset="0"/>
              </a:rPr>
              <a:t>/prop/direct/&gt;</a:t>
            </a:r>
          </a:p>
          <a:p>
            <a:pPr marL="0" indent="0">
              <a:lnSpc>
                <a:spcPct val="100000"/>
              </a:lnSpc>
              <a:buNone/>
            </a:pPr>
            <a:r>
              <a:rPr lang="en-US" sz="2400" dirty="0">
                <a:solidFill>
                  <a:schemeClr val="accent1"/>
                </a:solidFill>
                <a:latin typeface="Chakra Petch Regular" panose="00000500000000000000" charset="0"/>
                <a:cs typeface="Chakra Petch Regular" panose="00000500000000000000" charset="0"/>
              </a:rPr>
              <a:t>PREFIX wd: &lt;http://</a:t>
            </a:r>
            <a:r>
              <a:rPr lang="en-US" sz="2400" dirty="0" err="1">
                <a:solidFill>
                  <a:schemeClr val="accent1"/>
                </a:solidFill>
                <a:latin typeface="Chakra Petch Regular" panose="00000500000000000000" charset="0"/>
                <a:cs typeface="Chakra Petch Regular" panose="00000500000000000000" charset="0"/>
              </a:rPr>
              <a:t>www.wikidata.org</a:t>
            </a:r>
            <a:r>
              <a:rPr lang="en-US" sz="2400" dirty="0">
                <a:solidFill>
                  <a:schemeClr val="accent1"/>
                </a:solidFill>
                <a:latin typeface="Chakra Petch Regular" panose="00000500000000000000" charset="0"/>
                <a:cs typeface="Chakra Petch Regular" panose="00000500000000000000" charset="0"/>
              </a:rPr>
              <a:t>/entity/&gt;</a:t>
            </a:r>
          </a:p>
          <a:p>
            <a:pPr marL="0" indent="0">
              <a:lnSpc>
                <a:spcPct val="100000"/>
              </a:lnSpc>
              <a:buNone/>
            </a:pPr>
            <a:r>
              <a:rPr lang="en-US" sz="2400" dirty="0">
                <a:solidFill>
                  <a:schemeClr val="accent1"/>
                </a:solidFill>
                <a:latin typeface="Chakra Petch Regular" panose="00000500000000000000" charset="0"/>
                <a:cs typeface="Chakra Petch Regular" panose="00000500000000000000" charset="0"/>
              </a:rPr>
              <a:t>PREFIX </a:t>
            </a:r>
            <a:r>
              <a:rPr lang="en-US" sz="2400" dirty="0" err="1">
                <a:solidFill>
                  <a:schemeClr val="accent1"/>
                </a:solidFill>
                <a:latin typeface="Chakra Petch Regular" panose="00000500000000000000" charset="0"/>
                <a:cs typeface="Chakra Petch Regular" panose="00000500000000000000" charset="0"/>
              </a:rPr>
              <a:t>rdf</a:t>
            </a:r>
            <a:r>
              <a:rPr lang="en-US" sz="2400" dirty="0">
                <a:solidFill>
                  <a:schemeClr val="accent1"/>
                </a:solidFill>
                <a:latin typeface="Chakra Petch Regular" panose="00000500000000000000" charset="0"/>
                <a:cs typeface="Chakra Petch Regular" panose="00000500000000000000" charset="0"/>
              </a:rPr>
              <a:t>: &lt;http://www.w3.org/1999/02/22-rdf-syntax-ns#&gt;</a:t>
            </a:r>
          </a:p>
          <a:p>
            <a:pPr marL="0" indent="0">
              <a:lnSpc>
                <a:spcPct val="100000"/>
              </a:lnSpc>
              <a:buNone/>
            </a:pPr>
            <a:r>
              <a:rPr lang="en-US" sz="2400" dirty="0">
                <a:solidFill>
                  <a:schemeClr val="accent1"/>
                </a:solidFill>
                <a:latin typeface="Chakra Petch Regular" panose="00000500000000000000" charset="0"/>
                <a:cs typeface="Chakra Petch Regular" panose="00000500000000000000" charset="0"/>
              </a:rPr>
              <a:t>SELECT DISTINCT ?session</a:t>
            </a:r>
          </a:p>
          <a:p>
            <a:pPr marL="0" indent="0">
              <a:lnSpc>
                <a:spcPct val="100000"/>
              </a:lnSpc>
              <a:buNone/>
            </a:pPr>
            <a:r>
              <a:rPr lang="en-US" sz="2400" dirty="0">
                <a:solidFill>
                  <a:schemeClr val="accent1"/>
                </a:solidFill>
                <a:latin typeface="Chakra Petch Regular" panose="00000500000000000000" charset="0"/>
                <a:cs typeface="Chakra Petch Regular" panose="00000500000000000000" charset="0"/>
              </a:rPr>
              <a:t>WHERE {</a:t>
            </a:r>
          </a:p>
          <a:p>
            <a:pPr marL="0" indent="0">
              <a:lnSpc>
                <a:spcPct val="100000"/>
              </a:lnSpc>
              <a:buNone/>
            </a:pPr>
            <a:r>
              <a:rPr lang="en-US" sz="2400" dirty="0">
                <a:solidFill>
                  <a:schemeClr val="accent1"/>
                </a:solidFill>
                <a:latin typeface="Chakra Petch Regular" panose="00000500000000000000" charset="0"/>
                <a:cs typeface="Chakra Petch Regular" panose="00000500000000000000" charset="0"/>
              </a:rPr>
              <a:t>  ?session </a:t>
            </a:r>
            <a:r>
              <a:rPr lang="en-US" sz="2400" dirty="0" err="1">
                <a:solidFill>
                  <a:schemeClr val="accent1"/>
                </a:solidFill>
                <a:latin typeface="Chakra Petch Regular" panose="00000500000000000000" charset="0"/>
                <a:cs typeface="Chakra Petch Regular" panose="00000500000000000000" charset="0"/>
              </a:rPr>
              <a:t>rdf:type</a:t>
            </a:r>
            <a:r>
              <a:rPr lang="en-US" sz="2400" dirty="0">
                <a:solidFill>
                  <a:schemeClr val="accent1"/>
                </a:solidFill>
                <a:latin typeface="Chakra Petch Regular" panose="00000500000000000000" charset="0"/>
                <a:cs typeface="Chakra Petch Regular" panose="00000500000000000000" charset="0"/>
              </a:rPr>
              <a:t> &lt;https://</a:t>
            </a:r>
            <a:r>
              <a:rPr lang="en-US" sz="2400" dirty="0" err="1">
                <a:solidFill>
                  <a:schemeClr val="accent1"/>
                </a:solidFill>
                <a:latin typeface="Chakra Petch Regular" panose="00000500000000000000" charset="0"/>
                <a:cs typeface="Chakra Petch Regular" panose="00000500000000000000" charset="0"/>
              </a:rPr>
              <a:t>thesession.org</a:t>
            </a:r>
            <a:r>
              <a:rPr lang="en-US" sz="2400" dirty="0">
                <a:solidFill>
                  <a:schemeClr val="accent1"/>
                </a:solidFill>
                <a:latin typeface="Chakra Petch Regular" panose="00000500000000000000" charset="0"/>
                <a:cs typeface="Chakra Petch Regular" panose="00000500000000000000" charset="0"/>
              </a:rPr>
              <a:t>/sessions&gt; .</a:t>
            </a:r>
          </a:p>
          <a:p>
            <a:pPr marL="0" indent="0">
              <a:lnSpc>
                <a:spcPct val="120000"/>
              </a:lnSpc>
              <a:buNone/>
            </a:pPr>
            <a:r>
              <a:rPr lang="en-US" sz="2400" dirty="0">
                <a:solidFill>
                  <a:schemeClr val="accent1"/>
                </a:solidFill>
                <a:latin typeface="Chakra Petch Regular" panose="00000500000000000000" charset="0"/>
                <a:cs typeface="Chakra Petch Regular" panose="00000500000000000000" charset="0"/>
              </a:rPr>
              <a:t>  ?session wdt:P17 wd:Q41 . # P17 is the 'country' property, and Q41 is the </a:t>
            </a:r>
            <a:r>
              <a:rPr lang="en-US" sz="2400" dirty="0" err="1">
                <a:solidFill>
                  <a:schemeClr val="accent1"/>
                </a:solidFill>
                <a:latin typeface="Chakra Petch Regular" panose="00000500000000000000" charset="0"/>
                <a:cs typeface="Chakra Petch Regular" panose="00000500000000000000" charset="0"/>
              </a:rPr>
              <a:t>Wikidata</a:t>
            </a:r>
            <a:r>
              <a:rPr lang="en-US" sz="2400" dirty="0">
                <a:solidFill>
                  <a:schemeClr val="accent1"/>
                </a:solidFill>
                <a:latin typeface="Chakra Petch Regular" panose="00000500000000000000" charset="0"/>
                <a:cs typeface="Chakra Petch Regular" panose="00000500000000000000" charset="0"/>
              </a:rPr>
              <a:t> entity for Greece</a:t>
            </a:r>
          </a:p>
          <a:p>
            <a:pPr marL="0" indent="0">
              <a:lnSpc>
                <a:spcPct val="100000"/>
              </a:lnSpc>
              <a:buNone/>
            </a:pPr>
            <a:r>
              <a:rPr lang="en-US" sz="2400" dirty="0">
                <a:solidFill>
                  <a:schemeClr val="accent1"/>
                </a:solidFill>
                <a:latin typeface="Chakra Petch Regular" panose="00000500000000000000" charset="0"/>
                <a:cs typeface="Chakra Petch Regular" panose="00000500000000000000" charset="0"/>
              </a:rPr>
              <a:t>}</a:t>
            </a:r>
          </a:p>
        </p:txBody>
      </p:sp>
      <p:sp>
        <p:nvSpPr>
          <p:cNvPr id="4" name="Text Box 3"/>
          <p:cNvSpPr txBox="1"/>
          <p:nvPr/>
        </p:nvSpPr>
        <p:spPr>
          <a:xfrm>
            <a:off x="647700" y="6858000"/>
            <a:ext cx="11544300" cy="1198880"/>
          </a:xfrm>
          <a:prstGeom prst="rect">
            <a:avLst/>
          </a:prstGeom>
          <a:noFill/>
        </p:spPr>
        <p:txBody>
          <a:bodyPr wrap="square" rtlCol="0" anchor="t">
            <a:spAutoFit/>
          </a:bodyPr>
          <a:lstStyle/>
          <a:p>
            <a:r>
              <a:rPr lang="en-US">
                <a:solidFill>
                  <a:schemeClr val="accent1"/>
                </a:solidFill>
              </a:rPr>
              <a:t>In order for you to generate the following SPARQL, how should I ask you in a natural language (English)?</a:t>
            </a:r>
          </a:p>
          <a:p>
            <a:r>
              <a:rPr lang="en-US">
                <a:solidFill>
                  <a:schemeClr val="accent1"/>
                </a:solidFill>
              </a:rPr>
              <a:t>ChatGpt 4o:</a:t>
            </a:r>
          </a:p>
          <a:p>
            <a:r>
              <a:rPr lang="en-US">
                <a:solidFill>
                  <a:schemeClr val="accent1"/>
                </a:solidFill>
              </a:rPr>
              <a:t>“Can you provide a SPARQL query to retrieve sessions from The Session website that are located in Greece, including the session’s name?”</a:t>
            </a:r>
          </a:p>
        </p:txBody>
      </p:sp>
      <p:sp>
        <p:nvSpPr>
          <p:cNvPr id="5" name="Text Box 4"/>
          <p:cNvSpPr txBox="1"/>
          <p:nvPr/>
        </p:nvSpPr>
        <p:spPr>
          <a:xfrm>
            <a:off x="12193905" y="3002280"/>
            <a:ext cx="2615565" cy="460375"/>
          </a:xfrm>
          <a:prstGeom prst="rect">
            <a:avLst/>
          </a:prstGeom>
          <a:noFill/>
        </p:spPr>
        <p:txBody>
          <a:bodyPr wrap="square" rtlCol="0" anchor="t">
            <a:spAutoFit/>
          </a:bodyPr>
          <a:lstStyle/>
          <a:p>
            <a:r>
              <a:rPr lang="en-US" sz="2400">
                <a:solidFill>
                  <a:schemeClr val="accent1"/>
                </a:solidFill>
                <a:cs typeface="+mn-lt"/>
                <a:sym typeface="+mn-ea"/>
              </a:rPr>
              <a:t>wdt:P17, country</a:t>
            </a:r>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7</a:t>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1318875" cy="1325880"/>
          </a:xfrm>
        </p:spPr>
        <p:txBody>
          <a:bodyPr>
            <a:normAutofit/>
          </a:bodyPr>
          <a:lstStyle/>
          <a:p>
            <a:r>
              <a:rPr lang="en-US" sz="2800"/>
              <a:t>Prompting ChatGPT to generate SPARQL query (Q4-1-2) </a:t>
            </a:r>
            <a:br>
              <a:rPr lang="en-US" sz="2400">
                <a:solidFill>
                  <a:schemeClr val="accent1"/>
                </a:solidFill>
              </a:rPr>
            </a:br>
            <a:endParaRPr lang="en-US" sz="2400">
              <a:solidFill>
                <a:schemeClr val="accent1"/>
              </a:solidFill>
            </a:endParaRPr>
          </a:p>
        </p:txBody>
      </p:sp>
      <p:sp>
        <p:nvSpPr>
          <p:cNvPr id="8" name="Content Placeholder 7"/>
          <p:cNvSpPr>
            <a:spLocks noGrp="1"/>
          </p:cNvSpPr>
          <p:nvPr>
            <p:ph idx="1"/>
            <p:custDataLst>
              <p:tags r:id="rId1"/>
            </p:custDataLst>
          </p:nvPr>
        </p:nvSpPr>
        <p:spPr>
          <a:xfrm>
            <a:off x="670560" y="1322070"/>
            <a:ext cx="10515600" cy="5532120"/>
          </a:xfrm>
        </p:spPr>
        <p:txBody>
          <a:bodyPr>
            <a:noAutofit/>
          </a:bodyPr>
          <a:lstStyle/>
          <a:p>
            <a:pPr marL="0" indent="0" fontAlgn="auto">
              <a:lnSpc>
                <a:spcPct val="100000"/>
              </a:lnSpc>
              <a:buNone/>
            </a:pPr>
            <a:r>
              <a:rPr lang="en-US" sz="2000" dirty="0">
                <a:solidFill>
                  <a:schemeClr val="tx1">
                    <a:lumMod val="85000"/>
                    <a:lumOff val="15000"/>
                  </a:schemeClr>
                </a:solidFill>
                <a:cs typeface="+mn-lt"/>
                <a:sym typeface="+mn-ea"/>
              </a:rPr>
              <a:t>Enter the following in ChatGPT (</a:t>
            </a:r>
            <a:r>
              <a:rPr lang="en-US" sz="2000" b="1" dirty="0">
                <a:solidFill>
                  <a:schemeClr val="tx1">
                    <a:lumMod val="85000"/>
                    <a:lumOff val="15000"/>
                  </a:schemeClr>
                </a:solidFill>
                <a:cs typeface="+mn-lt"/>
                <a:sym typeface="+mn-ea"/>
              </a:rPr>
              <a:t>the text in red will be provided to users</a:t>
            </a:r>
            <a:r>
              <a:rPr lang="en-US" sz="2000" dirty="0">
                <a:solidFill>
                  <a:schemeClr val="tx1">
                    <a:lumMod val="85000"/>
                    <a:lumOff val="15000"/>
                  </a:schemeClr>
                </a:solidFill>
                <a:cs typeface="+mn-lt"/>
                <a:sym typeface="+mn-ea"/>
              </a:rPr>
              <a:t>):</a:t>
            </a:r>
          </a:p>
          <a:p>
            <a:pPr marL="0" indent="0" fontAlgn="auto">
              <a:lnSpc>
                <a:spcPct val="100000"/>
              </a:lnSpc>
              <a:buNone/>
            </a:pPr>
            <a:r>
              <a:rPr lang="en-US" sz="2000" dirty="0">
                <a:solidFill>
                  <a:schemeClr val="accent6"/>
                </a:solidFill>
                <a:cs typeface="+mn-lt"/>
                <a:sym typeface="+mn-ea"/>
              </a:rPr>
              <a:t>Given RDF graphs &lt;http://sample/</a:t>
            </a:r>
            <a:r>
              <a:rPr lang="en-US" sz="2000" dirty="0" err="1">
                <a:solidFill>
                  <a:schemeClr val="accent6"/>
                </a:solidFill>
                <a:cs typeface="+mn-lt"/>
                <a:sym typeface="+mn-ea"/>
              </a:rPr>
              <a:t>thesession</a:t>
            </a:r>
            <a:r>
              <a:rPr lang="en-US" sz="2000" dirty="0">
                <a:solidFill>
                  <a:schemeClr val="accent6"/>
                </a:solidFill>
                <a:cs typeface="+mn-lt"/>
                <a:sym typeface="+mn-ea"/>
              </a:rPr>
              <a:t>/reconciled&gt; and &lt;http://</a:t>
            </a:r>
            <a:r>
              <a:rPr lang="en-US" sz="2000" dirty="0" err="1">
                <a:solidFill>
                  <a:schemeClr val="accent6"/>
                </a:solidFill>
                <a:cs typeface="+mn-lt"/>
                <a:sym typeface="+mn-ea"/>
              </a:rPr>
              <a:t>musicbrainz</a:t>
            </a:r>
            <a:r>
              <a:rPr lang="en-US" sz="2000" dirty="0">
                <a:solidFill>
                  <a:schemeClr val="accent6"/>
                </a:solidFill>
                <a:cs typeface="+mn-lt"/>
                <a:sym typeface="+mn-ea"/>
              </a:rPr>
              <a:t>/reconciled&gt;, the properties and classes of instances are reconciled with </a:t>
            </a:r>
            <a:r>
              <a:rPr lang="en-US" sz="2000" dirty="0" err="1">
                <a:solidFill>
                  <a:schemeClr val="accent6"/>
                </a:solidFill>
                <a:cs typeface="+mn-lt"/>
                <a:sym typeface="+mn-ea"/>
              </a:rPr>
              <a:t>Wikidata</a:t>
            </a:r>
            <a:r>
              <a:rPr lang="en-US" sz="2000" dirty="0">
                <a:solidFill>
                  <a:schemeClr val="accent6"/>
                </a:solidFill>
                <a:cs typeface="+mn-lt"/>
                <a:sym typeface="+mn-ea"/>
              </a:rPr>
              <a:t> as much as possible, </a:t>
            </a:r>
          </a:p>
          <a:p>
            <a:pPr marL="0" indent="0" fontAlgn="auto">
              <a:lnSpc>
                <a:spcPct val="100000"/>
              </a:lnSpc>
              <a:buNone/>
            </a:pPr>
            <a:r>
              <a:rPr lang="en-US" sz="2000" dirty="0">
                <a:solidFill>
                  <a:schemeClr val="accent6"/>
                </a:solidFill>
                <a:cs typeface="+mn-lt"/>
                <a:sym typeface="+mn-ea"/>
              </a:rPr>
              <a:t>so regarding SPARQL queries across different databases, we use</a:t>
            </a:r>
          </a:p>
          <a:p>
            <a:pPr marL="0" indent="0" fontAlgn="auto">
              <a:lnSpc>
                <a:spcPct val="100000"/>
              </a:lnSpc>
              <a:buNone/>
            </a:pPr>
            <a:r>
              <a:rPr lang="en-US" sz="2000" dirty="0">
                <a:solidFill>
                  <a:schemeClr val="accent6"/>
                </a:solidFill>
                <a:cs typeface="+mn-lt"/>
                <a:sym typeface="+mn-ea"/>
              </a:rPr>
              <a:t>(1) `graph &lt;http://sample/</a:t>
            </a:r>
            <a:r>
              <a:rPr lang="en-US" sz="2000" dirty="0" err="1">
                <a:solidFill>
                  <a:schemeClr val="accent6"/>
                </a:solidFill>
                <a:cs typeface="+mn-lt"/>
                <a:sym typeface="+mn-ea"/>
              </a:rPr>
              <a:t>thesession</a:t>
            </a:r>
            <a:r>
              <a:rPr lang="en-US" sz="2000" dirty="0">
                <a:solidFill>
                  <a:schemeClr val="accent6"/>
                </a:solidFill>
                <a:cs typeface="+mn-lt"/>
                <a:sym typeface="+mn-ea"/>
              </a:rPr>
              <a:t>/reconciled&gt;` with:</a:t>
            </a:r>
          </a:p>
          <a:p>
            <a:pPr marL="0" indent="0" fontAlgn="auto">
              <a:lnSpc>
                <a:spcPct val="100000"/>
              </a:lnSpc>
              <a:buNone/>
            </a:pPr>
            <a:r>
              <a:rPr lang="en-US" sz="2000" dirty="0">
                <a:solidFill>
                  <a:schemeClr val="accent6"/>
                </a:solidFill>
                <a:cs typeface="+mn-lt"/>
                <a:sym typeface="+mn-ea"/>
              </a:rPr>
              <a:t>wdt:P175 </a:t>
            </a:r>
            <a:r>
              <a:rPr lang="en-US" sz="2000" dirty="0" err="1">
                <a:solidFill>
                  <a:schemeClr val="accent6"/>
                </a:solidFill>
                <a:cs typeface="+mn-lt"/>
                <a:sym typeface="+mn-ea"/>
              </a:rPr>
              <a:t>rdfs:range</a:t>
            </a:r>
            <a:r>
              <a:rPr lang="en-US" sz="2000" dirty="0">
                <a:solidFill>
                  <a:schemeClr val="accent6"/>
                </a:solidFill>
                <a:cs typeface="+mn-lt"/>
                <a:sym typeface="+mn-ea"/>
              </a:rPr>
              <a:t> </a:t>
            </a:r>
            <a:r>
              <a:rPr lang="en-US" sz="2000" dirty="0" err="1">
                <a:solidFill>
                  <a:schemeClr val="accent6"/>
                </a:solidFill>
                <a:cs typeface="+mn-lt"/>
                <a:sym typeface="+mn-ea"/>
              </a:rPr>
              <a:t>ex:performer</a:t>
            </a:r>
            <a:r>
              <a:rPr lang="en-US" sz="2000" dirty="0">
                <a:solidFill>
                  <a:schemeClr val="accent6"/>
                </a:solidFill>
                <a:cs typeface="+mn-lt"/>
                <a:sym typeface="+mn-ea"/>
              </a:rPr>
              <a:t>.</a:t>
            </a:r>
          </a:p>
          <a:p>
            <a:pPr marL="0" algn="l" fontAlgn="auto">
              <a:lnSpc>
                <a:spcPct val="100000"/>
              </a:lnSpc>
              <a:buClrTx/>
              <a:buSzTx/>
              <a:buNone/>
            </a:pPr>
            <a:r>
              <a:rPr lang="en-US" sz="2000" dirty="0">
                <a:solidFill>
                  <a:schemeClr val="accent6"/>
                </a:solidFill>
                <a:cs typeface="+mn-lt"/>
                <a:sym typeface="+mn-ea"/>
              </a:rPr>
              <a:t>(2) `graph &lt;http://</a:t>
            </a:r>
            <a:r>
              <a:rPr lang="en-US" sz="2000" dirty="0" err="1">
                <a:solidFill>
                  <a:schemeClr val="accent6"/>
                </a:solidFill>
                <a:cs typeface="+mn-lt"/>
                <a:sym typeface="+mn-ea"/>
              </a:rPr>
              <a:t>musicbrainz</a:t>
            </a:r>
            <a:r>
              <a:rPr lang="en-US" sz="2000" dirty="0">
                <a:solidFill>
                  <a:schemeClr val="accent6"/>
                </a:solidFill>
                <a:cs typeface="+mn-lt"/>
                <a:sym typeface="+mn-ea"/>
              </a:rPr>
              <a:t>/reconciled&gt;` with:</a:t>
            </a:r>
          </a:p>
          <a:p>
            <a:pPr marL="0" algn="l" fontAlgn="auto">
              <a:lnSpc>
                <a:spcPct val="100000"/>
              </a:lnSpc>
              <a:buClrTx/>
              <a:buSzTx/>
              <a:buNone/>
            </a:pPr>
            <a:r>
              <a:rPr lang="en-US" sz="2000" dirty="0">
                <a:solidFill>
                  <a:schemeClr val="accent6"/>
                </a:solidFill>
                <a:cs typeface="+mn-lt"/>
                <a:sym typeface="+mn-ea"/>
              </a:rPr>
              <a:t>wdt:P2888 </a:t>
            </a:r>
            <a:r>
              <a:rPr lang="en-US" sz="2000" dirty="0" err="1">
                <a:solidFill>
                  <a:schemeClr val="accent6"/>
                </a:solidFill>
                <a:cs typeface="+mn-lt"/>
                <a:sym typeface="+mn-ea"/>
              </a:rPr>
              <a:t>rdfs:range</a:t>
            </a:r>
            <a:r>
              <a:rPr lang="en-US" sz="2000" dirty="0">
                <a:solidFill>
                  <a:schemeClr val="accent6"/>
                </a:solidFill>
                <a:cs typeface="+mn-lt"/>
                <a:sym typeface="+mn-ea"/>
              </a:rPr>
              <a:t> </a:t>
            </a:r>
            <a:r>
              <a:rPr lang="en-US" sz="2000" dirty="0" err="1">
                <a:solidFill>
                  <a:schemeClr val="accent6"/>
                </a:solidFill>
                <a:cs typeface="+mn-lt"/>
                <a:sym typeface="+mn-ea"/>
              </a:rPr>
              <a:t>ex:performer</a:t>
            </a:r>
            <a:r>
              <a:rPr lang="en-US" sz="2000" dirty="0">
                <a:solidFill>
                  <a:schemeClr val="accent6"/>
                </a:solidFill>
                <a:cs typeface="+mn-lt"/>
                <a:sym typeface="+mn-ea"/>
              </a:rPr>
              <a:t>.</a:t>
            </a:r>
          </a:p>
          <a:p>
            <a:pPr marL="0" indent="0" fontAlgn="auto">
              <a:lnSpc>
                <a:spcPct val="100000"/>
              </a:lnSpc>
              <a:buNone/>
            </a:pPr>
            <a:r>
              <a:rPr lang="en-US" sz="2000" dirty="0">
                <a:solidFill>
                  <a:schemeClr val="accent6"/>
                </a:solidFill>
                <a:cs typeface="+mn-lt"/>
                <a:sym typeface="+mn-ea"/>
              </a:rPr>
              <a:t>[note: DISTINCT; The value of </a:t>
            </a:r>
            <a:r>
              <a:rPr lang="en-US" sz="2000" dirty="0" err="1">
                <a:solidFill>
                  <a:schemeClr val="accent6"/>
                </a:solidFill>
                <a:cs typeface="+mn-lt"/>
                <a:sym typeface="+mn-ea"/>
              </a:rPr>
              <a:t>ex:performer</a:t>
            </a:r>
            <a:r>
              <a:rPr lang="en-US" sz="2000" dirty="0">
                <a:solidFill>
                  <a:schemeClr val="accent6"/>
                </a:solidFill>
                <a:cs typeface="+mn-lt"/>
                <a:sym typeface="+mn-ea"/>
              </a:rPr>
              <a:t> must be IRI, that should be embodied in SPARQL]</a:t>
            </a:r>
          </a:p>
          <a:p>
            <a:pPr marL="0" indent="0" fontAlgn="auto">
              <a:lnSpc>
                <a:spcPct val="100000"/>
              </a:lnSpc>
              <a:buNone/>
            </a:pPr>
            <a:r>
              <a:rPr lang="en-US" sz="2000" dirty="0">
                <a:solidFill>
                  <a:schemeClr val="accent6"/>
                </a:solidFill>
                <a:cs typeface="+mn-lt"/>
                <a:sym typeface="+mn-ea"/>
              </a:rPr>
              <a:t>Make sure to generate a correct SPARQL for the following question:</a:t>
            </a:r>
          </a:p>
          <a:p>
            <a:pPr marL="0" indent="0" fontAlgn="auto">
              <a:lnSpc>
                <a:spcPct val="100000"/>
              </a:lnSpc>
              <a:buNone/>
            </a:pPr>
            <a:r>
              <a:rPr lang="en-US" sz="2000" dirty="0">
                <a:solidFill>
                  <a:schemeClr val="tx1">
                    <a:lumMod val="85000"/>
                    <a:lumOff val="15000"/>
                  </a:schemeClr>
                </a:solidFill>
                <a:cs typeface="+mn-lt"/>
                <a:sym typeface="+mn-ea"/>
              </a:rPr>
              <a:t>Which recording performers on </a:t>
            </a:r>
            <a:r>
              <a:rPr lang="en-US" sz="2000" dirty="0" err="1">
                <a:solidFill>
                  <a:schemeClr val="tx1">
                    <a:lumMod val="85000"/>
                    <a:lumOff val="15000"/>
                  </a:schemeClr>
                </a:solidFill>
                <a:cs typeface="+mn-lt"/>
                <a:sym typeface="+mn-ea"/>
              </a:rPr>
              <a:t>TheSession</a:t>
            </a:r>
            <a:r>
              <a:rPr lang="en-US" sz="2000" dirty="0">
                <a:solidFill>
                  <a:schemeClr val="tx1">
                    <a:lumMod val="85000"/>
                    <a:lumOff val="15000"/>
                  </a:schemeClr>
                </a:solidFill>
                <a:cs typeface="+mn-lt"/>
                <a:sym typeface="+mn-ea"/>
              </a:rPr>
              <a:t> </a:t>
            </a:r>
            <a:r>
              <a:rPr lang="en-US" sz="2000" dirty="0">
                <a:solidFill>
                  <a:schemeClr val="accent2"/>
                </a:solidFill>
                <a:cs typeface="+mn-lt"/>
                <a:sym typeface="+mn-ea"/>
              </a:rPr>
              <a:t>are not on </a:t>
            </a:r>
            <a:r>
              <a:rPr lang="en-US" sz="2000" dirty="0" err="1">
                <a:solidFill>
                  <a:schemeClr val="accent2"/>
                </a:solidFill>
                <a:cs typeface="+mn-lt"/>
                <a:sym typeface="+mn-ea"/>
              </a:rPr>
              <a:t>MusicBrainz</a:t>
            </a:r>
            <a:r>
              <a:rPr lang="en-US" sz="2000" dirty="0">
                <a:solidFill>
                  <a:schemeClr val="tx1">
                    <a:lumMod val="85000"/>
                    <a:lumOff val="15000"/>
                  </a:schemeClr>
                </a:solidFill>
                <a:cs typeface="+mn-lt"/>
                <a:sym typeface="+mn-ea"/>
              </a:rPr>
              <a:t>?</a:t>
            </a: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70</a:t>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2800">
                <a:sym typeface="+mn-ea"/>
              </a:rPr>
              <a:t>Generated SPARQL by ChatGPT</a:t>
            </a:r>
            <a:r>
              <a:rPr lang="en-US" sz="2800"/>
              <a:t> (Q4-1-2)</a:t>
            </a:r>
            <a:br>
              <a:rPr lang="en-US" sz="2800"/>
            </a:br>
            <a:r>
              <a:rPr lang="en-US" sz="2400" b="1">
                <a:solidFill>
                  <a:srgbClr val="7030A0"/>
                </a:solidFill>
                <a:cs typeface="+mn-lt"/>
                <a:sym typeface="+mn-ea"/>
              </a:rPr>
              <a:t>Which recording performers on TheSession </a:t>
            </a:r>
            <a:r>
              <a:rPr lang="en-US" sz="2400" b="1">
                <a:solidFill>
                  <a:schemeClr val="accent4"/>
                </a:solidFill>
                <a:cs typeface="+mn-lt"/>
                <a:sym typeface="+mn-ea"/>
              </a:rPr>
              <a:t>are not on MusicBrainz</a:t>
            </a:r>
            <a:r>
              <a:rPr lang="en-US" sz="2400" b="1">
                <a:solidFill>
                  <a:srgbClr val="7030A0"/>
                </a:solidFill>
                <a:cs typeface="+mn-lt"/>
                <a:sym typeface="+mn-ea"/>
              </a:rPr>
              <a:t>?</a:t>
            </a:r>
            <a:br>
              <a:rPr lang="en-US" sz="2400">
                <a:solidFill>
                  <a:srgbClr val="7030A0"/>
                </a:solidFill>
              </a:rPr>
            </a:br>
            <a:endParaRPr lang="en-US" sz="2400">
              <a:solidFill>
                <a:srgbClr val="7030A0"/>
              </a:solidFill>
            </a:endParaRPr>
          </a:p>
        </p:txBody>
      </p:sp>
      <p:sp>
        <p:nvSpPr>
          <p:cNvPr id="8" name="Content Placeholder 7"/>
          <p:cNvSpPr>
            <a:spLocks noGrp="1"/>
          </p:cNvSpPr>
          <p:nvPr>
            <p:ph idx="1"/>
            <p:custDataLst>
              <p:tags r:id="rId1"/>
            </p:custDataLst>
          </p:nvPr>
        </p:nvSpPr>
        <p:spPr>
          <a:xfrm>
            <a:off x="693420" y="1367790"/>
            <a:ext cx="10515600" cy="5067844"/>
          </a:xfrm>
        </p:spPr>
        <p:txBody>
          <a:bodyPr>
            <a:normAutofit/>
          </a:bodyPr>
          <a:lstStyle/>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PREFIX </a:t>
            </a:r>
            <a:r>
              <a:rPr lang="en-US" altLang="zh-CN" sz="2000" dirty="0" err="1">
                <a:solidFill>
                  <a:schemeClr val="accent1"/>
                </a:solidFill>
                <a:latin typeface="Chakra Petch Regular" panose="00000500000000000000" charset="0"/>
                <a:cs typeface="Chakra Petch Regular" panose="00000500000000000000" charset="0"/>
                <a:sym typeface="+mn-ea"/>
              </a:rPr>
              <a:t>wdt</a:t>
            </a:r>
            <a:r>
              <a:rPr lang="en-US" altLang="zh-CN" sz="2000" dirty="0">
                <a:solidFill>
                  <a:schemeClr val="accent1"/>
                </a:solidFill>
                <a:latin typeface="Chakra Petch Regular" panose="00000500000000000000" charset="0"/>
                <a:cs typeface="Chakra Petch Regular" panose="00000500000000000000" charset="0"/>
                <a:sym typeface="+mn-ea"/>
              </a:rPr>
              <a:t>: &lt;http://</a:t>
            </a:r>
            <a:r>
              <a:rPr lang="en-US" altLang="zh-CN" sz="2000" dirty="0" err="1">
                <a:solidFill>
                  <a:schemeClr val="accent1"/>
                </a:solidFill>
                <a:latin typeface="Chakra Petch Regular" panose="00000500000000000000" charset="0"/>
                <a:cs typeface="Chakra Petch Regular" panose="00000500000000000000" charset="0"/>
                <a:sym typeface="+mn-ea"/>
              </a:rPr>
              <a:t>www.wikidata.org</a:t>
            </a:r>
            <a:r>
              <a:rPr lang="en-US" altLang="zh-CN" sz="2000" dirty="0">
                <a:solidFill>
                  <a:schemeClr val="accent1"/>
                </a:solidFill>
                <a:latin typeface="Chakra Petch Regular" panose="00000500000000000000" charset="0"/>
                <a:cs typeface="Chakra Petch Regular" panose="00000500000000000000" charset="0"/>
                <a:sym typeface="+mn-ea"/>
              </a:rPr>
              <a:t>/prop/direct/&gt;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SELECT DISTINCT ?performer</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WHERE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GRAPH &lt;http://sample/</a:t>
            </a:r>
            <a:r>
              <a:rPr lang="en-US" altLang="zh-CN" sz="2000" dirty="0" err="1">
                <a:solidFill>
                  <a:schemeClr val="accent1"/>
                </a:solidFill>
                <a:latin typeface="Chakra Petch Regular" panose="00000500000000000000" charset="0"/>
                <a:cs typeface="Chakra Petch Regular" panose="00000500000000000000" charset="0"/>
                <a:sym typeface="+mn-ea"/>
              </a:rPr>
              <a:t>thesession</a:t>
            </a:r>
            <a:r>
              <a:rPr lang="en-US" altLang="zh-CN" sz="2000" dirty="0">
                <a:solidFill>
                  <a:schemeClr val="accent1"/>
                </a:solidFill>
                <a:latin typeface="Chakra Petch Regular" panose="00000500000000000000" charset="0"/>
                <a:cs typeface="Chakra Petch Regular" panose="00000500000000000000" charset="0"/>
                <a:sym typeface="+mn-ea"/>
              </a:rPr>
              <a:t>/reconciled&gt;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?recording wdt:P175 ?performer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MINUS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GRAPH &lt;http://</a:t>
            </a:r>
            <a:r>
              <a:rPr lang="en-US" altLang="zh-CN" sz="2000" dirty="0" err="1">
                <a:solidFill>
                  <a:schemeClr val="accent1"/>
                </a:solidFill>
                <a:latin typeface="Chakra Petch Regular" panose="00000500000000000000" charset="0"/>
                <a:cs typeface="Chakra Petch Regular" panose="00000500000000000000" charset="0"/>
                <a:sym typeface="+mn-ea"/>
              </a:rPr>
              <a:t>musicbrainz</a:t>
            </a:r>
            <a:r>
              <a:rPr lang="en-US" altLang="zh-CN" sz="2000" dirty="0">
                <a:solidFill>
                  <a:schemeClr val="accent1"/>
                </a:solidFill>
                <a:latin typeface="Chakra Petch Regular" panose="00000500000000000000" charset="0"/>
                <a:cs typeface="Chakra Petch Regular" panose="00000500000000000000" charset="0"/>
                <a:sym typeface="+mn-ea"/>
              </a:rPr>
              <a:t>/reconciled&gt;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a:t>
            </a:r>
            <a:r>
              <a:rPr lang="en-US" altLang="zh-CN" sz="2000" dirty="0" err="1">
                <a:solidFill>
                  <a:schemeClr val="accent1"/>
                </a:solidFill>
                <a:latin typeface="Chakra Petch Regular" panose="00000500000000000000" charset="0"/>
                <a:cs typeface="Chakra Petch Regular" panose="00000500000000000000" charset="0"/>
                <a:sym typeface="+mn-ea"/>
              </a:rPr>
              <a:t>otherRecording</a:t>
            </a:r>
            <a:r>
              <a:rPr lang="en-US" altLang="zh-CN" sz="2000" dirty="0">
                <a:solidFill>
                  <a:schemeClr val="accent1"/>
                </a:solidFill>
                <a:latin typeface="Chakra Petch Regular" panose="00000500000000000000" charset="0"/>
                <a:cs typeface="Chakra Petch Regular" panose="00000500000000000000" charset="0"/>
                <a:sym typeface="+mn-ea"/>
              </a:rPr>
              <a:t> wdt:P2888 ?performer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a:t>
            </a:r>
          </a:p>
          <a:p>
            <a:pPr marL="0" indent="0">
              <a:lnSpc>
                <a:spcPct val="100000"/>
              </a:lnSpc>
              <a:buNone/>
            </a:pPr>
            <a:r>
              <a:rPr lang="en-US" altLang="zh-CN" sz="2000" dirty="0">
                <a:solidFill>
                  <a:schemeClr val="accent1"/>
                </a:solidFill>
                <a:latin typeface="Chakra Petch Regular" panose="00000500000000000000" charset="0"/>
                <a:cs typeface="Chakra Petch Regular" panose="00000500000000000000" charset="0"/>
                <a:sym typeface="+mn-ea"/>
              </a:rPr>
              <a:t>  FILTER(</a:t>
            </a:r>
            <a:r>
              <a:rPr lang="en-US" altLang="zh-CN" sz="2000" dirty="0" err="1">
                <a:solidFill>
                  <a:schemeClr val="accent1"/>
                </a:solidFill>
                <a:latin typeface="Chakra Petch Regular" panose="00000500000000000000" charset="0"/>
                <a:cs typeface="Chakra Petch Regular" panose="00000500000000000000" charset="0"/>
                <a:sym typeface="+mn-ea"/>
              </a:rPr>
              <a:t>isIRI</a:t>
            </a:r>
            <a:r>
              <a:rPr lang="en-US" altLang="zh-CN" sz="2000" dirty="0">
                <a:solidFill>
                  <a:schemeClr val="accent1"/>
                </a:solidFill>
                <a:latin typeface="Chakra Petch Regular" panose="00000500000000000000" charset="0"/>
                <a:cs typeface="Chakra Petch Regular" panose="00000500000000000000" charset="0"/>
                <a:sym typeface="+mn-ea"/>
              </a:rPr>
              <a:t>(?performer)) }</a:t>
            </a:r>
          </a:p>
        </p:txBody>
      </p:sp>
      <p:sp>
        <p:nvSpPr>
          <p:cNvPr id="3" name="Slide Number Placeholder 2"/>
          <p:cNvSpPr>
            <a:spLocks noGrp="1"/>
          </p:cNvSpPr>
          <p:nvPr>
            <p:ph type="sldNum" sz="quarter" idx="12"/>
          </p:nvPr>
        </p:nvSpPr>
        <p:spPr/>
        <p:txBody>
          <a:bodyPr/>
          <a:lstStyle/>
          <a:p>
            <a:fld id="{49AE70B2-8BF9-45C0-BB95-33D1B9D3A854}" type="slidenum">
              <a:rPr lang="zh-CN" altLang="en-US" smtClean="0"/>
              <a:t>71</a:t>
            </a:fld>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(Q4-1-2)</a:t>
            </a:r>
          </a:p>
        </p:txBody>
      </p:sp>
      <p:sp>
        <p:nvSpPr>
          <p:cNvPr id="3" name="Text Box 2"/>
          <p:cNvSpPr txBox="1"/>
          <p:nvPr/>
        </p:nvSpPr>
        <p:spPr>
          <a:xfrm>
            <a:off x="22860" y="7055485"/>
            <a:ext cx="12168505" cy="368300"/>
          </a:xfrm>
          <a:prstGeom prst="rect">
            <a:avLst/>
          </a:prstGeom>
          <a:noFill/>
        </p:spPr>
        <p:txBody>
          <a:bodyPr wrap="square" rtlCol="0">
            <a:spAutoFit/>
          </a:bodyPr>
          <a:lstStyle/>
          <a:p>
            <a:r>
              <a:rPr lang="en-US">
                <a:solidFill>
                  <a:schemeClr val="accent1"/>
                </a:solidFill>
              </a:rPr>
              <a:t>For example, entities such as Q468576, Q434372, exist both in TheSession and MusicBrainz</a:t>
            </a:r>
          </a:p>
        </p:txBody>
      </p:sp>
      <p:pic>
        <p:nvPicPr>
          <p:cNvPr id="5" name="Picture 4"/>
          <p:cNvPicPr>
            <a:picLocks noChangeAspect="1"/>
          </p:cNvPicPr>
          <p:nvPr>
            <p:custDataLst>
              <p:tags r:id="rId1"/>
            </p:custDataLst>
          </p:nvPr>
        </p:nvPicPr>
        <p:blipFill>
          <a:blip r:embed="rId4"/>
          <a:stretch>
            <a:fillRect/>
          </a:stretch>
        </p:blipFill>
        <p:spPr>
          <a:xfrm>
            <a:off x="681990" y="1283335"/>
            <a:ext cx="3114675" cy="5067300"/>
          </a:xfrm>
          <a:prstGeom prst="rect">
            <a:avLst/>
          </a:prstGeom>
        </p:spPr>
      </p:pic>
      <p:sp>
        <p:nvSpPr>
          <p:cNvPr id="7" name="Text Box 6"/>
          <p:cNvSpPr txBox="1"/>
          <p:nvPr/>
        </p:nvSpPr>
        <p:spPr>
          <a:xfrm>
            <a:off x="9416415" y="6211570"/>
            <a:ext cx="4064000" cy="521970"/>
          </a:xfrm>
          <a:prstGeom prst="rect">
            <a:avLst/>
          </a:prstGeom>
          <a:noFill/>
        </p:spPr>
        <p:txBody>
          <a:bodyPr wrap="square" rtlCol="0">
            <a:spAutoFit/>
          </a:bodyPr>
          <a:lstStyle/>
          <a:p>
            <a:r>
              <a:rPr lang="en-US" sz="2800"/>
              <a:t>...</a:t>
            </a:r>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72</a:t>
            </a:fld>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Prompting ChatGPT to generate SPARQL query (Q4-2)</a:t>
            </a:r>
            <a:br>
              <a:rPr lang="en-US" sz="2400"/>
            </a:br>
            <a:endParaRPr lang="en-US" sz="2400"/>
          </a:p>
        </p:txBody>
      </p:sp>
      <p:sp>
        <p:nvSpPr>
          <p:cNvPr id="8" name="Content Placeholder 7"/>
          <p:cNvSpPr>
            <a:spLocks noGrp="1"/>
          </p:cNvSpPr>
          <p:nvPr>
            <p:ph idx="1"/>
            <p:custDataLst>
              <p:tags r:id="rId1"/>
            </p:custDataLst>
          </p:nvPr>
        </p:nvSpPr>
        <p:spPr>
          <a:xfrm>
            <a:off x="693420" y="998855"/>
            <a:ext cx="10749915" cy="6423660"/>
          </a:xfrm>
        </p:spPr>
        <p:txBody>
          <a:bodyPr>
            <a:noAutofit/>
          </a:bodyPr>
          <a:lstStyle/>
          <a:p>
            <a:pPr marL="0" indent="0">
              <a:lnSpc>
                <a:spcPct val="110000"/>
              </a:lnSpc>
              <a:buNone/>
            </a:pPr>
            <a:r>
              <a:rPr lang="en-US" sz="1800" dirty="0">
                <a:solidFill>
                  <a:schemeClr val="tx1">
                    <a:lumMod val="85000"/>
                    <a:lumOff val="15000"/>
                  </a:schemeClr>
                </a:solidFill>
                <a:cs typeface="+mn-lt"/>
                <a:sym typeface="+mn-ea"/>
              </a:rPr>
              <a:t>Enter the following in ChatGPT (</a:t>
            </a:r>
            <a:r>
              <a:rPr lang="en-US" sz="1800" b="1" dirty="0">
                <a:solidFill>
                  <a:schemeClr val="tx1">
                    <a:lumMod val="85000"/>
                    <a:lumOff val="15000"/>
                  </a:schemeClr>
                </a:solidFill>
                <a:cs typeface="+mn-lt"/>
                <a:sym typeface="+mn-ea"/>
              </a:rPr>
              <a:t>the text in red will be provided to users</a:t>
            </a:r>
            <a:r>
              <a:rPr lang="en-US" sz="1800" dirty="0">
                <a:solidFill>
                  <a:schemeClr val="tx1">
                    <a:lumMod val="85000"/>
                    <a:lumOff val="15000"/>
                  </a:schemeClr>
                </a:solidFill>
                <a:cs typeface="+mn-lt"/>
                <a:sym typeface="+mn-ea"/>
              </a:rPr>
              <a:t>):</a:t>
            </a:r>
          </a:p>
          <a:p>
            <a:pPr marL="0" indent="0" fontAlgn="auto">
              <a:lnSpc>
                <a:spcPct val="100000"/>
              </a:lnSpc>
              <a:buNone/>
            </a:pPr>
            <a:r>
              <a:rPr lang="en-US" sz="1800" dirty="0">
                <a:solidFill>
                  <a:schemeClr val="accent6"/>
                </a:solidFill>
                <a:cs typeface="+mn-lt"/>
                <a:sym typeface="+mn-ea"/>
              </a:rPr>
              <a:t>Given RDF graphs &lt;http://sample/</a:t>
            </a:r>
            <a:r>
              <a:rPr lang="en-US" sz="1800" dirty="0" err="1">
                <a:solidFill>
                  <a:schemeClr val="accent6"/>
                </a:solidFill>
                <a:cs typeface="+mn-lt"/>
                <a:sym typeface="+mn-ea"/>
              </a:rPr>
              <a:t>thesession</a:t>
            </a:r>
            <a:r>
              <a:rPr lang="en-US" sz="1800" dirty="0">
                <a:solidFill>
                  <a:schemeClr val="accent6"/>
                </a:solidFill>
                <a:cs typeface="+mn-lt"/>
                <a:sym typeface="+mn-ea"/>
              </a:rPr>
              <a:t>/reconciled&gt; and &lt;http://</a:t>
            </a:r>
            <a:r>
              <a:rPr lang="en-US" sz="1800" dirty="0" err="1">
                <a:solidFill>
                  <a:schemeClr val="accent6"/>
                </a:solidFill>
                <a:cs typeface="+mn-lt"/>
                <a:sym typeface="+mn-ea"/>
              </a:rPr>
              <a:t>musicbrainz</a:t>
            </a:r>
            <a:r>
              <a:rPr lang="en-US" sz="1800" dirty="0">
                <a:solidFill>
                  <a:schemeClr val="accent6"/>
                </a:solidFill>
                <a:cs typeface="+mn-lt"/>
                <a:sym typeface="+mn-ea"/>
              </a:rPr>
              <a:t>/reconciled&gt;, the properties and classes of instances are reconciled with </a:t>
            </a:r>
            <a:r>
              <a:rPr lang="en-US" sz="1800" dirty="0" err="1">
                <a:solidFill>
                  <a:schemeClr val="accent6"/>
                </a:solidFill>
                <a:cs typeface="+mn-lt"/>
                <a:sym typeface="+mn-ea"/>
              </a:rPr>
              <a:t>Wikidata</a:t>
            </a:r>
            <a:r>
              <a:rPr lang="en-US" sz="1800" dirty="0">
                <a:solidFill>
                  <a:schemeClr val="accent6"/>
                </a:solidFill>
                <a:cs typeface="+mn-lt"/>
                <a:sym typeface="+mn-ea"/>
              </a:rPr>
              <a:t> as much as possible. </a:t>
            </a:r>
          </a:p>
          <a:p>
            <a:pPr marL="0" indent="0" fontAlgn="auto">
              <a:lnSpc>
                <a:spcPct val="90000"/>
              </a:lnSpc>
              <a:buNone/>
            </a:pPr>
            <a:r>
              <a:rPr lang="en-US" sz="1800" dirty="0">
                <a:solidFill>
                  <a:schemeClr val="accent6"/>
                </a:solidFill>
                <a:cs typeface="+mn-lt"/>
                <a:sym typeface="+mn-ea"/>
              </a:rPr>
              <a:t>1. For graph &lt;http://sample/</a:t>
            </a:r>
            <a:r>
              <a:rPr lang="en-US" sz="1800" dirty="0" err="1">
                <a:solidFill>
                  <a:schemeClr val="accent6"/>
                </a:solidFill>
                <a:cs typeface="+mn-lt"/>
                <a:sym typeface="+mn-ea"/>
              </a:rPr>
              <a:t>thesession</a:t>
            </a:r>
            <a:r>
              <a:rPr lang="en-US" sz="1800" dirty="0">
                <a:solidFill>
                  <a:schemeClr val="accent6"/>
                </a:solidFill>
                <a:cs typeface="+mn-lt"/>
                <a:sym typeface="+mn-ea"/>
              </a:rPr>
              <a:t>/reconciled/</a:t>
            </a:r>
            <a:r>
              <a:rPr lang="en-US" sz="1800" dirty="0" err="1">
                <a:solidFill>
                  <a:schemeClr val="accent6"/>
                </a:solidFill>
                <a:cs typeface="+mn-lt"/>
                <a:sym typeface="+mn-ea"/>
              </a:rPr>
              <a:t>noLangLabel</a:t>
            </a:r>
            <a:r>
              <a:rPr lang="en-US" sz="1800" dirty="0">
                <a:solidFill>
                  <a:schemeClr val="accent6"/>
                </a:solidFill>
                <a:cs typeface="+mn-lt"/>
                <a:sym typeface="+mn-ea"/>
              </a:rPr>
              <a:t>&gt;:</a:t>
            </a:r>
          </a:p>
          <a:p>
            <a:pPr marL="457200" lvl="1" indent="0">
              <a:lnSpc>
                <a:spcPct val="90000"/>
              </a:lnSpc>
              <a:buNone/>
            </a:pPr>
            <a:r>
              <a:rPr lang="en-US" sz="1800" dirty="0">
                <a:solidFill>
                  <a:schemeClr val="accent6"/>
                </a:solidFill>
                <a:cs typeface="+mn-lt"/>
                <a:sym typeface="+mn-ea"/>
              </a:rPr>
              <a:t>wd:Q482994 a </a:t>
            </a:r>
            <a:r>
              <a:rPr lang="en-US" sz="1800" dirty="0" err="1">
                <a:solidFill>
                  <a:schemeClr val="accent6"/>
                </a:solidFill>
                <a:cs typeface="+mn-lt"/>
                <a:sym typeface="+mn-ea"/>
              </a:rPr>
              <a:t>owl:Class</a:t>
            </a:r>
            <a:r>
              <a:rPr lang="en-US" sz="1800" dirty="0">
                <a:solidFill>
                  <a:schemeClr val="accent6"/>
                </a:solidFill>
                <a:cs typeface="+mn-lt"/>
                <a:sym typeface="+mn-ea"/>
              </a:rPr>
              <a:t>; </a:t>
            </a:r>
            <a:r>
              <a:rPr lang="en-US" sz="1800" dirty="0" err="1">
                <a:solidFill>
                  <a:schemeClr val="accent6"/>
                </a:solidFill>
                <a:cs typeface="+mn-lt"/>
                <a:sym typeface="+mn-ea"/>
              </a:rPr>
              <a:t>rdfs:label</a:t>
            </a:r>
            <a:r>
              <a:rPr lang="en-US" sz="1800" dirty="0">
                <a:solidFill>
                  <a:schemeClr val="accent6"/>
                </a:solidFill>
                <a:cs typeface="+mn-lt"/>
                <a:sym typeface="+mn-ea"/>
              </a:rPr>
              <a:t> “Record”. wdt:P2561 </a:t>
            </a:r>
            <a:r>
              <a:rPr lang="en-US" sz="1800" dirty="0" err="1">
                <a:solidFill>
                  <a:schemeClr val="accent6"/>
                </a:solidFill>
                <a:cs typeface="+mn-lt"/>
                <a:sym typeface="+mn-ea"/>
              </a:rPr>
              <a:t>rdfs:label</a:t>
            </a:r>
            <a:r>
              <a:rPr lang="en-US" sz="1800" dirty="0">
                <a:solidFill>
                  <a:schemeClr val="accent6"/>
                </a:solidFill>
                <a:cs typeface="+mn-lt"/>
                <a:sym typeface="+mn-ea"/>
              </a:rPr>
              <a:t> “name”.</a:t>
            </a:r>
          </a:p>
          <a:p>
            <a:pPr marL="0" indent="0">
              <a:lnSpc>
                <a:spcPct val="100000"/>
              </a:lnSpc>
              <a:buNone/>
            </a:pPr>
            <a:r>
              <a:rPr lang="en-US" sz="1800" dirty="0">
                <a:solidFill>
                  <a:schemeClr val="accent6"/>
                </a:solidFill>
                <a:cs typeface="+mn-lt"/>
                <a:sym typeface="+mn-ea"/>
              </a:rPr>
              <a:t>2. For graph &lt;http://</a:t>
            </a:r>
            <a:r>
              <a:rPr lang="en-US" sz="1800" dirty="0" err="1">
                <a:solidFill>
                  <a:schemeClr val="accent6"/>
                </a:solidFill>
                <a:cs typeface="+mn-lt"/>
                <a:sym typeface="+mn-ea"/>
              </a:rPr>
              <a:t>musicbrainz</a:t>
            </a:r>
            <a:r>
              <a:rPr lang="en-US" sz="1800" dirty="0">
                <a:solidFill>
                  <a:schemeClr val="accent6"/>
                </a:solidFill>
                <a:cs typeface="+mn-lt"/>
                <a:sym typeface="+mn-ea"/>
              </a:rPr>
              <a:t>/reconciled&gt;</a:t>
            </a:r>
          </a:p>
          <a:p>
            <a:pPr marL="457200" lvl="1" indent="0">
              <a:lnSpc>
                <a:spcPct val="100000"/>
              </a:lnSpc>
              <a:buNone/>
            </a:pPr>
            <a:r>
              <a:rPr lang="en-US" sz="1800" dirty="0">
                <a:solidFill>
                  <a:schemeClr val="accent6"/>
                </a:solidFill>
                <a:cs typeface="+mn-lt"/>
                <a:sym typeface="+mn-ea"/>
              </a:rPr>
              <a:t>wd:Q3972943 a </a:t>
            </a:r>
            <a:r>
              <a:rPr lang="en-US" sz="1800" dirty="0" err="1">
                <a:solidFill>
                  <a:schemeClr val="accent6"/>
                </a:solidFill>
                <a:cs typeface="+mn-lt"/>
                <a:sym typeface="+mn-ea"/>
              </a:rPr>
              <a:t>owl:Class</a:t>
            </a:r>
            <a:r>
              <a:rPr lang="en-US" sz="1800" dirty="0">
                <a:solidFill>
                  <a:schemeClr val="accent6"/>
                </a:solidFill>
                <a:cs typeface="+mn-lt"/>
                <a:sym typeface="+mn-ea"/>
              </a:rPr>
              <a:t>; </a:t>
            </a:r>
            <a:r>
              <a:rPr lang="en-US" sz="1800" dirty="0" err="1">
                <a:solidFill>
                  <a:schemeClr val="accent6"/>
                </a:solidFill>
                <a:cs typeface="+mn-lt"/>
                <a:sym typeface="+mn-ea"/>
              </a:rPr>
              <a:t>rdfs:label</a:t>
            </a:r>
            <a:r>
              <a:rPr lang="en-US" sz="1800" dirty="0">
                <a:solidFill>
                  <a:schemeClr val="accent6"/>
                </a:solidFill>
                <a:cs typeface="+mn-lt"/>
                <a:sym typeface="+mn-ea"/>
              </a:rPr>
              <a:t> “Record”. </a:t>
            </a:r>
          </a:p>
          <a:p>
            <a:pPr marL="457200" lvl="1" indent="0">
              <a:lnSpc>
                <a:spcPct val="100000"/>
              </a:lnSpc>
              <a:buNone/>
            </a:pPr>
            <a:r>
              <a:rPr lang="en-US" sz="1800" dirty="0">
                <a:solidFill>
                  <a:schemeClr val="accent6"/>
                </a:solidFill>
                <a:cs typeface="+mn-lt"/>
                <a:sym typeface="+mn-ea"/>
              </a:rPr>
              <a:t>wdt:P1476 </a:t>
            </a:r>
            <a:r>
              <a:rPr lang="en-US" sz="1800" dirty="0" err="1">
                <a:solidFill>
                  <a:schemeClr val="accent6"/>
                </a:solidFill>
                <a:cs typeface="+mn-lt"/>
                <a:sym typeface="+mn-ea"/>
              </a:rPr>
              <a:t>rdfs:label</a:t>
            </a:r>
            <a:r>
              <a:rPr lang="en-US" sz="1800" dirty="0">
                <a:solidFill>
                  <a:schemeClr val="accent6"/>
                </a:solidFill>
                <a:cs typeface="+mn-lt"/>
                <a:sym typeface="+mn-ea"/>
              </a:rPr>
              <a:t> “title”; </a:t>
            </a:r>
            <a:r>
              <a:rPr lang="en-US" sz="1800" dirty="0" err="1">
                <a:solidFill>
                  <a:schemeClr val="accent6"/>
                </a:solidFill>
                <a:cs typeface="+mn-lt"/>
                <a:sym typeface="+mn-ea"/>
              </a:rPr>
              <a:t>rdfs:domain</a:t>
            </a:r>
            <a:r>
              <a:rPr lang="en-US" sz="1800" dirty="0">
                <a:solidFill>
                  <a:schemeClr val="accent6"/>
                </a:solidFill>
                <a:cs typeface="+mn-lt"/>
                <a:sym typeface="+mn-ea"/>
              </a:rPr>
              <a:t> wd:Q3972943. </a:t>
            </a:r>
          </a:p>
          <a:p>
            <a:pPr marL="457200" lvl="1" indent="0">
              <a:lnSpc>
                <a:spcPct val="100000"/>
              </a:lnSpc>
              <a:buNone/>
            </a:pPr>
            <a:r>
              <a:rPr lang="en-US" sz="1800" dirty="0">
                <a:solidFill>
                  <a:schemeClr val="accent6"/>
                </a:solidFill>
                <a:cs typeface="+mn-lt"/>
                <a:sym typeface="+mn-ea"/>
              </a:rPr>
              <a:t>wdt:P264 </a:t>
            </a:r>
            <a:r>
              <a:rPr lang="en-US" sz="1800" dirty="0" err="1">
                <a:solidFill>
                  <a:schemeClr val="accent6"/>
                </a:solidFill>
                <a:cs typeface="+mn-lt"/>
                <a:sym typeface="+mn-ea"/>
              </a:rPr>
              <a:t>rdfs:label</a:t>
            </a:r>
            <a:r>
              <a:rPr lang="en-US" sz="1800" dirty="0">
                <a:solidFill>
                  <a:schemeClr val="accent6"/>
                </a:solidFill>
                <a:cs typeface="+mn-lt"/>
                <a:sym typeface="+mn-ea"/>
              </a:rPr>
              <a:t> “record label”; </a:t>
            </a:r>
            <a:r>
              <a:rPr lang="en-US" sz="1800" dirty="0" err="1">
                <a:solidFill>
                  <a:schemeClr val="accent6"/>
                </a:solidFill>
                <a:cs typeface="+mn-lt"/>
                <a:sym typeface="+mn-ea"/>
              </a:rPr>
              <a:t>rdfs:domain</a:t>
            </a:r>
            <a:r>
              <a:rPr lang="en-US" sz="1800" dirty="0">
                <a:solidFill>
                  <a:schemeClr val="accent6"/>
                </a:solidFill>
                <a:cs typeface="+mn-lt"/>
                <a:sym typeface="+mn-ea"/>
              </a:rPr>
              <a:t> wd:Q3972943; </a:t>
            </a:r>
            <a:r>
              <a:rPr lang="en-US" sz="1800" dirty="0" err="1">
                <a:solidFill>
                  <a:schemeClr val="accent6"/>
                </a:solidFill>
                <a:cs typeface="+mn-lt"/>
                <a:sym typeface="+mn-ea"/>
              </a:rPr>
              <a:t>rdfs:range</a:t>
            </a:r>
            <a:r>
              <a:rPr lang="en-US" sz="1800" dirty="0">
                <a:solidFill>
                  <a:schemeClr val="accent6"/>
                </a:solidFill>
                <a:cs typeface="+mn-lt"/>
                <a:sym typeface="+mn-ea"/>
              </a:rPr>
              <a:t> wd:Q18127. </a:t>
            </a:r>
          </a:p>
          <a:p>
            <a:pPr marL="457200" lvl="1" indent="0">
              <a:lnSpc>
                <a:spcPct val="100000"/>
              </a:lnSpc>
              <a:buNone/>
            </a:pPr>
            <a:r>
              <a:rPr lang="en-US" sz="1800" dirty="0">
                <a:solidFill>
                  <a:schemeClr val="accent6"/>
                </a:solidFill>
                <a:cs typeface="+mn-lt"/>
                <a:sym typeface="+mn-ea"/>
              </a:rPr>
              <a:t>wdt:P2561 </a:t>
            </a:r>
            <a:r>
              <a:rPr lang="en-US" sz="1800" dirty="0" err="1">
                <a:solidFill>
                  <a:schemeClr val="accent6"/>
                </a:solidFill>
                <a:cs typeface="+mn-lt"/>
                <a:sym typeface="+mn-ea"/>
              </a:rPr>
              <a:t>rdfs:domain</a:t>
            </a:r>
            <a:r>
              <a:rPr lang="en-US" sz="1800" dirty="0">
                <a:solidFill>
                  <a:schemeClr val="accent6"/>
                </a:solidFill>
                <a:cs typeface="+mn-lt"/>
                <a:sym typeface="+mn-ea"/>
              </a:rPr>
              <a:t> wd:Q18127; </a:t>
            </a:r>
            <a:r>
              <a:rPr lang="en-US" sz="1800" dirty="0" err="1">
                <a:solidFill>
                  <a:schemeClr val="accent6"/>
                </a:solidFill>
                <a:cs typeface="+mn-lt"/>
                <a:sym typeface="+mn-ea"/>
              </a:rPr>
              <a:t>rdfs:comment</a:t>
            </a:r>
            <a:r>
              <a:rPr lang="en-US" sz="1800" dirty="0">
                <a:solidFill>
                  <a:schemeClr val="accent6"/>
                </a:solidFill>
                <a:cs typeface="+mn-lt"/>
                <a:sym typeface="+mn-ea"/>
              </a:rPr>
              <a:t> “It’s  the name of ‘record label’. </a:t>
            </a:r>
            <a:r>
              <a:rPr lang="en-US" sz="1800" b="1" dirty="0">
                <a:solidFill>
                  <a:schemeClr val="accent6"/>
                </a:solidFill>
                <a:cs typeface="+mn-lt"/>
                <a:sym typeface="+mn-ea"/>
              </a:rPr>
              <a:t>Don't use </a:t>
            </a:r>
            <a:r>
              <a:rPr lang="en-US" sz="1800" b="1" dirty="0" err="1">
                <a:solidFill>
                  <a:schemeClr val="accent6"/>
                </a:solidFill>
                <a:cs typeface="+mn-lt"/>
                <a:sym typeface="+mn-ea"/>
              </a:rPr>
              <a:t>rdfs:label</a:t>
            </a:r>
            <a:r>
              <a:rPr lang="en-US" sz="1800" b="1" dirty="0">
                <a:solidFill>
                  <a:schemeClr val="accent6"/>
                </a:solidFill>
                <a:cs typeface="+mn-lt"/>
                <a:sym typeface="+mn-ea"/>
              </a:rPr>
              <a:t> </a:t>
            </a:r>
            <a:r>
              <a:rPr lang="en-US" sz="1800" dirty="0">
                <a:solidFill>
                  <a:schemeClr val="accent6"/>
                </a:solidFill>
                <a:cs typeface="+mn-lt"/>
                <a:sym typeface="+mn-ea"/>
              </a:rPr>
              <a:t>as a predicate in the triple pattern of the generated SPARQL!”!!!</a:t>
            </a:r>
          </a:p>
          <a:p>
            <a:pPr marL="457200" lvl="1" indent="0">
              <a:lnSpc>
                <a:spcPct val="100000"/>
              </a:lnSpc>
              <a:buNone/>
            </a:pPr>
            <a:r>
              <a:rPr lang="en-US" sz="1800" dirty="0">
                <a:solidFill>
                  <a:schemeClr val="accent6"/>
                </a:solidFill>
                <a:cs typeface="+mn-lt"/>
                <a:sym typeface="+mn-ea"/>
              </a:rPr>
              <a:t>wd:Q18127 </a:t>
            </a:r>
            <a:r>
              <a:rPr lang="en-US" sz="1800" dirty="0" err="1">
                <a:solidFill>
                  <a:schemeClr val="accent6"/>
                </a:solidFill>
                <a:cs typeface="+mn-lt"/>
                <a:sym typeface="+mn-ea"/>
              </a:rPr>
              <a:t>rdfs:label</a:t>
            </a:r>
            <a:r>
              <a:rPr lang="en-US" sz="1800" dirty="0">
                <a:solidFill>
                  <a:schemeClr val="accent6"/>
                </a:solidFill>
                <a:cs typeface="+mn-lt"/>
                <a:sym typeface="+mn-ea"/>
              </a:rPr>
              <a:t> “Label”.</a:t>
            </a:r>
          </a:p>
          <a:p>
            <a:pPr marL="0" indent="0">
              <a:lnSpc>
                <a:spcPct val="100000"/>
              </a:lnSpc>
              <a:buNone/>
            </a:pPr>
            <a:r>
              <a:rPr lang="en-US" sz="1800" dirty="0">
                <a:solidFill>
                  <a:schemeClr val="accent6"/>
                </a:solidFill>
                <a:cs typeface="+mn-lt"/>
                <a:sym typeface="+mn-ea"/>
              </a:rPr>
              <a:t>Make sure to generate an absolutely correct SPARQL for the following question</a:t>
            </a:r>
          </a:p>
          <a:p>
            <a:pPr marL="0" indent="0">
              <a:lnSpc>
                <a:spcPct val="90000"/>
              </a:lnSpc>
              <a:buNone/>
            </a:pPr>
            <a:r>
              <a:rPr lang="en-US" sz="1800" dirty="0">
                <a:solidFill>
                  <a:schemeClr val="accent6"/>
                </a:solidFill>
                <a:cs typeface="+mn-lt"/>
                <a:sym typeface="+mn-ea"/>
              </a:rPr>
              <a:t>(Note: Primarily use the properties or classes mentioned above for each graph. You can use wdt:P2561 of wd:Q482994 to match wdt:P1476 of wd:Q3972943. Return both the URI of the record labels and the name of record labels):</a:t>
            </a:r>
          </a:p>
          <a:p>
            <a:pPr marL="0" indent="0">
              <a:lnSpc>
                <a:spcPct val="90000"/>
              </a:lnSpc>
              <a:buNone/>
            </a:pPr>
            <a:r>
              <a:rPr lang="en-US" sz="1800" dirty="0">
                <a:solidFill>
                  <a:schemeClr val="tx1">
                    <a:lumMod val="85000"/>
                    <a:lumOff val="15000"/>
                  </a:schemeClr>
                </a:solidFill>
                <a:cs typeface="+mn-lt"/>
                <a:sym typeface="+mn-ea"/>
              </a:rPr>
              <a:t>List the </a:t>
            </a:r>
            <a:r>
              <a:rPr lang="en-US" sz="1800" dirty="0">
                <a:solidFill>
                  <a:schemeClr val="accent2"/>
                </a:solidFill>
                <a:cs typeface="+mn-lt"/>
                <a:sym typeface="+mn-ea"/>
              </a:rPr>
              <a:t>top five most popular labels from </a:t>
            </a:r>
            <a:r>
              <a:rPr lang="en-US" sz="1800" dirty="0" err="1">
                <a:solidFill>
                  <a:schemeClr val="accent2"/>
                </a:solidFill>
                <a:cs typeface="+mn-lt"/>
                <a:sym typeface="+mn-ea"/>
              </a:rPr>
              <a:t>MusicBrainz</a:t>
            </a:r>
            <a:r>
              <a:rPr lang="en-US" sz="1800" dirty="0">
                <a:solidFill>
                  <a:schemeClr val="accent1"/>
                </a:solidFill>
                <a:cs typeface="+mn-lt"/>
                <a:sym typeface="+mn-ea"/>
              </a:rPr>
              <a:t> </a:t>
            </a:r>
            <a:r>
              <a:rPr lang="en-US" sz="1800" dirty="0">
                <a:solidFill>
                  <a:schemeClr val="tx1">
                    <a:lumMod val="85000"/>
                    <a:lumOff val="15000"/>
                  </a:schemeClr>
                </a:solidFill>
                <a:cs typeface="+mn-lt"/>
                <a:sym typeface="+mn-ea"/>
              </a:rPr>
              <a:t>whose records are also on </a:t>
            </a:r>
            <a:r>
              <a:rPr lang="en-US" sz="1800" dirty="0" err="1">
                <a:solidFill>
                  <a:schemeClr val="tx1">
                    <a:lumMod val="85000"/>
                    <a:lumOff val="15000"/>
                  </a:schemeClr>
                </a:solidFill>
                <a:cs typeface="+mn-lt"/>
                <a:sym typeface="+mn-ea"/>
              </a:rPr>
              <a:t>TheSession</a:t>
            </a:r>
            <a:r>
              <a:rPr lang="en-US" sz="1800" dirty="0">
                <a:solidFill>
                  <a:schemeClr val="tx1">
                    <a:lumMod val="85000"/>
                    <a:lumOff val="15000"/>
                  </a:schemeClr>
                </a:solidFill>
                <a:cs typeface="+mn-lt"/>
                <a:sym typeface="+mn-ea"/>
              </a:rPr>
              <a:t> database</a:t>
            </a:r>
          </a:p>
        </p:txBody>
      </p:sp>
      <p:sp>
        <p:nvSpPr>
          <p:cNvPr id="4" name="Text Box 3"/>
          <p:cNvSpPr txBox="1"/>
          <p:nvPr/>
        </p:nvSpPr>
        <p:spPr>
          <a:xfrm>
            <a:off x="687705" y="7307580"/>
            <a:ext cx="6096000" cy="368300"/>
          </a:xfrm>
          <a:prstGeom prst="rect">
            <a:avLst/>
          </a:prstGeom>
          <a:noFill/>
        </p:spPr>
        <p:txBody>
          <a:bodyPr wrap="square" rtlCol="0" anchor="t">
            <a:spAutoFit/>
          </a:bodyPr>
          <a:lstStyle/>
          <a:p>
            <a:r>
              <a:rPr lang="en-US">
                <a:solidFill>
                  <a:schemeClr val="accent3"/>
                </a:solidFill>
              </a:rPr>
              <a:t>used by musicians</a:t>
            </a:r>
            <a:r>
              <a:rPr lang="en-US"/>
              <a:t> </a:t>
            </a:r>
          </a:p>
        </p:txBody>
      </p:sp>
      <p:sp>
        <p:nvSpPr>
          <p:cNvPr id="6" name="Text Box 5"/>
          <p:cNvSpPr txBox="1"/>
          <p:nvPr/>
        </p:nvSpPr>
        <p:spPr>
          <a:xfrm>
            <a:off x="12192000" y="1292860"/>
            <a:ext cx="6096000" cy="706755"/>
          </a:xfrm>
          <a:prstGeom prst="rect">
            <a:avLst/>
          </a:prstGeom>
          <a:noFill/>
        </p:spPr>
        <p:txBody>
          <a:bodyPr wrap="square" rtlCol="0" anchor="t">
            <a:spAutoFit/>
          </a:bodyPr>
          <a:lstStyle/>
          <a:p>
            <a:r>
              <a:rPr lang="en-US" sz="2000">
                <a:solidFill>
                  <a:schemeClr val="accent3"/>
                </a:solidFill>
                <a:latin typeface="Chakra Petch Regular" panose="00000500000000000000" charset="0"/>
                <a:cs typeface="Chakra Petch Regular" panose="00000500000000000000" charset="0"/>
                <a:sym typeface="+mn-ea"/>
              </a:rPr>
              <a:t>Given </a:t>
            </a:r>
            <a:r>
              <a:rPr lang="en-US" sz="2000" b="1">
                <a:solidFill>
                  <a:schemeClr val="accent3"/>
                </a:solidFill>
                <a:latin typeface="Chakra Petch Bold" panose="00000500000000000000" charset="0"/>
                <a:cs typeface="Chakra Petch Bold" panose="00000500000000000000" charset="0"/>
                <a:sym typeface="+mn-ea"/>
              </a:rPr>
              <a:t>wd:Q482994 owl:equivalentClass wd:Q3972943.</a:t>
            </a:r>
          </a:p>
        </p:txBody>
      </p:sp>
      <p:sp>
        <p:nvSpPr>
          <p:cNvPr id="9" name="Text Box 8"/>
          <p:cNvSpPr txBox="1"/>
          <p:nvPr/>
        </p:nvSpPr>
        <p:spPr>
          <a:xfrm>
            <a:off x="2857500" y="7353935"/>
            <a:ext cx="6096000" cy="321945"/>
          </a:xfrm>
          <a:prstGeom prst="rect">
            <a:avLst/>
          </a:prstGeom>
          <a:noFill/>
        </p:spPr>
        <p:txBody>
          <a:bodyPr wrap="square" rtlCol="0" anchor="t">
            <a:spAutoFit/>
          </a:bodyPr>
          <a:lstStyle/>
          <a:p>
            <a:r>
              <a:rPr lang="en-US" sz="1500">
                <a:solidFill>
                  <a:schemeClr val="accent3"/>
                </a:solidFill>
                <a:sym typeface="+mn-ea"/>
              </a:rPr>
              <a:t>the relationship between recording and recording label in</a:t>
            </a:r>
          </a:p>
        </p:txBody>
      </p:sp>
      <p:sp>
        <p:nvSpPr>
          <p:cNvPr id="3" name="Text Box 2"/>
          <p:cNvSpPr txBox="1"/>
          <p:nvPr/>
        </p:nvSpPr>
        <p:spPr>
          <a:xfrm>
            <a:off x="2172929" y="6018593"/>
            <a:ext cx="10019071" cy="369332"/>
          </a:xfrm>
          <a:prstGeom prst="rect">
            <a:avLst/>
          </a:prstGeom>
          <a:noFill/>
        </p:spPr>
        <p:txBody>
          <a:bodyPr wrap="square" rtlCol="0">
            <a:spAutoFit/>
          </a:bodyPr>
          <a:lstStyle/>
          <a:p>
            <a:r>
              <a:rPr lang="en-US" sz="1800" i="1" dirty="0">
                <a:solidFill>
                  <a:schemeClr val="tx1">
                    <a:lumMod val="85000"/>
                    <a:lumOff val="15000"/>
                  </a:schemeClr>
                </a:solidFill>
                <a:sym typeface="+mn-ea"/>
              </a:rPr>
              <a:t>List </a:t>
            </a:r>
            <a:r>
              <a:rPr lang="en-US" sz="1800" i="1" dirty="0">
                <a:solidFill>
                  <a:schemeClr val="accent2"/>
                </a:solidFill>
                <a:sym typeface="+mn-ea"/>
              </a:rPr>
              <a:t>top five most popular record labels</a:t>
            </a:r>
            <a:r>
              <a:rPr lang="en-US" sz="1800" i="1" dirty="0">
                <a:sym typeface="+mn-ea"/>
              </a:rPr>
              <a:t> </a:t>
            </a:r>
            <a:r>
              <a:rPr lang="en-US" sz="1800" i="1" dirty="0">
                <a:solidFill>
                  <a:schemeClr val="tx1">
                    <a:lumMod val="85000"/>
                    <a:lumOff val="15000"/>
                  </a:schemeClr>
                </a:solidFill>
                <a:sym typeface="+mn-ea"/>
              </a:rPr>
              <a:t>used by musicians on </a:t>
            </a:r>
            <a:r>
              <a:rPr lang="en-US" sz="1800" i="1" dirty="0" err="1">
                <a:solidFill>
                  <a:schemeClr val="tx1">
                    <a:lumMod val="85000"/>
                    <a:lumOff val="15000"/>
                  </a:schemeClr>
                </a:solidFill>
                <a:sym typeface="+mn-ea"/>
              </a:rPr>
              <a:t>TheSession</a:t>
            </a:r>
            <a:r>
              <a:rPr lang="en-US" sz="1800" i="1" dirty="0">
                <a:solidFill>
                  <a:schemeClr val="tx1">
                    <a:lumMod val="85000"/>
                    <a:lumOff val="15000"/>
                  </a:schemeClr>
                </a:solidFill>
                <a:sym typeface="+mn-ea"/>
              </a:rPr>
              <a:t>? </a:t>
            </a:r>
            <a:r>
              <a:rPr lang="zh-CN" altLang="en-US" sz="1800" i="1" dirty="0">
                <a:solidFill>
                  <a:schemeClr val="tx1">
                    <a:lumMod val="85000"/>
                    <a:lumOff val="15000"/>
                  </a:schemeClr>
                </a:solidFill>
                <a:sym typeface="+mn-ea"/>
              </a:rPr>
              <a:t> </a:t>
            </a:r>
            <a:r>
              <a:rPr lang="en-US" altLang="zh-CN" b="1" i="1" dirty="0">
                <a:solidFill>
                  <a:schemeClr val="accent1">
                    <a:lumMod val="60000"/>
                    <a:lumOff val="40000"/>
                  </a:schemeClr>
                </a:solidFill>
              </a:rPr>
              <a:t>-&gt;deceptive,</a:t>
            </a:r>
            <a:r>
              <a:rPr lang="zh-CN" altLang="en-US" b="1" i="1" dirty="0">
                <a:solidFill>
                  <a:schemeClr val="accent1">
                    <a:lumMod val="60000"/>
                    <a:lumOff val="40000"/>
                  </a:schemeClr>
                </a:solidFill>
              </a:rPr>
              <a:t> </a:t>
            </a:r>
            <a:r>
              <a:rPr lang="en-US" b="1" i="1" dirty="0">
                <a:solidFill>
                  <a:schemeClr val="accent1">
                    <a:lumMod val="60000"/>
                    <a:lumOff val="40000"/>
                  </a:schemeClr>
                </a:solidFill>
              </a:rPr>
              <a:t>Modification:</a:t>
            </a:r>
            <a:endParaRPr lang="en-US" altLang="en-US" b="1" i="1" dirty="0">
              <a:solidFill>
                <a:schemeClr val="accent1">
                  <a:lumMod val="60000"/>
                  <a:lumOff val="40000"/>
                </a:schemeClr>
              </a:solidFill>
            </a:endParaRP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73</a:t>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1606550"/>
            <a:ext cx="10515600" cy="5256530"/>
          </a:xfrm>
        </p:spPr>
        <p:txBody>
          <a:bodyPr>
            <a:noAutofit/>
          </a:bodyPr>
          <a:lstStyle/>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PREFIX wd: &lt;http://</a:t>
            </a:r>
            <a:r>
              <a:rPr lang="en-US" sz="1800" dirty="0" err="1">
                <a:solidFill>
                  <a:schemeClr val="accent1"/>
                </a:solidFill>
                <a:latin typeface="Chakra Petch Regular" panose="00000500000000000000" charset="0"/>
                <a:cs typeface="Chakra Petch Regular" panose="00000500000000000000" charset="0"/>
              </a:rPr>
              <a:t>www.wikidata.org</a:t>
            </a:r>
            <a:r>
              <a:rPr lang="en-US" sz="1800" dirty="0">
                <a:solidFill>
                  <a:schemeClr val="accent1"/>
                </a:solidFill>
                <a:latin typeface="Chakra Petch Regular" panose="00000500000000000000" charset="0"/>
                <a:cs typeface="Chakra Petch Regular" panose="00000500000000000000" charset="0"/>
              </a:rPr>
              <a:t>/entity/&gt;</a:t>
            </a: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PREFIX </a:t>
            </a:r>
            <a:r>
              <a:rPr lang="en-US" sz="1800" dirty="0" err="1">
                <a:solidFill>
                  <a:schemeClr val="accent1"/>
                </a:solidFill>
                <a:latin typeface="Chakra Petch Regular" panose="00000500000000000000" charset="0"/>
                <a:cs typeface="Chakra Petch Regular" panose="00000500000000000000" charset="0"/>
              </a:rPr>
              <a:t>wdt</a:t>
            </a:r>
            <a:r>
              <a:rPr lang="en-US" sz="1800" dirty="0">
                <a:solidFill>
                  <a:schemeClr val="accent1"/>
                </a:solidFill>
                <a:latin typeface="Chakra Petch Regular" panose="00000500000000000000" charset="0"/>
                <a:cs typeface="Chakra Petch Regular" panose="00000500000000000000" charset="0"/>
              </a:rPr>
              <a:t>: &lt;http://</a:t>
            </a:r>
            <a:r>
              <a:rPr lang="en-US" sz="1800" dirty="0" err="1">
                <a:solidFill>
                  <a:schemeClr val="accent1"/>
                </a:solidFill>
                <a:latin typeface="Chakra Petch Regular" panose="00000500000000000000" charset="0"/>
                <a:cs typeface="Chakra Petch Regular" panose="00000500000000000000" charset="0"/>
              </a:rPr>
              <a:t>www.wikidata.org</a:t>
            </a:r>
            <a:r>
              <a:rPr lang="en-US" sz="1800" dirty="0">
                <a:solidFill>
                  <a:schemeClr val="accent1"/>
                </a:solidFill>
                <a:latin typeface="Chakra Petch Regular" panose="00000500000000000000" charset="0"/>
                <a:cs typeface="Chakra Petch Regular" panose="00000500000000000000" charset="0"/>
              </a:rPr>
              <a:t>/prop/direct/&gt;</a:t>
            </a: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PREFIX </a:t>
            </a:r>
            <a:r>
              <a:rPr lang="en-US" sz="1800" dirty="0" err="1">
                <a:solidFill>
                  <a:schemeClr val="accent1"/>
                </a:solidFill>
                <a:latin typeface="Chakra Petch Regular" panose="00000500000000000000" charset="0"/>
                <a:cs typeface="Chakra Petch Regular" panose="00000500000000000000" charset="0"/>
              </a:rPr>
              <a:t>rdfs</a:t>
            </a:r>
            <a:r>
              <a:rPr lang="en-US" sz="1800" dirty="0">
                <a:solidFill>
                  <a:schemeClr val="accent1"/>
                </a:solidFill>
                <a:latin typeface="Chakra Petch Regular" panose="00000500000000000000" charset="0"/>
                <a:cs typeface="Chakra Petch Regular" panose="00000500000000000000" charset="0"/>
              </a:rPr>
              <a:t>: &lt;http://www.w3.org/2000/01/</a:t>
            </a:r>
            <a:r>
              <a:rPr lang="en-US" sz="1800" dirty="0" err="1">
                <a:solidFill>
                  <a:schemeClr val="accent1"/>
                </a:solidFill>
                <a:latin typeface="Chakra Petch Regular" panose="00000500000000000000" charset="0"/>
                <a:cs typeface="Chakra Petch Regular" panose="00000500000000000000" charset="0"/>
              </a:rPr>
              <a:t>rdf</a:t>
            </a:r>
            <a:r>
              <a:rPr lang="en-US" sz="1800" dirty="0">
                <a:solidFill>
                  <a:schemeClr val="accent1"/>
                </a:solidFill>
                <a:latin typeface="Chakra Petch Regular" panose="00000500000000000000" charset="0"/>
                <a:cs typeface="Chakra Petch Regular" panose="00000500000000000000" charset="0"/>
              </a:rPr>
              <a:t>-schema#&gt;</a:t>
            </a: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SELECT ?</a:t>
            </a:r>
            <a:r>
              <a:rPr lang="en-US" sz="1800" dirty="0" err="1">
                <a:solidFill>
                  <a:schemeClr val="accent1"/>
                </a:solidFill>
                <a:latin typeface="Chakra Petch Regular" panose="00000500000000000000" charset="0"/>
                <a:cs typeface="Chakra Petch Regular" panose="00000500000000000000" charset="0"/>
              </a:rPr>
              <a:t>labelURI</a:t>
            </a:r>
            <a:r>
              <a:rPr lang="en-US" sz="1800" dirty="0">
                <a:solidFill>
                  <a:schemeClr val="accent1"/>
                </a:solidFill>
                <a:latin typeface="Chakra Petch Regular" panose="00000500000000000000" charset="0"/>
                <a:cs typeface="Chakra Petch Regular" panose="00000500000000000000" charset="0"/>
              </a:rPr>
              <a:t> ?</a:t>
            </a:r>
            <a:r>
              <a:rPr lang="en-US" sz="1800" dirty="0" err="1">
                <a:solidFill>
                  <a:schemeClr val="accent1"/>
                </a:solidFill>
                <a:latin typeface="Chakra Petch Regular" panose="00000500000000000000" charset="0"/>
                <a:cs typeface="Chakra Petch Regular" panose="00000500000000000000" charset="0"/>
              </a:rPr>
              <a:t>labelName</a:t>
            </a:r>
            <a:r>
              <a:rPr lang="en-US" sz="1800" dirty="0">
                <a:solidFill>
                  <a:schemeClr val="accent1"/>
                </a:solidFill>
                <a:latin typeface="Chakra Petch Regular" panose="00000500000000000000" charset="0"/>
                <a:cs typeface="Chakra Petch Regular" panose="00000500000000000000" charset="0"/>
              </a:rPr>
              <a:t> (COUNT(?record) AS ?</a:t>
            </a:r>
            <a:r>
              <a:rPr lang="en-US" sz="1800" dirty="0" err="1">
                <a:solidFill>
                  <a:schemeClr val="accent1"/>
                </a:solidFill>
                <a:latin typeface="Chakra Petch Regular" panose="00000500000000000000" charset="0"/>
                <a:cs typeface="Chakra Petch Regular" panose="00000500000000000000" charset="0"/>
              </a:rPr>
              <a:t>recordCount</a:t>
            </a:r>
            <a:r>
              <a:rPr lang="en-US" sz="1800" dirty="0">
                <a:solidFill>
                  <a:schemeClr val="accent1"/>
                </a:solidFill>
                <a:latin typeface="Chakra Petch Regular" panose="00000500000000000000" charset="0"/>
                <a:cs typeface="Chakra Petch Regular" panose="00000500000000000000" charset="0"/>
              </a:rPr>
              <a:t>) WHERE {</a:t>
            </a: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  # Records from </a:t>
            </a:r>
            <a:r>
              <a:rPr lang="en-US" sz="1800" dirty="0" err="1">
                <a:solidFill>
                  <a:schemeClr val="accent1"/>
                </a:solidFill>
                <a:latin typeface="Chakra Petch Regular" panose="00000500000000000000" charset="0"/>
                <a:cs typeface="Chakra Petch Regular" panose="00000500000000000000" charset="0"/>
              </a:rPr>
              <a:t>TheSession</a:t>
            </a:r>
            <a:endParaRPr lang="en-US" sz="1800" dirty="0">
              <a:solidFill>
                <a:schemeClr val="accent1"/>
              </a:solidFill>
              <a:latin typeface="Chakra Petch Regular" panose="00000500000000000000" charset="0"/>
              <a:cs typeface="Chakra Petch Regular" panose="00000500000000000000" charset="0"/>
            </a:endParaRP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  GRAPH &lt;http://sample/</a:t>
            </a:r>
            <a:r>
              <a:rPr lang="en-US" sz="1800" dirty="0" err="1">
                <a:solidFill>
                  <a:schemeClr val="accent1"/>
                </a:solidFill>
                <a:latin typeface="Chakra Petch Regular" panose="00000500000000000000" charset="0"/>
                <a:cs typeface="Chakra Petch Regular" panose="00000500000000000000" charset="0"/>
              </a:rPr>
              <a:t>thesession</a:t>
            </a:r>
            <a:r>
              <a:rPr lang="en-US" sz="1800" dirty="0">
                <a:solidFill>
                  <a:schemeClr val="accent1"/>
                </a:solidFill>
                <a:latin typeface="Chakra Petch Regular" panose="00000500000000000000" charset="0"/>
                <a:cs typeface="Chakra Petch Regular" panose="00000500000000000000" charset="0"/>
              </a:rPr>
              <a:t>/reconciled/</a:t>
            </a:r>
            <a:r>
              <a:rPr lang="en-US" sz="1800" dirty="0" err="1">
                <a:solidFill>
                  <a:schemeClr val="accent1"/>
                </a:solidFill>
                <a:cs typeface="+mn-lt"/>
                <a:sym typeface="+mn-ea"/>
              </a:rPr>
              <a:t>noLangLabel</a:t>
            </a:r>
            <a:r>
              <a:rPr lang="en-US" sz="1800" dirty="0">
                <a:solidFill>
                  <a:schemeClr val="accent1"/>
                </a:solidFill>
                <a:latin typeface="Chakra Petch Regular" panose="00000500000000000000" charset="0"/>
                <a:cs typeface="Chakra Petch Regular" panose="00000500000000000000" charset="0"/>
              </a:rPr>
              <a:t>&gt; { ?record a wd:Q482994.</a:t>
            </a: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    ?record wdt:P2561 ?</a:t>
            </a:r>
            <a:r>
              <a:rPr lang="en-US" sz="1800" dirty="0" err="1">
                <a:solidFill>
                  <a:schemeClr val="accent1"/>
                </a:solidFill>
                <a:latin typeface="Chakra Petch Regular" panose="00000500000000000000" charset="0"/>
                <a:cs typeface="Chakra Petch Regular" panose="00000500000000000000" charset="0"/>
              </a:rPr>
              <a:t>recordName</a:t>
            </a:r>
            <a:r>
              <a:rPr lang="en-US" sz="1800" dirty="0">
                <a:solidFill>
                  <a:schemeClr val="accent1"/>
                </a:solidFill>
                <a:latin typeface="Chakra Petch Regular" panose="00000500000000000000" charset="0"/>
                <a:cs typeface="Chakra Petch Regular" panose="00000500000000000000" charset="0"/>
              </a:rPr>
              <a:t>. }</a:t>
            </a: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  # Matching Records from </a:t>
            </a:r>
            <a:r>
              <a:rPr lang="en-US" sz="1800" dirty="0" err="1">
                <a:solidFill>
                  <a:schemeClr val="accent1"/>
                </a:solidFill>
                <a:latin typeface="Chakra Petch Regular" panose="00000500000000000000" charset="0"/>
                <a:cs typeface="Chakra Petch Regular" panose="00000500000000000000" charset="0"/>
              </a:rPr>
              <a:t>MusicBrainz</a:t>
            </a:r>
            <a:endParaRPr lang="en-US" sz="1800" dirty="0">
              <a:solidFill>
                <a:schemeClr val="accent1"/>
              </a:solidFill>
              <a:latin typeface="Chakra Petch Regular" panose="00000500000000000000" charset="0"/>
              <a:cs typeface="Chakra Petch Regular" panose="00000500000000000000" charset="0"/>
            </a:endParaRP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  GRAPH &lt;http://</a:t>
            </a:r>
            <a:r>
              <a:rPr lang="en-US" sz="1800" dirty="0" err="1">
                <a:solidFill>
                  <a:schemeClr val="accent1"/>
                </a:solidFill>
                <a:latin typeface="Chakra Petch Regular" panose="00000500000000000000" charset="0"/>
                <a:cs typeface="Chakra Petch Regular" panose="00000500000000000000" charset="0"/>
              </a:rPr>
              <a:t>musicbrainz</a:t>
            </a:r>
            <a:r>
              <a:rPr lang="en-US" sz="1800" dirty="0">
                <a:solidFill>
                  <a:schemeClr val="accent1"/>
                </a:solidFill>
                <a:latin typeface="Chakra Petch Regular" panose="00000500000000000000" charset="0"/>
                <a:cs typeface="Chakra Petch Regular" panose="00000500000000000000" charset="0"/>
              </a:rPr>
              <a:t>/reconciled&gt; { ?</a:t>
            </a:r>
            <a:r>
              <a:rPr lang="en-US" sz="1800" dirty="0" err="1">
                <a:solidFill>
                  <a:schemeClr val="accent1"/>
                </a:solidFill>
                <a:latin typeface="Chakra Petch Regular" panose="00000500000000000000" charset="0"/>
                <a:cs typeface="Chakra Petch Regular" panose="00000500000000000000" charset="0"/>
              </a:rPr>
              <a:t>musicBrainzRecord</a:t>
            </a:r>
            <a:r>
              <a:rPr lang="en-US" sz="1800" dirty="0">
                <a:solidFill>
                  <a:schemeClr val="accent1"/>
                </a:solidFill>
                <a:latin typeface="Chakra Petch Regular" panose="00000500000000000000" charset="0"/>
                <a:cs typeface="Chakra Petch Regular" panose="00000500000000000000" charset="0"/>
              </a:rPr>
              <a:t> a wd:Q3972943.</a:t>
            </a: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    ?</a:t>
            </a:r>
            <a:r>
              <a:rPr lang="en-US" sz="1800" dirty="0" err="1">
                <a:solidFill>
                  <a:schemeClr val="accent1"/>
                </a:solidFill>
                <a:latin typeface="Chakra Petch Regular" panose="00000500000000000000" charset="0"/>
                <a:cs typeface="Chakra Petch Regular" panose="00000500000000000000" charset="0"/>
              </a:rPr>
              <a:t>musicBrainzRecord</a:t>
            </a:r>
            <a:r>
              <a:rPr lang="en-US" sz="1800" dirty="0">
                <a:solidFill>
                  <a:schemeClr val="accent1"/>
                </a:solidFill>
                <a:latin typeface="Chakra Petch Regular" panose="00000500000000000000" charset="0"/>
                <a:cs typeface="Chakra Petch Regular" panose="00000500000000000000" charset="0"/>
              </a:rPr>
              <a:t> wdt:P1476 ?</a:t>
            </a:r>
            <a:r>
              <a:rPr lang="en-US" sz="1800" dirty="0" err="1">
                <a:solidFill>
                  <a:schemeClr val="accent1"/>
                </a:solidFill>
                <a:latin typeface="Chakra Petch Regular" panose="00000500000000000000" charset="0"/>
                <a:cs typeface="Chakra Petch Regular" panose="00000500000000000000" charset="0"/>
              </a:rPr>
              <a:t>recordName</a:t>
            </a:r>
            <a:r>
              <a:rPr lang="en-US" sz="1800" dirty="0">
                <a:solidFill>
                  <a:schemeClr val="accent1"/>
                </a:solidFill>
                <a:latin typeface="Chakra Petch Regular" panose="00000500000000000000" charset="0"/>
                <a:cs typeface="Chakra Petch Regular" panose="00000500000000000000" charset="0"/>
              </a:rPr>
              <a:t>.</a:t>
            </a: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  # Link records to their labels</a:t>
            </a: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    ?</a:t>
            </a:r>
            <a:r>
              <a:rPr lang="en-US" sz="1800" dirty="0" err="1">
                <a:solidFill>
                  <a:schemeClr val="accent1"/>
                </a:solidFill>
                <a:latin typeface="Chakra Petch Regular" panose="00000500000000000000" charset="0"/>
                <a:cs typeface="Chakra Petch Regular" panose="00000500000000000000" charset="0"/>
              </a:rPr>
              <a:t>musicBrainzRecord</a:t>
            </a:r>
            <a:r>
              <a:rPr lang="en-US" sz="1800" dirty="0">
                <a:solidFill>
                  <a:schemeClr val="accent1"/>
                </a:solidFill>
                <a:latin typeface="Chakra Petch Regular" panose="00000500000000000000" charset="0"/>
                <a:cs typeface="Chakra Petch Regular" panose="00000500000000000000" charset="0"/>
              </a:rPr>
              <a:t> wdt:P264 ?</a:t>
            </a:r>
            <a:r>
              <a:rPr lang="en-US" sz="1800" dirty="0" err="1">
                <a:solidFill>
                  <a:schemeClr val="accent1"/>
                </a:solidFill>
                <a:latin typeface="Chakra Petch Regular" panose="00000500000000000000" charset="0"/>
                <a:cs typeface="Chakra Petch Regular" panose="00000500000000000000" charset="0"/>
              </a:rPr>
              <a:t>labelURI</a:t>
            </a:r>
            <a:r>
              <a:rPr lang="en-US" sz="1800" dirty="0">
                <a:solidFill>
                  <a:schemeClr val="accent1"/>
                </a:solidFill>
                <a:latin typeface="Chakra Petch Regular" panose="00000500000000000000" charset="0"/>
                <a:cs typeface="Chakra Petch Regular" panose="00000500000000000000" charset="0"/>
              </a:rPr>
              <a:t>. ?</a:t>
            </a:r>
            <a:r>
              <a:rPr lang="en-US" sz="1800" dirty="0" err="1">
                <a:solidFill>
                  <a:schemeClr val="accent1"/>
                </a:solidFill>
                <a:latin typeface="Chakra Petch Regular" panose="00000500000000000000" charset="0"/>
                <a:cs typeface="Chakra Petch Regular" panose="00000500000000000000" charset="0"/>
              </a:rPr>
              <a:t>labelURI</a:t>
            </a:r>
            <a:r>
              <a:rPr lang="en-US" sz="1800" dirty="0">
                <a:solidFill>
                  <a:schemeClr val="accent1"/>
                </a:solidFill>
                <a:latin typeface="Chakra Petch Regular" panose="00000500000000000000" charset="0"/>
                <a:cs typeface="Chakra Petch Regular" panose="00000500000000000000" charset="0"/>
              </a:rPr>
              <a:t> a wd:Q18127. ?</a:t>
            </a:r>
            <a:r>
              <a:rPr lang="en-US" sz="1800" dirty="0" err="1">
                <a:solidFill>
                  <a:schemeClr val="accent1"/>
                </a:solidFill>
                <a:latin typeface="Chakra Petch Regular" panose="00000500000000000000" charset="0"/>
                <a:cs typeface="Chakra Petch Regular" panose="00000500000000000000" charset="0"/>
              </a:rPr>
              <a:t>labelURI</a:t>
            </a:r>
            <a:r>
              <a:rPr lang="en-US" sz="1800" dirty="0">
                <a:solidFill>
                  <a:schemeClr val="accent1"/>
                </a:solidFill>
                <a:latin typeface="Chakra Petch Regular" panose="00000500000000000000" charset="0"/>
                <a:cs typeface="Chakra Petch Regular" panose="00000500000000000000" charset="0"/>
              </a:rPr>
              <a:t> wdt:P2561 ?</a:t>
            </a:r>
            <a:r>
              <a:rPr lang="en-US" sz="1800" dirty="0" err="1">
                <a:solidFill>
                  <a:schemeClr val="accent1"/>
                </a:solidFill>
                <a:latin typeface="Chakra Petch Regular" panose="00000500000000000000" charset="0"/>
                <a:cs typeface="Chakra Petch Regular" panose="00000500000000000000" charset="0"/>
              </a:rPr>
              <a:t>labelName</a:t>
            </a:r>
            <a:r>
              <a:rPr lang="en-US" sz="1800" dirty="0">
                <a:solidFill>
                  <a:schemeClr val="accent1"/>
                </a:solidFill>
                <a:latin typeface="Chakra Petch Regular" panose="00000500000000000000" charset="0"/>
                <a:cs typeface="Chakra Petch Regular" panose="00000500000000000000" charset="0"/>
              </a:rPr>
              <a:t>. }}</a:t>
            </a:r>
          </a:p>
          <a:p>
            <a:pPr marL="0" indent="0">
              <a:lnSpc>
                <a:spcPct val="80000"/>
              </a:lnSpc>
              <a:buNone/>
            </a:pPr>
            <a:r>
              <a:rPr lang="en-US" sz="1800" dirty="0">
                <a:solidFill>
                  <a:schemeClr val="accent1"/>
                </a:solidFill>
                <a:latin typeface="Chakra Petch Regular" panose="00000500000000000000" charset="0"/>
                <a:cs typeface="Chakra Petch Regular" panose="00000500000000000000" charset="0"/>
              </a:rPr>
              <a:t>GROUP BY ?</a:t>
            </a:r>
            <a:r>
              <a:rPr lang="en-US" sz="1800" dirty="0" err="1">
                <a:solidFill>
                  <a:schemeClr val="accent1"/>
                </a:solidFill>
                <a:latin typeface="Chakra Petch Regular" panose="00000500000000000000" charset="0"/>
                <a:cs typeface="Chakra Petch Regular" panose="00000500000000000000" charset="0"/>
              </a:rPr>
              <a:t>labelURI</a:t>
            </a:r>
            <a:r>
              <a:rPr lang="en-US" sz="1800" dirty="0">
                <a:solidFill>
                  <a:schemeClr val="accent1"/>
                </a:solidFill>
                <a:latin typeface="Chakra Petch Regular" panose="00000500000000000000" charset="0"/>
                <a:cs typeface="Chakra Petch Regular" panose="00000500000000000000" charset="0"/>
              </a:rPr>
              <a:t> ?</a:t>
            </a:r>
            <a:r>
              <a:rPr lang="en-US" sz="1800" dirty="0" err="1">
                <a:solidFill>
                  <a:schemeClr val="accent1"/>
                </a:solidFill>
                <a:latin typeface="Chakra Petch Regular" panose="00000500000000000000" charset="0"/>
                <a:cs typeface="Chakra Petch Regular" panose="00000500000000000000" charset="0"/>
              </a:rPr>
              <a:t>labelName</a:t>
            </a:r>
            <a:r>
              <a:rPr lang="en-US" sz="1800" dirty="0">
                <a:solidFill>
                  <a:schemeClr val="accent1"/>
                </a:solidFill>
                <a:latin typeface="Chakra Petch Regular" panose="00000500000000000000" charset="0"/>
                <a:cs typeface="Chakra Petch Regular" panose="00000500000000000000" charset="0"/>
              </a:rPr>
              <a:t> ORDER BY DESC(?</a:t>
            </a:r>
            <a:r>
              <a:rPr lang="en-US" sz="1800" dirty="0" err="1">
                <a:solidFill>
                  <a:schemeClr val="accent1"/>
                </a:solidFill>
                <a:latin typeface="Chakra Petch Regular" panose="00000500000000000000" charset="0"/>
                <a:cs typeface="Chakra Petch Regular" panose="00000500000000000000" charset="0"/>
              </a:rPr>
              <a:t>recordCount</a:t>
            </a:r>
            <a:r>
              <a:rPr lang="en-US" sz="1800" dirty="0">
                <a:solidFill>
                  <a:schemeClr val="accent1"/>
                </a:solidFill>
                <a:latin typeface="Chakra Petch Regular" panose="00000500000000000000" charset="0"/>
                <a:cs typeface="Chakra Petch Regular" panose="00000500000000000000" charset="0"/>
              </a:rPr>
              <a:t>) LIMIT 5</a:t>
            </a:r>
          </a:p>
        </p:txBody>
      </p:sp>
      <p:sp>
        <p:nvSpPr>
          <p:cNvPr id="4" name="Text Box 3"/>
          <p:cNvSpPr txBox="1"/>
          <p:nvPr>
            <p:custDataLst>
              <p:tags r:id="rId1"/>
            </p:custDataLst>
          </p:nvPr>
        </p:nvSpPr>
        <p:spPr>
          <a:xfrm>
            <a:off x="7702550" y="1280160"/>
            <a:ext cx="4489450" cy="368300"/>
          </a:xfrm>
          <a:prstGeom prst="rect">
            <a:avLst/>
          </a:prstGeom>
          <a:noFill/>
        </p:spPr>
        <p:txBody>
          <a:bodyPr wrap="square" rtlCol="0" anchor="t">
            <a:spAutoFit/>
          </a:bodyPr>
          <a:lstStyle/>
          <a:p>
            <a:endParaRPr lang="en-US">
              <a:solidFill>
                <a:schemeClr val="accent4"/>
              </a:solidFill>
            </a:endParaRPr>
          </a:p>
        </p:txBody>
      </p:sp>
      <p:sp>
        <p:nvSpPr>
          <p:cNvPr id="2" name="Text Box 1"/>
          <p:cNvSpPr txBox="1"/>
          <p:nvPr/>
        </p:nvSpPr>
        <p:spPr>
          <a:xfrm>
            <a:off x="744220" y="327025"/>
            <a:ext cx="9010650" cy="1198880"/>
          </a:xfrm>
          <a:prstGeom prst="rect">
            <a:avLst/>
          </a:prstGeom>
          <a:noFill/>
        </p:spPr>
        <p:txBody>
          <a:bodyPr wrap="square" rtlCol="0" anchor="t">
            <a:spAutoFit/>
          </a:bodyPr>
          <a:lstStyle/>
          <a:p>
            <a:r>
              <a:rPr lang="en-US" sz="2800" dirty="0">
                <a:sym typeface="+mn-ea"/>
              </a:rPr>
              <a:t>Generated SPARQL by ChatGPT (Q4-2)</a:t>
            </a:r>
          </a:p>
          <a:p>
            <a:r>
              <a:rPr lang="en-US" sz="2200" b="1" dirty="0">
                <a:solidFill>
                  <a:srgbClr val="7030A0"/>
                </a:solidFill>
                <a:cs typeface="+mn-lt"/>
                <a:sym typeface="+mn-ea"/>
              </a:rPr>
              <a:t>List the </a:t>
            </a:r>
            <a:r>
              <a:rPr lang="en-US" sz="2200" b="1" dirty="0">
                <a:solidFill>
                  <a:schemeClr val="accent2"/>
                </a:solidFill>
                <a:cs typeface="+mn-lt"/>
                <a:sym typeface="+mn-ea"/>
              </a:rPr>
              <a:t>top five most popular labels from </a:t>
            </a:r>
            <a:r>
              <a:rPr lang="en-US" sz="2200" b="1" dirty="0" err="1">
                <a:solidFill>
                  <a:schemeClr val="accent2"/>
                </a:solidFill>
                <a:cs typeface="+mn-lt"/>
                <a:sym typeface="+mn-ea"/>
              </a:rPr>
              <a:t>MusicBrainz</a:t>
            </a:r>
            <a:r>
              <a:rPr lang="en-US" sz="2200" b="1" dirty="0">
                <a:solidFill>
                  <a:srgbClr val="7030A0"/>
                </a:solidFill>
                <a:cs typeface="+mn-lt"/>
                <a:sym typeface="+mn-ea"/>
              </a:rPr>
              <a:t> whose records are also on </a:t>
            </a:r>
            <a:r>
              <a:rPr lang="en-US" sz="2200" b="1" dirty="0" err="1">
                <a:solidFill>
                  <a:srgbClr val="7030A0"/>
                </a:solidFill>
                <a:cs typeface="+mn-lt"/>
                <a:sym typeface="+mn-ea"/>
              </a:rPr>
              <a:t>TheSession</a:t>
            </a:r>
            <a:r>
              <a:rPr lang="en-US" sz="2200" b="1" dirty="0">
                <a:solidFill>
                  <a:srgbClr val="7030A0"/>
                </a:solidFill>
                <a:cs typeface="+mn-lt"/>
                <a:sym typeface="+mn-ea"/>
              </a:rPr>
              <a:t> database.</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74</a:t>
            </a:fld>
            <a:endParaRPr lang="zh-CN" altLang="en-US"/>
          </a:p>
        </p:txBody>
      </p:sp>
      <p:sp>
        <p:nvSpPr>
          <p:cNvPr id="7" name="TextBox 6">
            <a:extLst>
              <a:ext uri="{FF2B5EF4-FFF2-40B4-BE49-F238E27FC236}">
                <a16:creationId xmlns:a16="http://schemas.microsoft.com/office/drawing/2014/main" id="{752CC156-2131-1E0F-E7EB-DCBA1B6E64A2}"/>
              </a:ext>
            </a:extLst>
          </p:cNvPr>
          <p:cNvSpPr txBox="1"/>
          <p:nvPr/>
        </p:nvSpPr>
        <p:spPr>
          <a:xfrm>
            <a:off x="7948789" y="1471255"/>
            <a:ext cx="3996971" cy="734945"/>
          </a:xfrm>
          <a:prstGeom prst="rect">
            <a:avLst/>
          </a:prstGeom>
          <a:noFill/>
        </p:spPr>
        <p:txBody>
          <a:bodyPr wrap="square">
            <a:spAutoFit/>
          </a:bodyPr>
          <a:lstStyle/>
          <a:p>
            <a:pPr algn="l">
              <a:lnSpc>
                <a:spcPct val="120000"/>
              </a:lnSpc>
            </a:pPr>
            <a:r>
              <a:rPr lang="en-US" sz="1800" dirty="0">
                <a:solidFill>
                  <a:schemeClr val="bg2">
                    <a:lumMod val="50000"/>
                  </a:schemeClr>
                </a:solidFill>
                <a:sym typeface="+mn-ea"/>
              </a:rPr>
              <a:t>List top five most popular record labels used by musicians on </a:t>
            </a:r>
            <a:r>
              <a:rPr lang="en-US" sz="1800" dirty="0" err="1">
                <a:solidFill>
                  <a:schemeClr val="bg2">
                    <a:lumMod val="50000"/>
                  </a:schemeClr>
                </a:solidFill>
                <a:sym typeface="+mn-ea"/>
              </a:rPr>
              <a:t>TheSession</a:t>
            </a:r>
            <a:r>
              <a:rPr lang="en-US" sz="1800" dirty="0">
                <a:solidFill>
                  <a:schemeClr val="bg2">
                    <a:lumMod val="50000"/>
                  </a:schemeClr>
                </a:solidFill>
                <a:sym typeface="+mn-ea"/>
              </a:rPr>
              <a:t>?</a:t>
            </a:r>
            <a:endParaRPr lang="en-US" sz="1800" dirty="0">
              <a:solidFill>
                <a:schemeClr val="bg2">
                  <a:lumMod val="50000"/>
                </a:schemeClr>
              </a:solidFill>
            </a:endParaRPr>
          </a:p>
        </p:txBody>
      </p:sp>
      <p:sp>
        <p:nvSpPr>
          <p:cNvPr id="8" name="Right Arrow 7">
            <a:extLst>
              <a:ext uri="{FF2B5EF4-FFF2-40B4-BE49-F238E27FC236}">
                <a16:creationId xmlns:a16="http://schemas.microsoft.com/office/drawing/2014/main" id="{0A92FF45-11AC-D03D-C07E-8D36F61666AC}"/>
              </a:ext>
            </a:extLst>
          </p:cNvPr>
          <p:cNvSpPr/>
          <p:nvPr/>
        </p:nvSpPr>
        <p:spPr>
          <a:xfrm rot="12706756">
            <a:off x="7391541" y="1256435"/>
            <a:ext cx="622014" cy="245745"/>
          </a:xfrm>
          <a:prstGeom prst="rightArrow">
            <a:avLst/>
          </a:prstGeom>
          <a:solidFill>
            <a:schemeClr val="accent1">
              <a:alpha val="72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result from Virtuoso (Q4-2)</a:t>
            </a:r>
          </a:p>
        </p:txBody>
      </p:sp>
      <p:pic>
        <p:nvPicPr>
          <p:cNvPr id="8" name="Picture 7"/>
          <p:cNvPicPr>
            <a:picLocks noChangeAspect="1"/>
          </p:cNvPicPr>
          <p:nvPr>
            <p:custDataLst>
              <p:tags r:id="rId1"/>
            </p:custDataLst>
          </p:nvPr>
        </p:nvPicPr>
        <p:blipFill>
          <a:blip r:embed="rId4"/>
          <a:stretch>
            <a:fillRect/>
          </a:stretch>
        </p:blipFill>
        <p:spPr>
          <a:xfrm>
            <a:off x="694055" y="1581785"/>
            <a:ext cx="10163175" cy="3533775"/>
          </a:xfrm>
          <a:prstGeom prst="rect">
            <a:avLst/>
          </a:prstGeom>
        </p:spPr>
      </p:pic>
      <p:sp>
        <p:nvSpPr>
          <p:cNvPr id="3" name="Slide Number Placeholder 2"/>
          <p:cNvSpPr>
            <a:spLocks noGrp="1"/>
          </p:cNvSpPr>
          <p:nvPr>
            <p:ph type="sldNum" sz="quarter" idx="12"/>
          </p:nvPr>
        </p:nvSpPr>
        <p:spPr/>
        <p:txBody>
          <a:bodyPr/>
          <a:lstStyle/>
          <a:p>
            <a:fld id="{49AE70B2-8BF9-45C0-BB95-33D1B9D3A854}" type="slidenum">
              <a:rPr lang="zh-CN" altLang="en-US" smtClean="0"/>
              <a:t>75</a:t>
            </a:fld>
            <a:endParaRPr lang="zh-CN" altLang="en-US"/>
          </a:p>
        </p:txBody>
      </p:sp>
      <p:pic>
        <p:nvPicPr>
          <p:cNvPr id="4" name="Picture 3">
            <a:extLst>
              <a:ext uri="{FF2B5EF4-FFF2-40B4-BE49-F238E27FC236}">
                <a16:creationId xmlns:a16="http://schemas.microsoft.com/office/drawing/2014/main" id="{C6231E32-9800-3992-19E3-515A1B86EE19}"/>
              </a:ext>
            </a:extLst>
          </p:cNvPr>
          <p:cNvPicPr>
            <a:picLocks noChangeAspect="1"/>
          </p:cNvPicPr>
          <p:nvPr/>
        </p:nvPicPr>
        <p:blipFill>
          <a:blip r:embed="rId5"/>
          <a:stretch>
            <a:fillRect/>
          </a:stretch>
        </p:blipFill>
        <p:spPr>
          <a:xfrm>
            <a:off x="9456516" y="714793"/>
            <a:ext cx="871817" cy="73204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F1209DD9-88F8-6276-D84A-9C573A5DB8EC}"/>
              </a:ext>
            </a:extLst>
          </p:cNvPr>
          <p:cNvSpPr/>
          <p:nvPr/>
        </p:nvSpPr>
        <p:spPr>
          <a:xfrm>
            <a:off x="104502" y="2164001"/>
            <a:ext cx="1782837" cy="349668"/>
          </a:xfrm>
          <a:prstGeom prst="roundRect">
            <a:avLst/>
          </a:prstGeom>
          <a:solidFill>
            <a:schemeClr val="accent1">
              <a:alpha val="27537"/>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1FE7D7DF-A52E-F6A0-D8AE-265AD605062D}"/>
              </a:ext>
            </a:extLst>
          </p:cNvPr>
          <p:cNvSpPr/>
          <p:nvPr/>
        </p:nvSpPr>
        <p:spPr>
          <a:xfrm>
            <a:off x="3603147" y="2240512"/>
            <a:ext cx="1275830" cy="443905"/>
          </a:xfrm>
          <a:prstGeom prst="roundRect">
            <a:avLst/>
          </a:prstGeom>
          <a:solidFill>
            <a:schemeClr val="accent1">
              <a:alpha val="27537"/>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p:cNvSpPr>
            <a:spLocks noGrp="1"/>
          </p:cNvSpPr>
          <p:nvPr>
            <p:ph type="title"/>
          </p:nvPr>
        </p:nvSpPr>
        <p:spPr/>
        <p:txBody>
          <a:bodyPr>
            <a:normAutofit/>
          </a:bodyPr>
          <a:lstStyle/>
          <a:p>
            <a:r>
              <a:rPr lang="en-US" sz="2800"/>
              <a:t>Prompting ChatGPT to generate SPARQL query (Q4-3)</a:t>
            </a:r>
            <a:br>
              <a:rPr lang="en-US" sz="2400"/>
            </a:br>
            <a:endParaRPr lang="en-US" sz="2400"/>
          </a:p>
        </p:txBody>
      </p:sp>
      <p:sp>
        <p:nvSpPr>
          <p:cNvPr id="3" name="Text Box 2"/>
          <p:cNvSpPr txBox="1"/>
          <p:nvPr/>
        </p:nvSpPr>
        <p:spPr>
          <a:xfrm>
            <a:off x="12192000" y="4105275"/>
            <a:ext cx="3772535" cy="1260475"/>
          </a:xfrm>
          <a:prstGeom prst="rect">
            <a:avLst/>
          </a:prstGeom>
          <a:noFill/>
        </p:spPr>
        <p:txBody>
          <a:bodyPr wrap="square" rtlCol="0" anchor="t">
            <a:spAutoFit/>
          </a:bodyPr>
          <a:lstStyle/>
          <a:p>
            <a:pPr algn="l">
              <a:buClrTx/>
              <a:buSzTx/>
              <a:buFontTx/>
            </a:pPr>
            <a:r>
              <a:rPr lang="en-US" sz="1900">
                <a:solidFill>
                  <a:schemeClr val="bg1">
                    <a:lumMod val="85000"/>
                  </a:schemeClr>
                </a:solidFill>
                <a:cs typeface="+mn-lt"/>
                <a:sym typeface="+mn-ea"/>
              </a:rPr>
              <a:t>Q3972943: Release</a:t>
            </a:r>
          </a:p>
          <a:p>
            <a:r>
              <a:rPr lang="en-US" sz="1900">
                <a:solidFill>
                  <a:schemeClr val="bg1">
                    <a:lumMod val="85000"/>
                  </a:schemeClr>
                </a:solidFill>
                <a:cs typeface="+mn-lt"/>
                <a:sym typeface="+mn-ea"/>
              </a:rPr>
              <a:t>Q482994: Album</a:t>
            </a:r>
          </a:p>
          <a:p>
            <a:endParaRPr lang="en-US" sz="1900">
              <a:solidFill>
                <a:schemeClr val="bg1">
                  <a:lumMod val="85000"/>
                </a:schemeClr>
              </a:solidFill>
              <a:cs typeface="+mn-lt"/>
              <a:sym typeface="+mn-ea"/>
            </a:endParaRPr>
          </a:p>
          <a:p>
            <a:r>
              <a:rPr lang="en-US" sz="1900">
                <a:solidFill>
                  <a:schemeClr val="bg1">
                    <a:lumMod val="85000"/>
                  </a:schemeClr>
                </a:solidFill>
                <a:cs typeface="+mn-lt"/>
                <a:sym typeface="+mn-ea"/>
              </a:rPr>
              <a:t>P31:instance of</a:t>
            </a:r>
          </a:p>
        </p:txBody>
      </p:sp>
      <p:sp>
        <p:nvSpPr>
          <p:cNvPr id="4" name="Text Box 3"/>
          <p:cNvSpPr txBox="1"/>
          <p:nvPr/>
        </p:nvSpPr>
        <p:spPr>
          <a:xfrm>
            <a:off x="9508490" y="6858000"/>
            <a:ext cx="6096000" cy="306705"/>
          </a:xfrm>
          <a:prstGeom prst="rect">
            <a:avLst/>
          </a:prstGeom>
          <a:noFill/>
        </p:spPr>
        <p:txBody>
          <a:bodyPr wrap="square" rtlCol="0" anchor="t">
            <a:spAutoFit/>
          </a:bodyPr>
          <a:lstStyle/>
          <a:p>
            <a:r>
              <a:rPr lang="en-US" sz="1400">
                <a:solidFill>
                  <a:schemeClr val="accent6">
                    <a:lumMod val="40000"/>
                    <a:lumOff val="60000"/>
                  </a:schemeClr>
                </a:solidFill>
                <a:cs typeface="+mn-lt"/>
                <a:sym typeface="+mn-ea"/>
              </a:rPr>
              <a:t>(Note: Use the properties or classes as above primarily)</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76</a:t>
            </a:fld>
            <a:endParaRPr lang="zh-CN" altLang="en-US"/>
          </a:p>
        </p:txBody>
      </p:sp>
      <p:sp>
        <p:nvSpPr>
          <p:cNvPr id="6" name="TextBox 5">
            <a:extLst>
              <a:ext uri="{FF2B5EF4-FFF2-40B4-BE49-F238E27FC236}">
                <a16:creationId xmlns:a16="http://schemas.microsoft.com/office/drawing/2014/main" id="{612F673A-A691-3BBB-A58D-F9CBBC6D6A8A}"/>
              </a:ext>
            </a:extLst>
          </p:cNvPr>
          <p:cNvSpPr txBox="1"/>
          <p:nvPr/>
        </p:nvSpPr>
        <p:spPr>
          <a:xfrm>
            <a:off x="57303" y="2164001"/>
            <a:ext cx="788999" cy="369332"/>
          </a:xfrm>
          <a:prstGeom prst="rect">
            <a:avLst/>
          </a:prstGeom>
          <a:noFill/>
        </p:spPr>
        <p:txBody>
          <a:bodyPr wrap="square" rtlCol="0">
            <a:spAutoFit/>
          </a:bodyPr>
          <a:lstStyle/>
          <a:p>
            <a:r>
              <a:rPr lang="en-US" altLang="zh-CN" b="1" dirty="0">
                <a:solidFill>
                  <a:schemeClr val="accent4"/>
                </a:solidFill>
              </a:rPr>
              <a:t>album</a:t>
            </a:r>
            <a:endParaRPr lang="en-CN" b="1" dirty="0">
              <a:solidFill>
                <a:schemeClr val="accent4"/>
              </a:solidFill>
            </a:endParaRPr>
          </a:p>
        </p:txBody>
      </p:sp>
      <p:sp>
        <p:nvSpPr>
          <p:cNvPr id="7" name="TextBox 6">
            <a:extLst>
              <a:ext uri="{FF2B5EF4-FFF2-40B4-BE49-F238E27FC236}">
                <a16:creationId xmlns:a16="http://schemas.microsoft.com/office/drawing/2014/main" id="{0D392EEB-66CE-A3BB-A860-71B69146F8DD}"/>
              </a:ext>
            </a:extLst>
          </p:cNvPr>
          <p:cNvSpPr txBox="1"/>
          <p:nvPr/>
        </p:nvSpPr>
        <p:spPr>
          <a:xfrm>
            <a:off x="3774443" y="2385849"/>
            <a:ext cx="871392" cy="369332"/>
          </a:xfrm>
          <a:prstGeom prst="rect">
            <a:avLst/>
          </a:prstGeom>
          <a:noFill/>
        </p:spPr>
        <p:txBody>
          <a:bodyPr wrap="none" rtlCol="0">
            <a:spAutoFit/>
          </a:bodyPr>
          <a:lstStyle/>
          <a:p>
            <a:r>
              <a:rPr lang="en-US" altLang="zh-CN" b="1" dirty="0">
                <a:solidFill>
                  <a:schemeClr val="accent4"/>
                </a:solidFill>
              </a:rPr>
              <a:t>release</a:t>
            </a:r>
            <a:endParaRPr lang="en-CN" b="1" dirty="0">
              <a:solidFill>
                <a:schemeClr val="accent4"/>
              </a:solidFill>
            </a:endParaRPr>
          </a:p>
        </p:txBody>
      </p:sp>
      <p:sp>
        <p:nvSpPr>
          <p:cNvPr id="8" name="Content Placeholder 7"/>
          <p:cNvSpPr>
            <a:spLocks noGrp="1"/>
          </p:cNvSpPr>
          <p:nvPr>
            <p:ph idx="1"/>
            <p:custDataLst>
              <p:tags r:id="rId1"/>
            </p:custDataLst>
          </p:nvPr>
        </p:nvSpPr>
        <p:spPr>
          <a:xfrm>
            <a:off x="693420" y="1207770"/>
            <a:ext cx="10798175" cy="5978525"/>
          </a:xfrm>
        </p:spPr>
        <p:txBody>
          <a:bodyPr>
            <a:noAutofit/>
          </a:bodyPr>
          <a:lstStyle/>
          <a:p>
            <a:pPr marL="0" indent="0">
              <a:lnSpc>
                <a:spcPct val="110000"/>
              </a:lnSpc>
              <a:buNone/>
            </a:pPr>
            <a:r>
              <a:rPr lang="en-US" sz="1400" dirty="0">
                <a:solidFill>
                  <a:schemeClr val="tx1">
                    <a:lumMod val="85000"/>
                    <a:lumOff val="15000"/>
                  </a:schemeClr>
                </a:solidFill>
                <a:cs typeface="+mn-lt"/>
                <a:sym typeface="+mn-ea"/>
              </a:rPr>
              <a:t>Enter the following in ChatGPT (</a:t>
            </a:r>
            <a:r>
              <a:rPr lang="en-US" sz="1400" b="1" dirty="0">
                <a:solidFill>
                  <a:schemeClr val="tx1">
                    <a:lumMod val="85000"/>
                    <a:lumOff val="15000"/>
                  </a:schemeClr>
                </a:solidFill>
                <a:cs typeface="+mn-lt"/>
                <a:sym typeface="+mn-ea"/>
              </a:rPr>
              <a:t>the text in red will be provided to users</a:t>
            </a:r>
            <a:r>
              <a:rPr lang="en-US" sz="1400" dirty="0">
                <a:solidFill>
                  <a:schemeClr val="tx1">
                    <a:lumMod val="85000"/>
                    <a:lumOff val="15000"/>
                  </a:schemeClr>
                </a:solidFill>
                <a:cs typeface="+mn-lt"/>
                <a:sym typeface="+mn-ea"/>
              </a:rPr>
              <a:t>):</a:t>
            </a:r>
          </a:p>
          <a:p>
            <a:pPr marL="0" indent="0" fontAlgn="auto">
              <a:lnSpc>
                <a:spcPct val="100000"/>
              </a:lnSpc>
              <a:buNone/>
            </a:pPr>
            <a:r>
              <a:rPr lang="en-US" sz="1600" dirty="0">
                <a:solidFill>
                  <a:schemeClr val="accent6"/>
                </a:solidFill>
                <a:cs typeface="+mn-lt"/>
                <a:sym typeface="+mn-ea"/>
              </a:rPr>
              <a:t>Given 2 RDF graphs, the properties, instances, classes  of which are reconciled with </a:t>
            </a:r>
            <a:r>
              <a:rPr lang="en-US" sz="1600" dirty="0" err="1">
                <a:solidFill>
                  <a:schemeClr val="accent6"/>
                </a:solidFill>
                <a:cs typeface="+mn-lt"/>
                <a:sym typeface="+mn-ea"/>
              </a:rPr>
              <a:t>Wikidata</a:t>
            </a:r>
            <a:r>
              <a:rPr lang="en-US" sz="1600" dirty="0">
                <a:solidFill>
                  <a:schemeClr val="accent6"/>
                </a:solidFill>
                <a:cs typeface="+mn-lt"/>
                <a:sym typeface="+mn-ea"/>
              </a:rPr>
              <a:t> as much as possible, regarding SPARQL queries across different databases, refer to:</a:t>
            </a:r>
          </a:p>
          <a:p>
            <a:pPr marL="0" indent="0" fontAlgn="auto">
              <a:lnSpc>
                <a:spcPct val="100000"/>
              </a:lnSpc>
              <a:buNone/>
            </a:pPr>
            <a:r>
              <a:rPr lang="en-US" sz="1600" b="1" dirty="0">
                <a:solidFill>
                  <a:schemeClr val="accent6"/>
                </a:solidFill>
                <a:cs typeface="+mn-lt"/>
                <a:sym typeface="+mn-ea"/>
              </a:rPr>
              <a:t>wd:Q482994 </a:t>
            </a:r>
            <a:r>
              <a:rPr lang="en-US" sz="1600" b="1" dirty="0" err="1">
                <a:solidFill>
                  <a:schemeClr val="accent6"/>
                </a:solidFill>
                <a:cs typeface="+mn-lt"/>
                <a:sym typeface="+mn-ea"/>
              </a:rPr>
              <a:t>owl:equivalentClass</a:t>
            </a:r>
            <a:r>
              <a:rPr lang="en-US" sz="1600" b="1" dirty="0">
                <a:solidFill>
                  <a:schemeClr val="accent6"/>
                </a:solidFill>
                <a:cs typeface="+mn-lt"/>
                <a:sym typeface="+mn-ea"/>
              </a:rPr>
              <a:t> wd:Q3972943.</a:t>
            </a:r>
            <a:r>
              <a:rPr lang="zh-CN" altLang="en-US" sz="1600" dirty="0">
                <a:solidFill>
                  <a:schemeClr val="accent6"/>
                </a:solidFill>
                <a:cs typeface="+mn-lt"/>
                <a:sym typeface="+mn-ea"/>
              </a:rPr>
              <a:t> </a:t>
            </a:r>
            <a:r>
              <a:rPr lang="en-US" sz="1600" dirty="0">
                <a:solidFill>
                  <a:schemeClr val="accent6"/>
                </a:solidFill>
                <a:cs typeface="+mn-lt"/>
                <a:sym typeface="+mn-ea"/>
              </a:rPr>
              <a:t>The values of wdt:P175 have property wdt:P31 to indicate whether the </a:t>
            </a:r>
            <a:r>
              <a:rPr lang="en-US" sz="1600" dirty="0" err="1">
                <a:solidFill>
                  <a:schemeClr val="accent6"/>
                </a:solidFill>
                <a:cs typeface="+mn-lt"/>
                <a:sym typeface="+mn-ea"/>
              </a:rPr>
              <a:t>perfomer</a:t>
            </a:r>
            <a:r>
              <a:rPr lang="en-US" sz="1600" dirty="0">
                <a:solidFill>
                  <a:schemeClr val="accent6"/>
                </a:solidFill>
                <a:cs typeface="+mn-lt"/>
                <a:sym typeface="+mn-ea"/>
              </a:rPr>
              <a:t> is a</a:t>
            </a:r>
            <a:r>
              <a:rPr lang="en-US" altLang="zh-CN" sz="1600" dirty="0">
                <a:solidFill>
                  <a:schemeClr val="accent6"/>
                </a:solidFill>
                <a:cs typeface="+mn-lt"/>
                <a:sym typeface="+mn-ea"/>
              </a:rPr>
              <a:t> band.</a:t>
            </a:r>
            <a:endParaRPr lang="en-US" sz="1600" dirty="0">
              <a:solidFill>
                <a:schemeClr val="accent6"/>
              </a:solidFill>
              <a:cs typeface="+mn-lt"/>
              <a:sym typeface="+mn-ea"/>
            </a:endParaRPr>
          </a:p>
          <a:p>
            <a:pPr marL="0" lvl="1" algn="l">
              <a:lnSpc>
                <a:spcPct val="100000"/>
              </a:lnSpc>
              <a:spcBef>
                <a:spcPts val="1000"/>
              </a:spcBef>
              <a:buClrTx/>
              <a:buSzTx/>
              <a:buNone/>
            </a:pPr>
            <a:r>
              <a:rPr lang="en-US" sz="1600" dirty="0">
                <a:solidFill>
                  <a:schemeClr val="accent6"/>
                </a:solidFill>
                <a:cs typeface="+mn-lt"/>
                <a:sym typeface="+mn-ea"/>
              </a:rPr>
              <a:t>1. For `GRAPH &lt;http://sample/</a:t>
            </a:r>
            <a:r>
              <a:rPr lang="en-US" sz="1600" dirty="0" err="1">
                <a:solidFill>
                  <a:schemeClr val="accent6"/>
                </a:solidFill>
                <a:cs typeface="+mn-lt"/>
                <a:sym typeface="+mn-ea"/>
              </a:rPr>
              <a:t>thesession</a:t>
            </a:r>
            <a:r>
              <a:rPr lang="en-US" sz="1600" dirty="0">
                <a:solidFill>
                  <a:schemeClr val="accent6"/>
                </a:solidFill>
                <a:cs typeface="+mn-lt"/>
                <a:sym typeface="+mn-ea"/>
              </a:rPr>
              <a:t>/reconciled/</a:t>
            </a:r>
            <a:r>
              <a:rPr lang="en-US" sz="1600" dirty="0" err="1">
                <a:solidFill>
                  <a:schemeClr val="accent6"/>
                </a:solidFill>
                <a:cs typeface="+mn-lt"/>
                <a:sym typeface="+mn-ea"/>
              </a:rPr>
              <a:t>noLangLabel</a:t>
            </a:r>
            <a:r>
              <a:rPr lang="en-US" sz="1600" dirty="0">
                <a:solidFill>
                  <a:schemeClr val="accent6"/>
                </a:solidFill>
                <a:cs typeface="+mn-lt"/>
                <a:sym typeface="+mn-ea"/>
              </a:rPr>
              <a:t>&gt;`:</a:t>
            </a:r>
          </a:p>
          <a:p>
            <a:pPr marL="0" lvl="1" algn="l">
              <a:lnSpc>
                <a:spcPct val="100000"/>
              </a:lnSpc>
              <a:spcBef>
                <a:spcPts val="1000"/>
              </a:spcBef>
              <a:buClrTx/>
              <a:buSzTx/>
              <a:buNone/>
            </a:pPr>
            <a:r>
              <a:rPr lang="en-US" sz="1600" dirty="0">
                <a:solidFill>
                  <a:schemeClr val="accent6"/>
                </a:solidFill>
                <a:cs typeface="+mn-lt"/>
                <a:sym typeface="+mn-ea"/>
              </a:rPr>
              <a:t>wd:Q482994 a </a:t>
            </a:r>
            <a:r>
              <a:rPr lang="en-US" sz="1600" dirty="0" err="1">
                <a:solidFill>
                  <a:schemeClr val="accent6"/>
                </a:solidFill>
                <a:cs typeface="+mn-lt"/>
                <a:sym typeface="+mn-ea"/>
              </a:rPr>
              <a:t>owl:Class</a:t>
            </a:r>
            <a:r>
              <a:rPr lang="en-US" sz="1600" dirty="0">
                <a:solidFill>
                  <a:schemeClr val="accent6"/>
                </a:solidFill>
                <a:cs typeface="+mn-lt"/>
                <a:sym typeface="+mn-ea"/>
              </a:rPr>
              <a:t>; </a:t>
            </a:r>
            <a:r>
              <a:rPr lang="en-US" sz="1600" dirty="0" err="1">
                <a:solidFill>
                  <a:schemeClr val="accent6"/>
                </a:solidFill>
                <a:cs typeface="+mn-lt"/>
                <a:sym typeface="+mn-ea"/>
              </a:rPr>
              <a:t>rdfs:label</a:t>
            </a:r>
            <a:r>
              <a:rPr lang="en-US" sz="1600" dirty="0">
                <a:solidFill>
                  <a:schemeClr val="accent6"/>
                </a:solidFill>
                <a:cs typeface="+mn-lt"/>
                <a:sym typeface="+mn-ea"/>
              </a:rPr>
              <a:t> “Album”.</a:t>
            </a:r>
          </a:p>
          <a:p>
            <a:pPr marL="0" lvl="1" algn="l">
              <a:lnSpc>
                <a:spcPct val="100000"/>
              </a:lnSpc>
              <a:spcBef>
                <a:spcPts val="1000"/>
              </a:spcBef>
              <a:buClrTx/>
              <a:buSzTx/>
              <a:buNone/>
            </a:pPr>
            <a:r>
              <a:rPr lang="en-US" sz="1600" dirty="0">
                <a:solidFill>
                  <a:schemeClr val="accent6"/>
                </a:solidFill>
                <a:cs typeface="+mn-lt"/>
                <a:sym typeface="+mn-ea"/>
              </a:rPr>
              <a:t>wdt:P175 </a:t>
            </a:r>
            <a:r>
              <a:rPr lang="en-US" sz="1600" dirty="0" err="1">
                <a:solidFill>
                  <a:schemeClr val="accent6"/>
                </a:solidFill>
                <a:cs typeface="+mn-lt"/>
                <a:sym typeface="+mn-ea"/>
              </a:rPr>
              <a:t>rdfs:label</a:t>
            </a:r>
            <a:r>
              <a:rPr lang="en-US" sz="1600" dirty="0">
                <a:solidFill>
                  <a:schemeClr val="accent6"/>
                </a:solidFill>
                <a:cs typeface="+mn-lt"/>
                <a:sym typeface="+mn-ea"/>
              </a:rPr>
              <a:t> “performer”; </a:t>
            </a:r>
            <a:r>
              <a:rPr lang="en-US" sz="1600" dirty="0" err="1">
                <a:solidFill>
                  <a:schemeClr val="accent6"/>
                </a:solidFill>
                <a:cs typeface="+mn-lt"/>
                <a:sym typeface="+mn-ea"/>
              </a:rPr>
              <a:t>rdfs:domain</a:t>
            </a:r>
            <a:r>
              <a:rPr lang="en-US" sz="1600" dirty="0">
                <a:solidFill>
                  <a:schemeClr val="accent6"/>
                </a:solidFill>
                <a:cs typeface="+mn-lt"/>
                <a:sym typeface="+mn-ea"/>
              </a:rPr>
              <a:t> wd:Q482994. wdt:P2561 </a:t>
            </a:r>
            <a:r>
              <a:rPr lang="en-US" sz="1600" dirty="0" err="1">
                <a:solidFill>
                  <a:schemeClr val="accent6"/>
                </a:solidFill>
                <a:cs typeface="+mn-lt"/>
                <a:sym typeface="+mn-ea"/>
              </a:rPr>
              <a:t>rdfs:label</a:t>
            </a:r>
            <a:r>
              <a:rPr lang="en-US" sz="1600" dirty="0">
                <a:solidFill>
                  <a:schemeClr val="accent6"/>
                </a:solidFill>
                <a:cs typeface="+mn-lt"/>
                <a:sym typeface="+mn-ea"/>
              </a:rPr>
              <a:t> “name”.</a:t>
            </a:r>
          </a:p>
          <a:p>
            <a:pPr marL="0" algn="l">
              <a:lnSpc>
                <a:spcPct val="100000"/>
              </a:lnSpc>
              <a:buClrTx/>
              <a:buSzTx/>
              <a:buNone/>
            </a:pPr>
            <a:r>
              <a:rPr lang="en-US" sz="1600" dirty="0">
                <a:solidFill>
                  <a:schemeClr val="accent6"/>
                </a:solidFill>
                <a:cs typeface="+mn-lt"/>
                <a:sym typeface="+mn-ea"/>
              </a:rPr>
              <a:t>2. For `GRAPH &lt;http://</a:t>
            </a:r>
            <a:r>
              <a:rPr lang="en-US" sz="1600" dirty="0" err="1">
                <a:solidFill>
                  <a:schemeClr val="accent6"/>
                </a:solidFill>
                <a:cs typeface="+mn-lt"/>
                <a:sym typeface="+mn-ea"/>
              </a:rPr>
              <a:t>musicbrainz</a:t>
            </a:r>
            <a:r>
              <a:rPr lang="en-US" sz="1600" dirty="0">
                <a:solidFill>
                  <a:schemeClr val="accent6"/>
                </a:solidFill>
                <a:cs typeface="+mn-lt"/>
                <a:sym typeface="+mn-ea"/>
              </a:rPr>
              <a:t>/reconciled&gt;`:</a:t>
            </a:r>
          </a:p>
          <a:p>
            <a:pPr marL="0" lvl="1" algn="l">
              <a:lnSpc>
                <a:spcPct val="100000"/>
              </a:lnSpc>
              <a:spcBef>
                <a:spcPts val="1000"/>
              </a:spcBef>
              <a:buClrTx/>
              <a:buSzTx/>
              <a:buNone/>
            </a:pPr>
            <a:r>
              <a:rPr lang="en-US" sz="1600" dirty="0">
                <a:solidFill>
                  <a:schemeClr val="accent6"/>
                </a:solidFill>
                <a:cs typeface="+mn-lt"/>
                <a:sym typeface="+mn-ea"/>
              </a:rPr>
              <a:t>wd:Q3972943 a </a:t>
            </a:r>
            <a:r>
              <a:rPr lang="en-US" sz="1600" dirty="0" err="1">
                <a:solidFill>
                  <a:schemeClr val="accent6"/>
                </a:solidFill>
                <a:cs typeface="+mn-lt"/>
                <a:sym typeface="+mn-ea"/>
              </a:rPr>
              <a:t>owl:Class</a:t>
            </a:r>
            <a:r>
              <a:rPr lang="en-US" sz="1600" dirty="0">
                <a:solidFill>
                  <a:schemeClr val="accent6"/>
                </a:solidFill>
                <a:cs typeface="+mn-lt"/>
                <a:sym typeface="+mn-ea"/>
              </a:rPr>
              <a:t>; </a:t>
            </a:r>
            <a:r>
              <a:rPr lang="en-US" sz="1600" dirty="0" err="1">
                <a:solidFill>
                  <a:schemeClr val="accent6"/>
                </a:solidFill>
                <a:cs typeface="+mn-lt"/>
                <a:sym typeface="+mn-ea"/>
              </a:rPr>
              <a:t>rdfs:label</a:t>
            </a:r>
            <a:r>
              <a:rPr lang="en-US" sz="1600" dirty="0">
                <a:solidFill>
                  <a:schemeClr val="accent6"/>
                </a:solidFill>
                <a:cs typeface="+mn-lt"/>
                <a:sym typeface="+mn-ea"/>
              </a:rPr>
              <a:t> “Release”.</a:t>
            </a:r>
          </a:p>
          <a:p>
            <a:pPr marL="0" lvl="1" algn="l">
              <a:lnSpc>
                <a:spcPct val="100000"/>
              </a:lnSpc>
              <a:spcBef>
                <a:spcPts val="1000"/>
              </a:spcBef>
              <a:buClrTx/>
              <a:buSzTx/>
              <a:buNone/>
            </a:pPr>
            <a:r>
              <a:rPr lang="en-US" sz="1600" dirty="0">
                <a:solidFill>
                  <a:schemeClr val="accent6"/>
                </a:solidFill>
                <a:cs typeface="+mn-lt"/>
                <a:sym typeface="+mn-ea"/>
              </a:rPr>
              <a:t>wdt:P17 </a:t>
            </a:r>
            <a:r>
              <a:rPr lang="en-US" sz="1600" dirty="0" err="1">
                <a:solidFill>
                  <a:schemeClr val="accent6"/>
                </a:solidFill>
                <a:cs typeface="+mn-lt"/>
                <a:sym typeface="+mn-ea"/>
              </a:rPr>
              <a:t>rdfs:label</a:t>
            </a:r>
            <a:r>
              <a:rPr lang="en-US" sz="1600" dirty="0">
                <a:solidFill>
                  <a:schemeClr val="accent6"/>
                </a:solidFill>
                <a:cs typeface="+mn-lt"/>
                <a:sym typeface="+mn-ea"/>
              </a:rPr>
              <a:t> “country”. wdt:P585 </a:t>
            </a:r>
            <a:r>
              <a:rPr lang="en-US" sz="1600" dirty="0" err="1">
                <a:solidFill>
                  <a:schemeClr val="accent6"/>
                </a:solidFill>
                <a:cs typeface="+mn-lt"/>
                <a:sym typeface="+mn-ea"/>
              </a:rPr>
              <a:t>rdfs:label</a:t>
            </a:r>
            <a:r>
              <a:rPr lang="en-US" sz="1600" dirty="0">
                <a:solidFill>
                  <a:schemeClr val="accent6"/>
                </a:solidFill>
                <a:cs typeface="+mn-lt"/>
                <a:sym typeface="+mn-ea"/>
              </a:rPr>
              <a:t> “date”. wdt:P1476 </a:t>
            </a:r>
            <a:r>
              <a:rPr lang="en-US" sz="1600" dirty="0" err="1">
                <a:solidFill>
                  <a:schemeClr val="accent6"/>
                </a:solidFill>
                <a:cs typeface="+mn-lt"/>
                <a:sym typeface="+mn-ea"/>
              </a:rPr>
              <a:t>rdfs:label</a:t>
            </a:r>
            <a:r>
              <a:rPr lang="en-US" sz="1600" dirty="0">
                <a:solidFill>
                  <a:schemeClr val="accent6"/>
                </a:solidFill>
                <a:cs typeface="+mn-lt"/>
                <a:sym typeface="+mn-ea"/>
              </a:rPr>
              <a:t> “title”.</a:t>
            </a:r>
          </a:p>
          <a:p>
            <a:pPr marL="0" algn="l">
              <a:lnSpc>
                <a:spcPct val="100000"/>
              </a:lnSpc>
              <a:buClrTx/>
              <a:buSzTx/>
              <a:buNone/>
            </a:pPr>
            <a:r>
              <a:rPr lang="en-US" sz="1600" dirty="0">
                <a:solidFill>
                  <a:schemeClr val="accent6"/>
                </a:solidFill>
                <a:cs typeface="+mn-lt"/>
                <a:sym typeface="+mn-ea"/>
              </a:rPr>
              <a:t>3. For `SERVICE &lt;https://</a:t>
            </a:r>
            <a:r>
              <a:rPr lang="en-US" sz="1600" dirty="0" err="1">
                <a:solidFill>
                  <a:schemeClr val="accent6"/>
                </a:solidFill>
                <a:cs typeface="+mn-lt"/>
                <a:sym typeface="+mn-ea"/>
              </a:rPr>
              <a:t>query.wikidata.org</a:t>
            </a:r>
            <a:r>
              <a:rPr lang="en-US" sz="1600" dirty="0">
                <a:solidFill>
                  <a:schemeClr val="accent6"/>
                </a:solidFill>
                <a:cs typeface="+mn-lt"/>
                <a:sym typeface="+mn-ea"/>
              </a:rPr>
              <a:t>/</a:t>
            </a:r>
            <a:r>
              <a:rPr lang="en-US" sz="1600" dirty="0" err="1">
                <a:solidFill>
                  <a:schemeClr val="accent6"/>
                </a:solidFill>
                <a:cs typeface="+mn-lt"/>
                <a:sym typeface="+mn-ea"/>
              </a:rPr>
              <a:t>sparql</a:t>
            </a:r>
            <a:r>
              <a:rPr lang="en-US" sz="1600" dirty="0">
                <a:solidFill>
                  <a:schemeClr val="accent6"/>
                </a:solidFill>
                <a:cs typeface="+mn-lt"/>
                <a:sym typeface="+mn-ea"/>
              </a:rPr>
              <a:t>&gt;`:</a:t>
            </a:r>
          </a:p>
          <a:p>
            <a:pPr marL="0" lvl="1" algn="l">
              <a:lnSpc>
                <a:spcPct val="100000"/>
              </a:lnSpc>
              <a:spcBef>
                <a:spcPts val="1000"/>
              </a:spcBef>
              <a:buClrTx/>
              <a:buSzTx/>
              <a:buNone/>
            </a:pPr>
            <a:r>
              <a:rPr lang="en-US" sz="1600" dirty="0">
                <a:solidFill>
                  <a:schemeClr val="accent6"/>
                </a:solidFill>
                <a:cs typeface="+mn-lt"/>
                <a:sym typeface="+mn-ea"/>
              </a:rPr>
              <a:t>wd:Q215380 </a:t>
            </a:r>
            <a:r>
              <a:rPr lang="en-US" sz="1600" dirty="0" err="1">
                <a:solidFill>
                  <a:schemeClr val="accent6"/>
                </a:solidFill>
                <a:cs typeface="+mn-lt"/>
                <a:sym typeface="+mn-ea"/>
              </a:rPr>
              <a:t>rdfs:label</a:t>
            </a:r>
            <a:r>
              <a:rPr lang="en-US" sz="1600" dirty="0">
                <a:solidFill>
                  <a:schemeClr val="accent6"/>
                </a:solidFill>
                <a:cs typeface="+mn-lt"/>
                <a:sym typeface="+mn-ea"/>
              </a:rPr>
              <a:t> “bands”. wdt:P31</a:t>
            </a:r>
          </a:p>
          <a:p>
            <a:pPr marL="0" indent="0">
              <a:lnSpc>
                <a:spcPct val="110000"/>
              </a:lnSpc>
              <a:buNone/>
            </a:pPr>
            <a:r>
              <a:rPr lang="en-US" sz="1600" dirty="0">
                <a:solidFill>
                  <a:schemeClr val="accent6"/>
                </a:solidFill>
                <a:cs typeface="+mn-lt"/>
                <a:sym typeface="+mn-ea"/>
              </a:rPr>
              <a:t>Make sure to generate a correct SPARQL for the following question[note: match value of P2561 and of P1476 in order to match the instances of wd:Q482994 and of wd:Q3972943(Please use `FILTER(?date=2003)`in SPARQL) ]:</a:t>
            </a:r>
          </a:p>
          <a:p>
            <a:pPr marL="0" indent="0">
              <a:lnSpc>
                <a:spcPct val="110000"/>
              </a:lnSpc>
              <a:buNone/>
            </a:pPr>
            <a:r>
              <a:rPr lang="en-US" sz="1600" dirty="0">
                <a:solidFill>
                  <a:schemeClr val="tx1">
                    <a:lumMod val="85000"/>
                    <a:lumOff val="15000"/>
                  </a:schemeClr>
                </a:solidFill>
                <a:cs typeface="+mn-lt"/>
                <a:sym typeface="+mn-ea"/>
              </a:rPr>
              <a:t>List all albums </a:t>
            </a:r>
            <a:r>
              <a:rPr lang="en-US" sz="1600" dirty="0">
                <a:solidFill>
                  <a:schemeClr val="accent4"/>
                </a:solidFill>
                <a:cs typeface="+mn-lt"/>
                <a:sym typeface="+mn-ea"/>
              </a:rPr>
              <a:t>recorded by bands</a:t>
            </a:r>
            <a:r>
              <a:rPr lang="en-US" sz="1600" dirty="0">
                <a:cs typeface="+mn-lt"/>
                <a:sym typeface="+mn-ea"/>
              </a:rPr>
              <a:t> in </a:t>
            </a:r>
            <a:r>
              <a:rPr lang="en-US" sz="1600" dirty="0" err="1">
                <a:cs typeface="+mn-lt"/>
                <a:sym typeface="+mn-ea"/>
              </a:rPr>
              <a:t>TheSession</a:t>
            </a:r>
            <a:r>
              <a:rPr lang="en-US" sz="1600" dirty="0">
                <a:cs typeface="+mn-lt"/>
                <a:sym typeface="+mn-ea"/>
              </a:rPr>
              <a:t>, that was </a:t>
            </a:r>
            <a:r>
              <a:rPr lang="en-US" sz="1600" dirty="0">
                <a:solidFill>
                  <a:schemeClr val="accent2"/>
                </a:solidFill>
                <a:cs typeface="+mn-lt"/>
                <a:sym typeface="+mn-ea"/>
              </a:rPr>
              <a:t>released in 2003 in America</a:t>
            </a:r>
            <a:endParaRPr lang="en-US" altLang="en-US" sz="1600" dirty="0">
              <a:solidFill>
                <a:schemeClr val="tx1"/>
              </a:solidFill>
              <a:cs typeface="+mn-lt"/>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rot="20580000">
            <a:off x="6593840" y="2291080"/>
            <a:ext cx="4853940" cy="2289810"/>
          </a:xfrm>
          <a:prstGeom prst="ellipse">
            <a:avLst/>
          </a:prstGeom>
          <a:solidFill>
            <a:schemeClr val="accent1">
              <a:lumMod val="40000"/>
              <a:lumOff val="60000"/>
              <a:alpha val="34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4840" y="192405"/>
            <a:ext cx="12139930" cy="1325880"/>
          </a:xfrm>
        </p:spPr>
        <p:txBody>
          <a:bodyPr>
            <a:normAutofit/>
          </a:bodyPr>
          <a:lstStyle/>
          <a:p>
            <a:pPr>
              <a:lnSpc>
                <a:spcPct val="100000"/>
              </a:lnSpc>
            </a:pPr>
            <a:r>
              <a:rPr lang="en-US" sz="2800" dirty="0">
                <a:sym typeface="+mn-ea"/>
              </a:rPr>
              <a:t>Generated SPARQL by ChatGPT </a:t>
            </a:r>
            <a:r>
              <a:rPr lang="en-US" sz="2800" dirty="0"/>
              <a:t>(Q4-3)</a:t>
            </a:r>
            <a:br>
              <a:rPr lang="en-US" sz="2800" dirty="0"/>
            </a:br>
            <a:r>
              <a:rPr lang="en-US" sz="2200" b="1" dirty="0">
                <a:solidFill>
                  <a:srgbClr val="7030A0"/>
                </a:solidFill>
                <a:cs typeface="+mn-lt"/>
                <a:sym typeface="+mn-ea"/>
              </a:rPr>
              <a:t>List all albums</a:t>
            </a:r>
            <a:r>
              <a:rPr lang="en-US" sz="2200" b="1" dirty="0">
                <a:cs typeface="+mn-lt"/>
                <a:sym typeface="+mn-ea"/>
              </a:rPr>
              <a:t> </a:t>
            </a:r>
            <a:r>
              <a:rPr lang="en-US" sz="2200" b="1" dirty="0">
                <a:solidFill>
                  <a:schemeClr val="accent4"/>
                </a:solidFill>
                <a:cs typeface="+mn-lt"/>
                <a:sym typeface="+mn-ea"/>
              </a:rPr>
              <a:t>recorded by bands</a:t>
            </a:r>
            <a:r>
              <a:rPr lang="en-US" sz="2200" b="1" dirty="0">
                <a:cs typeface="+mn-lt"/>
                <a:sym typeface="+mn-ea"/>
              </a:rPr>
              <a:t> </a:t>
            </a:r>
            <a:r>
              <a:rPr lang="en-US" sz="2200" b="1" dirty="0">
                <a:solidFill>
                  <a:srgbClr val="7030A0"/>
                </a:solidFill>
                <a:cs typeface="+mn-lt"/>
                <a:sym typeface="+mn-ea"/>
              </a:rPr>
              <a:t>in </a:t>
            </a:r>
            <a:r>
              <a:rPr lang="en-US" sz="2200" b="1" dirty="0" err="1">
                <a:solidFill>
                  <a:srgbClr val="7030A0"/>
                </a:solidFill>
                <a:cs typeface="+mn-lt"/>
                <a:sym typeface="+mn-ea"/>
              </a:rPr>
              <a:t>TheSession</a:t>
            </a:r>
            <a:r>
              <a:rPr lang="en-US" sz="2200" b="1" dirty="0">
                <a:solidFill>
                  <a:srgbClr val="7030A0"/>
                </a:solidFill>
                <a:cs typeface="+mn-lt"/>
                <a:sym typeface="+mn-ea"/>
              </a:rPr>
              <a:t>, that was</a:t>
            </a:r>
            <a:r>
              <a:rPr lang="en-US" sz="2200" b="1" dirty="0">
                <a:cs typeface="+mn-lt"/>
                <a:sym typeface="+mn-ea"/>
              </a:rPr>
              <a:t> </a:t>
            </a:r>
            <a:r>
              <a:rPr lang="en-US" sz="2200" b="1" dirty="0">
                <a:solidFill>
                  <a:schemeClr val="accent2"/>
                </a:solidFill>
                <a:cs typeface="+mn-lt"/>
                <a:sym typeface="+mn-ea"/>
              </a:rPr>
              <a:t>released in 2003 in America</a:t>
            </a:r>
            <a:endParaRPr lang="en-US" sz="2200" b="1" dirty="0"/>
          </a:p>
        </p:txBody>
      </p:sp>
      <p:sp>
        <p:nvSpPr>
          <p:cNvPr id="8" name="Content Placeholder 7"/>
          <p:cNvSpPr>
            <a:spLocks noGrp="1"/>
          </p:cNvSpPr>
          <p:nvPr>
            <p:ph idx="1"/>
            <p:custDataLst>
              <p:tags r:id="rId1"/>
            </p:custDataLst>
          </p:nvPr>
        </p:nvSpPr>
        <p:spPr>
          <a:xfrm>
            <a:off x="670560" y="1281430"/>
            <a:ext cx="10515600" cy="5532120"/>
          </a:xfrm>
        </p:spPr>
        <p:txBody>
          <a:bodyPr>
            <a:noAutofit/>
          </a:bodyPr>
          <a:lstStyle/>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PREFIX owl: &lt;http://www.w3.org/2002/07/owl#&gt; PREFIX </a:t>
            </a:r>
            <a:r>
              <a:rPr lang="en-US" sz="1600" dirty="0" err="1">
                <a:solidFill>
                  <a:schemeClr val="accent1"/>
                </a:solidFill>
                <a:latin typeface="Chakra Petch Regular" panose="00000500000000000000" charset="0"/>
                <a:cs typeface="Chakra Petch Regular" panose="00000500000000000000" charset="0"/>
                <a:sym typeface="+mn-ea"/>
              </a:rPr>
              <a:t>rdfs</a:t>
            </a:r>
            <a:r>
              <a:rPr lang="en-US" sz="1600" dirty="0">
                <a:solidFill>
                  <a:schemeClr val="accent1"/>
                </a:solidFill>
                <a:latin typeface="Chakra Petch Regular" panose="00000500000000000000" charset="0"/>
                <a:cs typeface="Chakra Petch Regular" panose="00000500000000000000" charset="0"/>
                <a:sym typeface="+mn-ea"/>
              </a:rPr>
              <a:t>: &lt;http://www.w3.org/2000/01/</a:t>
            </a:r>
            <a:r>
              <a:rPr lang="en-US" sz="1600" dirty="0" err="1">
                <a:solidFill>
                  <a:schemeClr val="accent1"/>
                </a:solidFill>
                <a:latin typeface="Chakra Petch Regular" panose="00000500000000000000" charset="0"/>
                <a:cs typeface="Chakra Petch Regular" panose="00000500000000000000" charset="0"/>
                <a:sym typeface="+mn-ea"/>
              </a:rPr>
              <a:t>rdf</a:t>
            </a:r>
            <a:r>
              <a:rPr lang="en-US" sz="1600" dirty="0">
                <a:solidFill>
                  <a:schemeClr val="accent1"/>
                </a:solidFill>
                <a:latin typeface="Chakra Petch Regular" panose="00000500000000000000" charset="0"/>
                <a:cs typeface="Chakra Petch Regular" panose="00000500000000000000" charset="0"/>
                <a:sym typeface="+mn-ea"/>
              </a:rPr>
              <a:t>-schema#&gt;</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PREFIX </a:t>
            </a:r>
            <a:r>
              <a:rPr lang="en-US" sz="1600" dirty="0" err="1">
                <a:solidFill>
                  <a:schemeClr val="accent1"/>
                </a:solidFill>
                <a:latin typeface="Chakra Petch Regular" panose="00000500000000000000" charset="0"/>
                <a:cs typeface="Chakra Petch Regular" panose="00000500000000000000" charset="0"/>
                <a:sym typeface="+mn-ea"/>
              </a:rPr>
              <a:t>wdt</a:t>
            </a:r>
            <a:r>
              <a:rPr lang="en-US" sz="1600" dirty="0">
                <a:solidFill>
                  <a:schemeClr val="accent1"/>
                </a:solidFill>
                <a:latin typeface="Chakra Petch Regular" panose="00000500000000000000" charset="0"/>
                <a:cs typeface="Chakra Petch Regular" panose="00000500000000000000" charset="0"/>
                <a:sym typeface="+mn-ea"/>
              </a:rPr>
              <a:t>: &lt;http://</a:t>
            </a:r>
            <a:r>
              <a:rPr lang="en-US" sz="1600" dirty="0" err="1">
                <a:solidFill>
                  <a:schemeClr val="accent1"/>
                </a:solidFill>
                <a:latin typeface="Chakra Petch Regular" panose="00000500000000000000" charset="0"/>
                <a:cs typeface="Chakra Petch Regular" panose="00000500000000000000" charset="0"/>
                <a:sym typeface="+mn-ea"/>
              </a:rPr>
              <a:t>www.wikidata.org</a:t>
            </a:r>
            <a:r>
              <a:rPr lang="en-US" sz="1600" dirty="0">
                <a:solidFill>
                  <a:schemeClr val="accent1"/>
                </a:solidFill>
                <a:latin typeface="Chakra Petch Regular" panose="00000500000000000000" charset="0"/>
                <a:cs typeface="Chakra Petch Regular" panose="00000500000000000000" charset="0"/>
                <a:sym typeface="+mn-ea"/>
              </a:rPr>
              <a:t>/prop/direct/&gt; PREFIX wd: &lt;http://</a:t>
            </a:r>
            <a:r>
              <a:rPr lang="en-US" sz="1600" dirty="0" err="1">
                <a:solidFill>
                  <a:schemeClr val="accent1"/>
                </a:solidFill>
                <a:latin typeface="Chakra Petch Regular" panose="00000500000000000000" charset="0"/>
                <a:cs typeface="Chakra Petch Regular" panose="00000500000000000000" charset="0"/>
                <a:sym typeface="+mn-ea"/>
              </a:rPr>
              <a:t>www.wikidata.org</a:t>
            </a:r>
            <a:r>
              <a:rPr lang="en-US" sz="1600" dirty="0">
                <a:solidFill>
                  <a:schemeClr val="accent1"/>
                </a:solidFill>
                <a:latin typeface="Chakra Petch Regular" panose="00000500000000000000" charset="0"/>
                <a:cs typeface="Chakra Petch Regular" panose="00000500000000000000" charset="0"/>
                <a:sym typeface="+mn-ea"/>
              </a:rPr>
              <a:t>/entity/&gt;</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SELECT ?</a:t>
            </a:r>
            <a:r>
              <a:rPr lang="en-US" sz="1600" dirty="0" err="1">
                <a:solidFill>
                  <a:schemeClr val="accent1"/>
                </a:solidFill>
                <a:latin typeface="Chakra Petch Regular" panose="00000500000000000000" charset="0"/>
                <a:cs typeface="Chakra Petch Regular" panose="00000500000000000000" charset="0"/>
                <a:sym typeface="+mn-ea"/>
              </a:rPr>
              <a:t>albumName</a:t>
            </a:r>
            <a:r>
              <a:rPr lang="en-US" sz="1600" dirty="0">
                <a:solidFill>
                  <a:schemeClr val="accent1"/>
                </a:solidFill>
                <a:latin typeface="Chakra Petch Regular" panose="00000500000000000000" charset="0"/>
                <a:cs typeface="Chakra Petch Regular" panose="00000500000000000000" charset="0"/>
                <a:sym typeface="+mn-ea"/>
              </a:rPr>
              <a:t> ?album ?performer</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WHERE { </a:t>
            </a:r>
            <a:r>
              <a:rPr lang="en-US" sz="1600" b="1" dirty="0">
                <a:solidFill>
                  <a:schemeClr val="accent1"/>
                </a:solidFill>
                <a:latin typeface="Chakra Petch Bold" panose="00000500000000000000" charset="0"/>
                <a:cs typeface="Chakra Petch Bold" panose="00000500000000000000" charset="0"/>
                <a:sym typeface="+mn-ea"/>
              </a:rPr>
              <a:t>GRAPH &lt;http://sample/</a:t>
            </a:r>
            <a:r>
              <a:rPr lang="en-US" sz="1600" b="1" dirty="0" err="1">
                <a:solidFill>
                  <a:schemeClr val="accent1"/>
                </a:solidFill>
                <a:latin typeface="Chakra Petch Bold" panose="00000500000000000000" charset="0"/>
                <a:cs typeface="Chakra Petch Bold" panose="00000500000000000000" charset="0"/>
                <a:sym typeface="+mn-ea"/>
              </a:rPr>
              <a:t>thesession</a:t>
            </a:r>
            <a:r>
              <a:rPr lang="en-US" sz="1600" b="1" dirty="0">
                <a:solidFill>
                  <a:schemeClr val="accent1"/>
                </a:solidFill>
                <a:latin typeface="Chakra Petch Bold" panose="00000500000000000000" charset="0"/>
                <a:cs typeface="Chakra Petch Bold" panose="00000500000000000000" charset="0"/>
                <a:sym typeface="+mn-ea"/>
              </a:rPr>
              <a:t>/reconciled/</a:t>
            </a:r>
            <a:r>
              <a:rPr lang="en-US" sz="1600" b="1" dirty="0" err="1">
                <a:solidFill>
                  <a:schemeClr val="accent1"/>
                </a:solidFill>
                <a:latin typeface="Chakra Petch Bold" panose="00000500000000000000" charset="0"/>
                <a:cs typeface="Chakra Petch Bold" panose="00000500000000000000" charset="0"/>
                <a:sym typeface="+mn-ea"/>
              </a:rPr>
              <a:t>noLangLabel</a:t>
            </a:r>
            <a:r>
              <a:rPr lang="en-US" sz="1600" b="1" dirty="0">
                <a:solidFill>
                  <a:schemeClr val="accent1"/>
                </a:solidFill>
                <a:latin typeface="Chakra Petch Bold" panose="00000500000000000000" charset="0"/>
                <a:cs typeface="Chakra Petch Bold" panose="00000500000000000000" charset="0"/>
                <a:sym typeface="+mn-ea"/>
              </a:rPr>
              <a:t>&gt;</a:t>
            </a:r>
            <a:r>
              <a:rPr lang="en-US" sz="1600" dirty="0">
                <a:solidFill>
                  <a:schemeClr val="accent1"/>
                </a:solidFill>
                <a:latin typeface="Chakra Petch Regular" panose="00000500000000000000" charset="0"/>
                <a:cs typeface="Chakra Petch Regular" panose="00000500000000000000" charset="0"/>
                <a:sym typeface="+mn-ea"/>
              </a:rPr>
              <a:t> {</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    ?album a wd:Q482994 ; #recording of </a:t>
            </a:r>
            <a:r>
              <a:rPr lang="en-US" sz="1600" dirty="0" err="1">
                <a:solidFill>
                  <a:schemeClr val="accent1"/>
                </a:solidFill>
                <a:latin typeface="Chakra Petch Regular" panose="00000500000000000000" charset="0"/>
                <a:cs typeface="Chakra Petch Regular" panose="00000500000000000000" charset="0"/>
                <a:sym typeface="+mn-ea"/>
              </a:rPr>
              <a:t>TheSession</a:t>
            </a:r>
            <a:endParaRPr lang="en-US" sz="1600" dirty="0">
              <a:solidFill>
                <a:schemeClr val="accent1"/>
              </a:solidFill>
              <a:latin typeface="Chakra Petch Regular" panose="00000500000000000000" charset="0"/>
              <a:cs typeface="Chakra Petch Regular" panose="00000500000000000000" charset="0"/>
              <a:sym typeface="+mn-ea"/>
            </a:endParaRP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                 </a:t>
            </a:r>
            <a:r>
              <a:rPr lang="zh-CN" altLang="en-US" sz="1600" dirty="0">
                <a:solidFill>
                  <a:schemeClr val="accent1"/>
                </a:solidFill>
                <a:latin typeface="Chakra Petch Regular" panose="00000500000000000000" charset="0"/>
                <a:cs typeface="Chakra Petch Regular" panose="00000500000000000000" charset="0"/>
                <a:sym typeface="+mn-ea"/>
              </a:rPr>
              <a:t>  </a:t>
            </a:r>
            <a:r>
              <a:rPr lang="en-US" sz="1600" dirty="0">
                <a:solidFill>
                  <a:schemeClr val="accent1"/>
                </a:solidFill>
                <a:latin typeface="Chakra Petch Regular" panose="00000500000000000000" charset="0"/>
                <a:cs typeface="Chakra Petch Regular" panose="00000500000000000000" charset="0"/>
                <a:sym typeface="+mn-ea"/>
              </a:rPr>
              <a:t>wdt:P2561 ?</a:t>
            </a:r>
            <a:r>
              <a:rPr lang="en-US" sz="1600" dirty="0" err="1">
                <a:solidFill>
                  <a:schemeClr val="accent1"/>
                </a:solidFill>
                <a:latin typeface="Chakra Petch Regular" panose="00000500000000000000" charset="0"/>
                <a:cs typeface="Chakra Petch Regular" panose="00000500000000000000" charset="0"/>
                <a:sym typeface="+mn-ea"/>
              </a:rPr>
              <a:t>albumName</a:t>
            </a:r>
            <a:r>
              <a:rPr lang="en-US" sz="1600" dirty="0">
                <a:solidFill>
                  <a:schemeClr val="accent1"/>
                </a:solidFill>
                <a:latin typeface="Chakra Petch Regular" panose="00000500000000000000" charset="0"/>
                <a:cs typeface="Chakra Petch Regular" panose="00000500000000000000" charset="0"/>
                <a:sym typeface="+mn-ea"/>
              </a:rPr>
              <a:t> ;</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                 </a:t>
            </a:r>
            <a:r>
              <a:rPr lang="zh-CN" altLang="en-US" sz="1600" dirty="0">
                <a:solidFill>
                  <a:schemeClr val="accent1"/>
                </a:solidFill>
                <a:latin typeface="Chakra Petch Regular" panose="00000500000000000000" charset="0"/>
                <a:cs typeface="Chakra Petch Regular" panose="00000500000000000000" charset="0"/>
                <a:sym typeface="+mn-ea"/>
              </a:rPr>
              <a:t>  </a:t>
            </a:r>
            <a:r>
              <a:rPr lang="en-US" sz="1600" dirty="0">
                <a:solidFill>
                  <a:schemeClr val="accent1"/>
                </a:solidFill>
                <a:latin typeface="Chakra Petch Regular" panose="00000500000000000000" charset="0"/>
                <a:cs typeface="Chakra Petch Regular" panose="00000500000000000000" charset="0"/>
                <a:sym typeface="+mn-ea"/>
              </a:rPr>
              <a:t>wdt:P175 ?performer . }</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  </a:t>
            </a:r>
            <a:r>
              <a:rPr lang="en-US" sz="1600" b="1" dirty="0">
                <a:solidFill>
                  <a:schemeClr val="accent2"/>
                </a:solidFill>
                <a:latin typeface="Chakra Petch Regular" panose="00000500000000000000" charset="0"/>
                <a:cs typeface="Chakra Petch Regular" panose="00000500000000000000" charset="0"/>
                <a:sym typeface="+mn-ea"/>
              </a:rPr>
              <a:t>GRAPH &lt;</a:t>
            </a:r>
            <a:r>
              <a:rPr lang="en-US" sz="1600" b="1" dirty="0">
                <a:solidFill>
                  <a:schemeClr val="accent2"/>
                </a:solidFill>
                <a:latin typeface="Chakra Petch Bold" panose="00000500000000000000" charset="0"/>
                <a:cs typeface="Chakra Petch Bold" panose="00000500000000000000" charset="0"/>
                <a:sym typeface="+mn-ea"/>
              </a:rPr>
              <a:t>http://</a:t>
            </a:r>
            <a:r>
              <a:rPr lang="en-US" sz="1600" b="1" dirty="0" err="1">
                <a:solidFill>
                  <a:schemeClr val="accent2"/>
                </a:solidFill>
                <a:latin typeface="Chakra Petch Bold" panose="00000500000000000000" charset="0"/>
                <a:cs typeface="Chakra Petch Bold" panose="00000500000000000000" charset="0"/>
                <a:sym typeface="+mn-ea"/>
              </a:rPr>
              <a:t>musicbrainz</a:t>
            </a:r>
            <a:r>
              <a:rPr lang="en-US" sz="1600" b="1" dirty="0">
                <a:solidFill>
                  <a:schemeClr val="accent2"/>
                </a:solidFill>
                <a:latin typeface="Chakra Petch Bold" panose="00000500000000000000" charset="0"/>
                <a:cs typeface="Chakra Petch Bold" panose="00000500000000000000" charset="0"/>
                <a:sym typeface="+mn-ea"/>
              </a:rPr>
              <a:t>/reconciled</a:t>
            </a:r>
            <a:r>
              <a:rPr lang="en-US" sz="1600" b="1" dirty="0">
                <a:solidFill>
                  <a:schemeClr val="accent2"/>
                </a:solidFill>
                <a:latin typeface="Chakra Petch Regular" panose="00000500000000000000" charset="0"/>
                <a:cs typeface="Chakra Petch Regular" panose="00000500000000000000" charset="0"/>
                <a:sym typeface="+mn-ea"/>
              </a:rPr>
              <a:t>&gt;</a:t>
            </a:r>
            <a:r>
              <a:rPr lang="en-US" sz="1600" dirty="0">
                <a:solidFill>
                  <a:schemeClr val="accent1"/>
                </a:solidFill>
                <a:latin typeface="Chakra Petch Regular" panose="00000500000000000000" charset="0"/>
                <a:cs typeface="Chakra Petch Regular" panose="00000500000000000000" charset="0"/>
                <a:sym typeface="+mn-ea"/>
              </a:rPr>
              <a:t> {</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    ?release a wd:Q3972943 ; </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                  </a:t>
            </a:r>
            <a:r>
              <a:rPr lang="zh-CN" altLang="en-US" sz="1600" dirty="0">
                <a:solidFill>
                  <a:schemeClr val="accent1"/>
                </a:solidFill>
                <a:latin typeface="Chakra Petch Regular" panose="00000500000000000000" charset="0"/>
                <a:cs typeface="Chakra Petch Regular" panose="00000500000000000000" charset="0"/>
                <a:sym typeface="+mn-ea"/>
              </a:rPr>
              <a:t>  </a:t>
            </a:r>
            <a:r>
              <a:rPr lang="en-US" sz="1600" dirty="0">
                <a:solidFill>
                  <a:schemeClr val="accent1"/>
                </a:solidFill>
                <a:latin typeface="Chakra Petch Regular" panose="00000500000000000000" charset="0"/>
                <a:cs typeface="Chakra Petch Regular" panose="00000500000000000000" charset="0"/>
                <a:sym typeface="+mn-ea"/>
              </a:rPr>
              <a:t> wdt:P1476 ?</a:t>
            </a:r>
            <a:r>
              <a:rPr lang="en-US" altLang="zh-CN" sz="1600" dirty="0" err="1">
                <a:solidFill>
                  <a:schemeClr val="accent1"/>
                </a:solidFill>
                <a:latin typeface="Chakra Petch Regular" panose="00000500000000000000" charset="0"/>
                <a:cs typeface="Chakra Petch Regular" panose="00000500000000000000" charset="0"/>
                <a:sym typeface="+mn-ea"/>
              </a:rPr>
              <a:t>release</a:t>
            </a:r>
            <a:r>
              <a:rPr lang="en-US" sz="1600" dirty="0" err="1">
                <a:solidFill>
                  <a:schemeClr val="accent1"/>
                </a:solidFill>
                <a:latin typeface="Chakra Petch Regular" panose="00000500000000000000" charset="0"/>
                <a:cs typeface="Chakra Petch Regular" panose="00000500000000000000" charset="0"/>
                <a:sym typeface="+mn-ea"/>
              </a:rPr>
              <a:t>Title</a:t>
            </a:r>
            <a:r>
              <a:rPr lang="en-US" sz="1600" dirty="0">
                <a:solidFill>
                  <a:schemeClr val="accent1"/>
                </a:solidFill>
                <a:latin typeface="Chakra Petch Regular" panose="00000500000000000000" charset="0"/>
                <a:cs typeface="Chakra Petch Regular" panose="00000500000000000000" charset="0"/>
                <a:sym typeface="+mn-ea"/>
              </a:rPr>
              <a:t> ;</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                   </a:t>
            </a:r>
            <a:r>
              <a:rPr lang="zh-CN" altLang="en-US" sz="1600" dirty="0">
                <a:solidFill>
                  <a:schemeClr val="accent1"/>
                </a:solidFill>
                <a:latin typeface="Chakra Petch Regular" panose="00000500000000000000" charset="0"/>
                <a:cs typeface="Chakra Petch Regular" panose="00000500000000000000" charset="0"/>
                <a:sym typeface="+mn-ea"/>
              </a:rPr>
              <a:t>  </a:t>
            </a:r>
            <a:r>
              <a:rPr lang="en-US" sz="1600" dirty="0">
                <a:solidFill>
                  <a:schemeClr val="accent1"/>
                </a:solidFill>
                <a:latin typeface="Chakra Petch Regular" panose="00000500000000000000" charset="0"/>
                <a:cs typeface="Chakra Petch Regular" panose="00000500000000000000" charset="0"/>
                <a:sym typeface="+mn-ea"/>
              </a:rPr>
              <a:t>wdt:P17 wd:Q30 ; # USA</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                   </a:t>
            </a:r>
            <a:r>
              <a:rPr lang="zh-CN" altLang="en-US" sz="1600" dirty="0">
                <a:solidFill>
                  <a:schemeClr val="accent1"/>
                </a:solidFill>
                <a:latin typeface="Chakra Petch Regular" panose="00000500000000000000" charset="0"/>
                <a:cs typeface="Chakra Petch Regular" panose="00000500000000000000" charset="0"/>
                <a:sym typeface="+mn-ea"/>
              </a:rPr>
              <a:t>  </a:t>
            </a:r>
            <a:r>
              <a:rPr lang="en-US" sz="1600" dirty="0">
                <a:solidFill>
                  <a:schemeClr val="accent1"/>
                </a:solidFill>
                <a:latin typeface="Chakra Petch Regular" panose="00000500000000000000" charset="0"/>
                <a:cs typeface="Chakra Petch Regular" panose="00000500000000000000" charset="0"/>
                <a:sym typeface="+mn-ea"/>
              </a:rPr>
              <a:t>wdt:P585 ?date .</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    FILTER(?date = 2003)} FILTER(?</a:t>
            </a:r>
            <a:r>
              <a:rPr lang="en-US" sz="1600" dirty="0" err="1">
                <a:solidFill>
                  <a:schemeClr val="accent1"/>
                </a:solidFill>
                <a:latin typeface="Chakra Petch Regular" panose="00000500000000000000" charset="0"/>
                <a:cs typeface="Chakra Petch Regular" panose="00000500000000000000" charset="0"/>
                <a:sym typeface="+mn-ea"/>
              </a:rPr>
              <a:t>albumName</a:t>
            </a:r>
            <a:r>
              <a:rPr lang="en-US" sz="1600" dirty="0">
                <a:solidFill>
                  <a:schemeClr val="accent1"/>
                </a:solidFill>
                <a:latin typeface="Chakra Petch Regular" panose="00000500000000000000" charset="0"/>
                <a:cs typeface="Chakra Petch Regular" panose="00000500000000000000" charset="0"/>
                <a:sym typeface="+mn-ea"/>
              </a:rPr>
              <a:t> = ?</a:t>
            </a:r>
            <a:r>
              <a:rPr lang="en-US" altLang="zh-CN" sz="1600" dirty="0" err="1">
                <a:solidFill>
                  <a:schemeClr val="accent1"/>
                </a:solidFill>
                <a:latin typeface="Chakra Petch Regular" panose="00000500000000000000" charset="0"/>
                <a:cs typeface="Chakra Petch Regular" panose="00000500000000000000" charset="0"/>
                <a:sym typeface="+mn-ea"/>
              </a:rPr>
              <a:t>release</a:t>
            </a:r>
            <a:r>
              <a:rPr lang="en-US" sz="1600" dirty="0" err="1">
                <a:solidFill>
                  <a:schemeClr val="accent1"/>
                </a:solidFill>
                <a:latin typeface="Chakra Petch Regular" panose="00000500000000000000" charset="0"/>
                <a:cs typeface="Chakra Petch Regular" panose="00000500000000000000" charset="0"/>
                <a:sym typeface="+mn-ea"/>
              </a:rPr>
              <a:t>Title</a:t>
            </a:r>
            <a:r>
              <a:rPr lang="en-US" sz="1600" dirty="0">
                <a:solidFill>
                  <a:schemeClr val="accent1"/>
                </a:solidFill>
                <a:latin typeface="Chakra Petch Regular" panose="00000500000000000000" charset="0"/>
                <a:cs typeface="Chakra Petch Regular" panose="00000500000000000000" charset="0"/>
                <a:sym typeface="+mn-ea"/>
              </a:rPr>
              <a:t>)</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  </a:t>
            </a:r>
            <a:r>
              <a:rPr lang="en-US" sz="1600" b="1" dirty="0">
                <a:solidFill>
                  <a:schemeClr val="accent4"/>
                </a:solidFill>
                <a:latin typeface="Chakra Petch Regular" panose="00000500000000000000" charset="0"/>
                <a:cs typeface="Chakra Petch Regular" panose="00000500000000000000" charset="0"/>
                <a:sym typeface="+mn-ea"/>
              </a:rPr>
              <a:t>SERVICE &lt;</a:t>
            </a:r>
            <a:r>
              <a:rPr lang="en-US" sz="1600" b="1" dirty="0">
                <a:solidFill>
                  <a:schemeClr val="accent4"/>
                </a:solidFill>
                <a:latin typeface="Chakra Petch Bold" panose="00000500000000000000" charset="0"/>
                <a:cs typeface="Chakra Petch Bold" panose="00000500000000000000" charset="0"/>
                <a:sym typeface="+mn-ea"/>
              </a:rPr>
              <a:t>https://</a:t>
            </a:r>
            <a:r>
              <a:rPr lang="en-US" sz="1600" b="1" dirty="0" err="1">
                <a:solidFill>
                  <a:schemeClr val="accent4"/>
                </a:solidFill>
                <a:latin typeface="Chakra Petch Bold" panose="00000500000000000000" charset="0"/>
                <a:cs typeface="Chakra Petch Bold" panose="00000500000000000000" charset="0"/>
                <a:sym typeface="+mn-ea"/>
              </a:rPr>
              <a:t>query.wikidata.org</a:t>
            </a:r>
            <a:r>
              <a:rPr lang="en-US" sz="1600" b="1" dirty="0">
                <a:solidFill>
                  <a:schemeClr val="accent4"/>
                </a:solidFill>
                <a:latin typeface="Chakra Petch Bold" panose="00000500000000000000" charset="0"/>
                <a:cs typeface="Chakra Petch Bold" panose="00000500000000000000" charset="0"/>
                <a:sym typeface="+mn-ea"/>
              </a:rPr>
              <a:t>/</a:t>
            </a:r>
            <a:r>
              <a:rPr lang="en-US" sz="1600" b="1" dirty="0" err="1">
                <a:solidFill>
                  <a:schemeClr val="accent4"/>
                </a:solidFill>
                <a:latin typeface="Chakra Petch Bold" panose="00000500000000000000" charset="0"/>
                <a:cs typeface="Chakra Petch Bold" panose="00000500000000000000" charset="0"/>
                <a:sym typeface="+mn-ea"/>
              </a:rPr>
              <a:t>sparql</a:t>
            </a:r>
            <a:r>
              <a:rPr lang="en-US" sz="1600" b="1" dirty="0">
                <a:solidFill>
                  <a:schemeClr val="accent4"/>
                </a:solidFill>
                <a:latin typeface="Chakra Petch Regular" panose="00000500000000000000" charset="0"/>
                <a:cs typeface="Chakra Petch Regular" panose="00000500000000000000" charset="0"/>
                <a:sym typeface="+mn-ea"/>
              </a:rPr>
              <a:t>&gt;</a:t>
            </a:r>
            <a:r>
              <a:rPr lang="en-US" sz="1600" dirty="0">
                <a:solidFill>
                  <a:schemeClr val="accent1"/>
                </a:solidFill>
                <a:latin typeface="Chakra Petch Regular" panose="00000500000000000000" charset="0"/>
                <a:cs typeface="Chakra Petch Regular" panose="00000500000000000000" charset="0"/>
                <a:sym typeface="+mn-ea"/>
              </a:rPr>
              <a:t> {</a:t>
            </a:r>
          </a:p>
          <a:p>
            <a:pPr marL="0" algn="l" fontAlgn="auto">
              <a:lnSpc>
                <a:spcPct val="100000"/>
              </a:lnSpc>
              <a:buClrTx/>
              <a:buSzTx/>
              <a:buNone/>
            </a:pPr>
            <a:r>
              <a:rPr lang="en-US" sz="1600" dirty="0">
                <a:solidFill>
                  <a:schemeClr val="accent1"/>
                </a:solidFill>
                <a:latin typeface="Chakra Petch Regular" panose="00000500000000000000" charset="0"/>
                <a:cs typeface="Chakra Petch Regular" panose="00000500000000000000" charset="0"/>
                <a:sym typeface="+mn-ea"/>
              </a:rPr>
              <a:t>       ?performer wdt:P31 wd:Q215380 . }} </a:t>
            </a:r>
            <a:endParaRPr lang="en-US" sz="2000" dirty="0">
              <a:solidFill>
                <a:schemeClr val="accent1"/>
              </a:solidFill>
              <a:cs typeface="+mn-lt"/>
              <a:sym typeface="+mn-ea"/>
            </a:endParaRPr>
          </a:p>
          <a:p>
            <a:pPr marL="0" algn="l" fontAlgn="auto">
              <a:lnSpc>
                <a:spcPct val="100000"/>
              </a:lnSpc>
              <a:buClrTx/>
              <a:buSzTx/>
              <a:buNone/>
            </a:pPr>
            <a:endParaRPr lang="en-US" sz="2000" dirty="0">
              <a:solidFill>
                <a:schemeClr val="accent1"/>
              </a:solidFill>
              <a:cs typeface="+mn-lt"/>
              <a:sym typeface="+mn-ea"/>
            </a:endParaRPr>
          </a:p>
          <a:p>
            <a:pPr marL="0" algn="l" fontAlgn="auto">
              <a:lnSpc>
                <a:spcPct val="100000"/>
              </a:lnSpc>
              <a:buClrTx/>
              <a:buSzTx/>
              <a:buNone/>
            </a:pPr>
            <a:r>
              <a:rPr lang="en-US" sz="2000" dirty="0">
                <a:solidFill>
                  <a:schemeClr val="accent1"/>
                </a:solidFill>
                <a:cs typeface="+mn-lt"/>
                <a:sym typeface="+mn-ea"/>
              </a:rPr>
              <a:t>An additional question:</a:t>
            </a:r>
          </a:p>
          <a:p>
            <a:pPr marL="0" algn="l" fontAlgn="auto">
              <a:lnSpc>
                <a:spcPct val="100000"/>
              </a:lnSpc>
              <a:buClrTx/>
              <a:buSzTx/>
              <a:buNone/>
            </a:pPr>
            <a:r>
              <a:rPr lang="en-US" sz="2000" dirty="0">
                <a:solidFill>
                  <a:schemeClr val="accent6"/>
                </a:solidFill>
                <a:cs typeface="+mn-lt"/>
                <a:sym typeface="+mn-ea"/>
              </a:rPr>
              <a:t>Give me NLQ that will generate this SPARQL</a:t>
            </a:r>
            <a:r>
              <a:rPr lang="en-US" sz="2000" dirty="0">
                <a:solidFill>
                  <a:schemeClr val="accent6">
                    <a:lumMod val="20000"/>
                    <a:lumOff val="80000"/>
                  </a:schemeClr>
                </a:solidFill>
                <a:cs typeface="+mn-lt"/>
                <a:sym typeface="+mn-ea"/>
              </a:rPr>
              <a:t> if the query is given to you to generate the SPARQL</a:t>
            </a:r>
          </a:p>
        </p:txBody>
      </p:sp>
      <p:pic>
        <p:nvPicPr>
          <p:cNvPr id="3" name="Picture 2"/>
          <p:cNvPicPr>
            <a:picLocks noChangeAspect="1"/>
          </p:cNvPicPr>
          <p:nvPr>
            <p:custDataLst>
              <p:tags r:id="rId2"/>
            </p:custDataLst>
          </p:nvPr>
        </p:nvPicPr>
        <p:blipFill>
          <a:blip r:embed="rId25"/>
          <a:stretch>
            <a:fillRect/>
          </a:stretch>
        </p:blipFill>
        <p:spPr>
          <a:xfrm>
            <a:off x="5798999" y="2704457"/>
            <a:ext cx="989965" cy="485775"/>
          </a:xfrm>
          <a:prstGeom prst="rect">
            <a:avLst/>
          </a:prstGeom>
        </p:spPr>
      </p:pic>
      <p:pic>
        <p:nvPicPr>
          <p:cNvPr id="4" name="Picture 3" descr="MusicBrainz_Logo_(2016)"/>
          <p:cNvPicPr>
            <a:picLocks noChangeAspect="1"/>
          </p:cNvPicPr>
          <p:nvPr>
            <p:custDataLst>
              <p:tags r:id="rId3"/>
            </p:custDataLst>
          </p:nvPr>
        </p:nvPicPr>
        <p:blipFill>
          <a:blip r:embed="rId26">
            <a:extLst>
              <a:ext uri="{96DAC541-7B7A-43D3-8B79-37D633B846F1}">
                <asvg:svgBlip xmlns:asvg="http://schemas.microsoft.com/office/drawing/2016/SVG/main" r:embed="rId27"/>
              </a:ext>
            </a:extLst>
          </a:blip>
          <a:stretch>
            <a:fillRect/>
          </a:stretch>
        </p:blipFill>
        <p:spPr>
          <a:xfrm>
            <a:off x="5023852" y="3561715"/>
            <a:ext cx="830580" cy="942340"/>
          </a:xfrm>
          <a:prstGeom prst="rect">
            <a:avLst/>
          </a:prstGeom>
        </p:spPr>
      </p:pic>
      <p:pic>
        <p:nvPicPr>
          <p:cNvPr id="6" name="Picture 5"/>
          <p:cNvPicPr>
            <a:picLocks noChangeAspect="1"/>
          </p:cNvPicPr>
          <p:nvPr>
            <p:custDataLst>
              <p:tags r:id="rId4"/>
            </p:custDataLst>
          </p:nvPr>
        </p:nvPicPr>
        <p:blipFill>
          <a:blip r:embed="rId28"/>
          <a:stretch>
            <a:fillRect/>
          </a:stretch>
        </p:blipFill>
        <p:spPr>
          <a:xfrm>
            <a:off x="5405376" y="6026150"/>
            <a:ext cx="1017905" cy="787400"/>
          </a:xfrm>
          <a:prstGeom prst="rect">
            <a:avLst/>
          </a:prstGeom>
        </p:spPr>
      </p:pic>
      <p:sp>
        <p:nvSpPr>
          <p:cNvPr id="5" name="Slide Number Placeholder 4"/>
          <p:cNvSpPr>
            <a:spLocks noGrp="1"/>
          </p:cNvSpPr>
          <p:nvPr>
            <p:ph type="sldNum" sz="quarter" idx="12"/>
          </p:nvPr>
        </p:nvSpPr>
        <p:spPr/>
        <p:txBody>
          <a:bodyPr/>
          <a:lstStyle/>
          <a:p>
            <a:fld id="{49AE70B2-8BF9-45C0-BB95-33D1B9D3A854}" type="slidenum">
              <a:rPr lang="zh-CN" altLang="en-US" smtClean="0"/>
              <a:t>77</a:t>
            </a:fld>
            <a:endParaRPr lang="zh-CN" altLang="en-US"/>
          </a:p>
        </p:txBody>
      </p:sp>
      <p:sp>
        <p:nvSpPr>
          <p:cNvPr id="7" name="Oval 6"/>
          <p:cNvSpPr/>
          <p:nvPr/>
        </p:nvSpPr>
        <p:spPr>
          <a:xfrm>
            <a:off x="8205470" y="2833370"/>
            <a:ext cx="990600" cy="728980"/>
          </a:xfrm>
          <a:prstGeom prst="ellipse">
            <a:avLst/>
          </a:prstGeom>
          <a:solidFill>
            <a:schemeClr val="tx2">
              <a:lumMod val="25000"/>
              <a:lumOff val="75000"/>
            </a:schemeClr>
          </a:solidFill>
          <a:ln w="12700" cap="flat" cmpd="sng">
            <a:solidFill>
              <a:schemeClr val="accent1">
                <a:alpha val="40000"/>
              </a:scheme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album</a:t>
            </a:r>
          </a:p>
        </p:txBody>
      </p:sp>
      <p:cxnSp>
        <p:nvCxnSpPr>
          <p:cNvPr id="9" name="Straight Arrow Connector 8"/>
          <p:cNvCxnSpPr>
            <a:stCxn id="7" idx="4"/>
            <a:endCxn id="10" idx="0"/>
          </p:cNvCxnSpPr>
          <p:nvPr/>
        </p:nvCxnSpPr>
        <p:spPr>
          <a:xfrm flipH="1">
            <a:off x="7748905" y="3562350"/>
            <a:ext cx="951865" cy="613410"/>
          </a:xfrm>
          <a:prstGeom prst="straightConnector1">
            <a:avLst/>
          </a:prstGeom>
          <a:ln w="44450">
            <a:solidFill>
              <a:schemeClr val="accent1">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sp>
        <p:nvSpPr>
          <p:cNvPr id="10" name="Rounded Rectangle 9"/>
          <p:cNvSpPr/>
          <p:nvPr/>
        </p:nvSpPr>
        <p:spPr>
          <a:xfrm>
            <a:off x="7081520" y="4175760"/>
            <a:ext cx="1334135" cy="386080"/>
          </a:xfrm>
          <a:prstGeom prst="roundRect">
            <a:avLst/>
          </a:prstGeom>
          <a:solidFill>
            <a:schemeClr val="bg2">
              <a:lumMod val="75000"/>
              <a:alpha val="28000"/>
            </a:schemeClr>
          </a:solidFill>
          <a:ln>
            <a:solidFill>
              <a:schemeClr val="bg2">
                <a:lumMod val="65000"/>
                <a:alpha val="5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a:solidFill>
                  <a:schemeClr val="tx2">
                    <a:lumMod val="75000"/>
                    <a:lumOff val="25000"/>
                  </a:schemeClr>
                </a:solidFill>
              </a:rPr>
              <a:t>?albumName</a:t>
            </a:r>
          </a:p>
        </p:txBody>
      </p:sp>
      <p:sp>
        <p:nvSpPr>
          <p:cNvPr id="11" name="Rounded Rectangle 10"/>
          <p:cNvSpPr/>
          <p:nvPr>
            <p:custDataLst>
              <p:tags r:id="rId5"/>
            </p:custDataLst>
          </p:nvPr>
        </p:nvSpPr>
        <p:spPr>
          <a:xfrm>
            <a:off x="7081520" y="4980940"/>
            <a:ext cx="1334135" cy="386080"/>
          </a:xfrm>
          <a:prstGeom prst="roundRect">
            <a:avLst/>
          </a:prstGeom>
          <a:solidFill>
            <a:schemeClr val="bg2">
              <a:lumMod val="75000"/>
              <a:alpha val="28000"/>
            </a:schemeClr>
          </a:solidFill>
          <a:ln>
            <a:solidFill>
              <a:schemeClr val="bg2">
                <a:lumMod val="65000"/>
                <a:alpha val="5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dirty="0">
                <a:solidFill>
                  <a:schemeClr val="tx2">
                    <a:lumMod val="75000"/>
                    <a:lumOff val="25000"/>
                  </a:schemeClr>
                </a:solidFill>
              </a:rPr>
              <a:t>?</a:t>
            </a:r>
            <a:r>
              <a:rPr lang="en-US" altLang="zh-CN" sz="1400" dirty="0" err="1">
                <a:solidFill>
                  <a:schemeClr val="tx2">
                    <a:lumMod val="75000"/>
                    <a:lumOff val="25000"/>
                  </a:schemeClr>
                </a:solidFill>
              </a:rPr>
              <a:t>release</a:t>
            </a:r>
            <a:r>
              <a:rPr lang="en-US" sz="1400" dirty="0" err="1">
                <a:solidFill>
                  <a:schemeClr val="tx2">
                    <a:lumMod val="75000"/>
                    <a:lumOff val="25000"/>
                  </a:schemeClr>
                </a:solidFill>
              </a:rPr>
              <a:t>Title</a:t>
            </a:r>
            <a:endParaRPr lang="en-US" sz="1400" dirty="0">
              <a:solidFill>
                <a:schemeClr val="tx2">
                  <a:lumMod val="75000"/>
                  <a:lumOff val="25000"/>
                </a:schemeClr>
              </a:solidFill>
            </a:endParaRPr>
          </a:p>
        </p:txBody>
      </p:sp>
      <p:sp>
        <p:nvSpPr>
          <p:cNvPr id="12" name="Oval 11"/>
          <p:cNvSpPr/>
          <p:nvPr>
            <p:custDataLst>
              <p:tags r:id="rId6"/>
            </p:custDataLst>
          </p:nvPr>
        </p:nvSpPr>
        <p:spPr>
          <a:xfrm>
            <a:off x="8122920" y="5786120"/>
            <a:ext cx="1095375" cy="728980"/>
          </a:xfrm>
          <a:prstGeom prst="ellipse">
            <a:avLst/>
          </a:prstGeom>
          <a:solidFill>
            <a:schemeClr val="tx2">
              <a:lumMod val="25000"/>
              <a:lumOff val="75000"/>
            </a:schemeClr>
          </a:solidFill>
          <a:ln w="12700" cap="flat" cmpd="sng">
            <a:solidFill>
              <a:schemeClr val="accent1">
                <a:alpha val="40000"/>
              </a:scheme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release</a:t>
            </a:r>
          </a:p>
        </p:txBody>
      </p:sp>
      <p:cxnSp>
        <p:nvCxnSpPr>
          <p:cNvPr id="14" name="Straight Arrow Connector 13"/>
          <p:cNvCxnSpPr>
            <a:stCxn id="12" idx="1"/>
            <a:endCxn id="11" idx="2"/>
          </p:cNvCxnSpPr>
          <p:nvPr>
            <p:custDataLst>
              <p:tags r:id="rId7"/>
            </p:custDataLst>
          </p:nvPr>
        </p:nvCxnSpPr>
        <p:spPr>
          <a:xfrm flipH="1" flipV="1">
            <a:off x="7748905" y="5367020"/>
            <a:ext cx="534670" cy="525780"/>
          </a:xfrm>
          <a:prstGeom prst="straightConnector1">
            <a:avLst/>
          </a:prstGeom>
          <a:ln w="44450">
            <a:solidFill>
              <a:schemeClr val="accent1">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sp>
        <p:nvSpPr>
          <p:cNvPr id="15" name="Equal 14"/>
          <p:cNvSpPr/>
          <p:nvPr/>
        </p:nvSpPr>
        <p:spPr>
          <a:xfrm rot="5400000">
            <a:off x="7603490" y="4579620"/>
            <a:ext cx="385445" cy="332740"/>
          </a:xfrm>
          <a:prstGeom prst="mathEqual">
            <a:avLst/>
          </a:prstGeom>
          <a:solidFill>
            <a:schemeClr val="accent1">
              <a:lumMod val="60000"/>
              <a:lumOff val="4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chemeClr val="tx1"/>
              </a:solidFill>
            </a:endParaRPr>
          </a:p>
        </p:txBody>
      </p:sp>
      <p:sp>
        <p:nvSpPr>
          <p:cNvPr id="16" name="Oval 15"/>
          <p:cNvSpPr/>
          <p:nvPr>
            <p:custDataLst>
              <p:tags r:id="rId8"/>
            </p:custDataLst>
          </p:nvPr>
        </p:nvSpPr>
        <p:spPr>
          <a:xfrm>
            <a:off x="9523730" y="5367020"/>
            <a:ext cx="990600" cy="728980"/>
          </a:xfrm>
          <a:prstGeom prst="ellipse">
            <a:avLst/>
          </a:prstGeom>
          <a:solidFill>
            <a:schemeClr val="tx2">
              <a:lumMod val="25000"/>
              <a:lumOff val="75000"/>
            </a:schemeClr>
          </a:solidFill>
          <a:ln w="12700" cap="flat" cmpd="sng">
            <a:solidFill>
              <a:schemeClr val="accent1">
                <a:alpha val="40000"/>
              </a:scheme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Q30</a:t>
            </a:r>
          </a:p>
        </p:txBody>
      </p:sp>
      <p:sp>
        <p:nvSpPr>
          <p:cNvPr id="18" name="Rounded Rectangle 17"/>
          <p:cNvSpPr/>
          <p:nvPr>
            <p:custDataLst>
              <p:tags r:id="rId9"/>
            </p:custDataLst>
          </p:nvPr>
        </p:nvSpPr>
        <p:spPr>
          <a:xfrm>
            <a:off x="9787890" y="6335395"/>
            <a:ext cx="951230" cy="386080"/>
          </a:xfrm>
          <a:prstGeom prst="roundRect">
            <a:avLst/>
          </a:prstGeom>
          <a:solidFill>
            <a:schemeClr val="bg2">
              <a:lumMod val="75000"/>
              <a:alpha val="28000"/>
            </a:schemeClr>
          </a:solidFill>
          <a:ln>
            <a:solidFill>
              <a:schemeClr val="bg2">
                <a:lumMod val="65000"/>
                <a:alpha val="5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a:solidFill>
                  <a:schemeClr val="tx2">
                    <a:lumMod val="75000"/>
                    <a:lumOff val="25000"/>
                  </a:schemeClr>
                </a:solidFill>
              </a:rPr>
              <a:t>2003</a:t>
            </a:r>
          </a:p>
        </p:txBody>
      </p:sp>
      <p:cxnSp>
        <p:nvCxnSpPr>
          <p:cNvPr id="19" name="Straight Arrow Connector 18"/>
          <p:cNvCxnSpPr>
            <a:stCxn id="12" idx="7"/>
            <a:endCxn id="16" idx="2"/>
          </p:cNvCxnSpPr>
          <p:nvPr>
            <p:custDataLst>
              <p:tags r:id="rId10"/>
            </p:custDataLst>
          </p:nvPr>
        </p:nvCxnSpPr>
        <p:spPr>
          <a:xfrm flipV="1">
            <a:off x="9057640" y="5731510"/>
            <a:ext cx="466090" cy="161290"/>
          </a:xfrm>
          <a:prstGeom prst="straightConnector1">
            <a:avLst/>
          </a:prstGeom>
          <a:ln w="44450">
            <a:solidFill>
              <a:schemeClr val="accent1">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cxnSp>
        <p:nvCxnSpPr>
          <p:cNvPr id="20" name="Straight Arrow Connector 19"/>
          <p:cNvCxnSpPr>
            <a:stCxn id="12" idx="5"/>
            <a:endCxn id="18" idx="1"/>
          </p:cNvCxnSpPr>
          <p:nvPr>
            <p:custDataLst>
              <p:tags r:id="rId11"/>
            </p:custDataLst>
          </p:nvPr>
        </p:nvCxnSpPr>
        <p:spPr>
          <a:xfrm>
            <a:off x="9057640" y="6408420"/>
            <a:ext cx="730250" cy="120015"/>
          </a:xfrm>
          <a:prstGeom prst="straightConnector1">
            <a:avLst/>
          </a:prstGeom>
          <a:ln w="44450">
            <a:solidFill>
              <a:schemeClr val="accent1">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sp>
        <p:nvSpPr>
          <p:cNvPr id="21" name="Oval 20"/>
          <p:cNvSpPr/>
          <p:nvPr>
            <p:custDataLst>
              <p:tags r:id="rId12"/>
            </p:custDataLst>
          </p:nvPr>
        </p:nvSpPr>
        <p:spPr>
          <a:xfrm>
            <a:off x="9852660" y="2833370"/>
            <a:ext cx="1407160" cy="728980"/>
          </a:xfrm>
          <a:prstGeom prst="ellipse">
            <a:avLst/>
          </a:prstGeom>
          <a:solidFill>
            <a:schemeClr val="tx2">
              <a:lumMod val="25000"/>
              <a:lumOff val="75000"/>
            </a:schemeClr>
          </a:solidFill>
          <a:ln w="12700" cap="flat" cmpd="sng">
            <a:solidFill>
              <a:schemeClr val="accent1">
                <a:alpha val="40000"/>
              </a:scheme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performer</a:t>
            </a:r>
          </a:p>
        </p:txBody>
      </p:sp>
      <p:cxnSp>
        <p:nvCxnSpPr>
          <p:cNvPr id="22" name="Straight Arrow Connector 21"/>
          <p:cNvCxnSpPr>
            <a:stCxn id="7" idx="6"/>
            <a:endCxn id="21" idx="2"/>
          </p:cNvCxnSpPr>
          <p:nvPr>
            <p:custDataLst>
              <p:tags r:id="rId13"/>
            </p:custDataLst>
          </p:nvPr>
        </p:nvCxnSpPr>
        <p:spPr>
          <a:xfrm>
            <a:off x="9196070" y="3197860"/>
            <a:ext cx="656590" cy="0"/>
          </a:xfrm>
          <a:prstGeom prst="straightConnector1">
            <a:avLst/>
          </a:prstGeom>
          <a:ln w="44450">
            <a:solidFill>
              <a:schemeClr val="accent1">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sp>
        <p:nvSpPr>
          <p:cNvPr id="23" name="Oval 22"/>
          <p:cNvSpPr/>
          <p:nvPr>
            <p:custDataLst>
              <p:tags r:id="rId14"/>
            </p:custDataLst>
          </p:nvPr>
        </p:nvSpPr>
        <p:spPr>
          <a:xfrm>
            <a:off x="9966104" y="4166415"/>
            <a:ext cx="1226912" cy="728980"/>
          </a:xfrm>
          <a:prstGeom prst="ellipse">
            <a:avLst/>
          </a:prstGeom>
          <a:solidFill>
            <a:schemeClr val="tx2">
              <a:lumMod val="25000"/>
              <a:lumOff val="75000"/>
            </a:schemeClr>
          </a:solidFill>
          <a:ln w="12700" cap="flat" cmpd="sng">
            <a:solidFill>
              <a:schemeClr val="accent1">
                <a:alpha val="40000"/>
              </a:scheme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Q215380</a:t>
            </a:r>
            <a:r>
              <a:rPr lang="zh-CN" altLang="en-US" sz="1400" dirty="0">
                <a:solidFill>
                  <a:schemeClr val="accent1">
                    <a:lumMod val="50000"/>
                  </a:schemeClr>
                </a:solidFill>
              </a:rPr>
              <a:t> </a:t>
            </a:r>
            <a:r>
              <a:rPr lang="en-US" altLang="zh-CN" sz="1400" dirty="0">
                <a:solidFill>
                  <a:schemeClr val="accent1">
                    <a:lumMod val="50000"/>
                  </a:schemeClr>
                </a:solidFill>
              </a:rPr>
              <a:t>(Band)</a:t>
            </a:r>
            <a:endParaRPr lang="en-US" sz="1400" dirty="0">
              <a:solidFill>
                <a:schemeClr val="accent1">
                  <a:lumMod val="50000"/>
                </a:schemeClr>
              </a:solidFill>
            </a:endParaRPr>
          </a:p>
        </p:txBody>
      </p:sp>
      <p:cxnSp>
        <p:nvCxnSpPr>
          <p:cNvPr id="24" name="Straight Arrow Connector 23"/>
          <p:cNvCxnSpPr>
            <a:cxnSpLocks/>
            <a:stCxn id="23" idx="0"/>
            <a:endCxn id="21" idx="4"/>
          </p:cNvCxnSpPr>
          <p:nvPr>
            <p:custDataLst>
              <p:tags r:id="rId15"/>
            </p:custDataLst>
          </p:nvPr>
        </p:nvCxnSpPr>
        <p:spPr>
          <a:xfrm flipH="1" flipV="1">
            <a:off x="10556240" y="3562350"/>
            <a:ext cx="23320" cy="604065"/>
          </a:xfrm>
          <a:prstGeom prst="straightConnector1">
            <a:avLst/>
          </a:prstGeom>
          <a:ln w="44450">
            <a:solidFill>
              <a:schemeClr val="accent1">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9128760" y="2884170"/>
            <a:ext cx="1163320" cy="275590"/>
          </a:xfrm>
          <a:prstGeom prst="rect">
            <a:avLst/>
          </a:prstGeom>
          <a:noFill/>
        </p:spPr>
        <p:txBody>
          <a:bodyPr wrap="square" rtlCol="0" anchor="t">
            <a:spAutoFit/>
          </a:bodyPr>
          <a:lstStyle/>
          <a:p>
            <a:r>
              <a:rPr lang="en-US" sz="1200" dirty="0">
                <a:solidFill>
                  <a:schemeClr val="accent1"/>
                </a:solidFill>
                <a:latin typeface="Chakra Petch Regular" panose="00000500000000000000" charset="0"/>
                <a:cs typeface="Chakra Petch Regular" panose="00000500000000000000" charset="0"/>
                <a:sym typeface="+mn-ea"/>
              </a:rPr>
              <a:t>wdt:P175</a:t>
            </a:r>
          </a:p>
        </p:txBody>
      </p:sp>
      <p:sp>
        <p:nvSpPr>
          <p:cNvPr id="27" name="Text Box 26"/>
          <p:cNvSpPr txBox="1"/>
          <p:nvPr>
            <p:custDataLst>
              <p:tags r:id="rId16"/>
            </p:custDataLst>
          </p:nvPr>
        </p:nvSpPr>
        <p:spPr>
          <a:xfrm>
            <a:off x="10578465" y="3637280"/>
            <a:ext cx="1163320" cy="275590"/>
          </a:xfrm>
          <a:prstGeom prst="rect">
            <a:avLst/>
          </a:prstGeom>
          <a:noFill/>
        </p:spPr>
        <p:txBody>
          <a:bodyPr wrap="square" rtlCol="0" anchor="t">
            <a:spAutoFit/>
          </a:bodyPr>
          <a:lstStyle/>
          <a:p>
            <a:r>
              <a:rPr lang="en-US" sz="1200" dirty="0">
                <a:solidFill>
                  <a:schemeClr val="accent1"/>
                </a:solidFill>
                <a:latin typeface="Chakra Petch Regular" panose="00000500000000000000" charset="0"/>
                <a:cs typeface="Chakra Petch Regular" panose="00000500000000000000" charset="0"/>
                <a:sym typeface="+mn-ea"/>
              </a:rPr>
              <a:t>wdt:P31</a:t>
            </a:r>
          </a:p>
        </p:txBody>
      </p:sp>
      <p:sp>
        <p:nvSpPr>
          <p:cNvPr id="29" name="Oval 28"/>
          <p:cNvSpPr/>
          <p:nvPr>
            <p:custDataLst>
              <p:tags r:id="rId17"/>
            </p:custDataLst>
          </p:nvPr>
        </p:nvSpPr>
        <p:spPr>
          <a:xfrm rot="960000">
            <a:off x="6861795" y="4923155"/>
            <a:ext cx="4272280" cy="1752600"/>
          </a:xfrm>
          <a:prstGeom prst="ellipse">
            <a:avLst/>
          </a:prstGeom>
          <a:solidFill>
            <a:schemeClr val="accent2">
              <a:lumMod val="40000"/>
              <a:lumOff val="60000"/>
              <a:alpha val="34000"/>
            </a:schemeClr>
          </a:solidFill>
          <a:ln>
            <a:solidFill>
              <a:schemeClr val="accent3">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Text Box 29"/>
          <p:cNvSpPr txBox="1"/>
          <p:nvPr>
            <p:custDataLst>
              <p:tags r:id="rId18"/>
            </p:custDataLst>
          </p:nvPr>
        </p:nvSpPr>
        <p:spPr>
          <a:xfrm rot="19609263">
            <a:off x="7647390" y="3547256"/>
            <a:ext cx="1163320" cy="275590"/>
          </a:xfrm>
          <a:prstGeom prst="rect">
            <a:avLst/>
          </a:prstGeom>
          <a:noFill/>
        </p:spPr>
        <p:txBody>
          <a:bodyPr wrap="square" rtlCol="0" anchor="t">
            <a:spAutoFit/>
          </a:bodyPr>
          <a:lstStyle/>
          <a:p>
            <a:r>
              <a:rPr lang="en-US" sz="1200" dirty="0">
                <a:solidFill>
                  <a:schemeClr val="accent1"/>
                </a:solidFill>
                <a:latin typeface="Chakra Petch Regular" panose="00000500000000000000" charset="0"/>
                <a:cs typeface="Chakra Petch Regular" panose="00000500000000000000" charset="0"/>
                <a:sym typeface="+mn-ea"/>
              </a:rPr>
              <a:t>wdt:P2561</a:t>
            </a:r>
          </a:p>
        </p:txBody>
      </p:sp>
      <p:sp>
        <p:nvSpPr>
          <p:cNvPr id="31" name="Text Box 30"/>
          <p:cNvSpPr txBox="1"/>
          <p:nvPr>
            <p:custDataLst>
              <p:tags r:id="rId19"/>
            </p:custDataLst>
          </p:nvPr>
        </p:nvSpPr>
        <p:spPr>
          <a:xfrm rot="2700000">
            <a:off x="7366000" y="5678024"/>
            <a:ext cx="1163320" cy="275590"/>
          </a:xfrm>
          <a:prstGeom prst="rect">
            <a:avLst/>
          </a:prstGeom>
          <a:noFill/>
        </p:spPr>
        <p:txBody>
          <a:bodyPr wrap="square" rtlCol="0" anchor="t">
            <a:spAutoFit/>
          </a:bodyPr>
          <a:lstStyle/>
          <a:p>
            <a:r>
              <a:rPr lang="en-US" sz="1200" dirty="0">
                <a:solidFill>
                  <a:schemeClr val="accent1"/>
                </a:solidFill>
                <a:latin typeface="Chakra Petch Regular" panose="00000500000000000000" charset="0"/>
                <a:cs typeface="Chakra Petch Regular" panose="00000500000000000000" charset="0"/>
                <a:sym typeface="+mn-ea"/>
              </a:rPr>
              <a:t>wdt:P1476</a:t>
            </a:r>
          </a:p>
        </p:txBody>
      </p:sp>
      <p:sp>
        <p:nvSpPr>
          <p:cNvPr id="32" name="Text Box 31"/>
          <p:cNvSpPr txBox="1"/>
          <p:nvPr>
            <p:custDataLst>
              <p:tags r:id="rId20"/>
            </p:custDataLst>
          </p:nvPr>
        </p:nvSpPr>
        <p:spPr>
          <a:xfrm>
            <a:off x="8689340" y="5592060"/>
            <a:ext cx="1163320" cy="275590"/>
          </a:xfrm>
          <a:prstGeom prst="rect">
            <a:avLst/>
          </a:prstGeom>
          <a:noFill/>
        </p:spPr>
        <p:txBody>
          <a:bodyPr wrap="square" rtlCol="0" anchor="t">
            <a:spAutoFit/>
          </a:bodyPr>
          <a:lstStyle/>
          <a:p>
            <a:r>
              <a:rPr lang="en-US" sz="1200" dirty="0">
                <a:solidFill>
                  <a:schemeClr val="accent1"/>
                </a:solidFill>
                <a:latin typeface="Chakra Petch Regular" panose="00000500000000000000" charset="0"/>
                <a:cs typeface="Chakra Petch Regular" panose="00000500000000000000" charset="0"/>
                <a:sym typeface="+mn-ea"/>
              </a:rPr>
              <a:t>wdt:P17</a:t>
            </a:r>
          </a:p>
        </p:txBody>
      </p:sp>
      <p:sp>
        <p:nvSpPr>
          <p:cNvPr id="33" name="Text Box 32"/>
          <p:cNvSpPr txBox="1"/>
          <p:nvPr>
            <p:custDataLst>
              <p:tags r:id="rId21"/>
            </p:custDataLst>
          </p:nvPr>
        </p:nvSpPr>
        <p:spPr>
          <a:xfrm>
            <a:off x="8718876" y="6487941"/>
            <a:ext cx="1163320" cy="275590"/>
          </a:xfrm>
          <a:prstGeom prst="rect">
            <a:avLst/>
          </a:prstGeom>
          <a:noFill/>
        </p:spPr>
        <p:txBody>
          <a:bodyPr wrap="square" rtlCol="0" anchor="t">
            <a:spAutoFit/>
          </a:bodyPr>
          <a:lstStyle/>
          <a:p>
            <a:r>
              <a:rPr lang="en-US" sz="1200" dirty="0">
                <a:solidFill>
                  <a:schemeClr val="accent1"/>
                </a:solidFill>
                <a:latin typeface="Chakra Petch Regular" panose="00000500000000000000" charset="0"/>
                <a:cs typeface="Chakra Petch Regular" panose="00000500000000000000" charset="0"/>
                <a:sym typeface="+mn-ea"/>
              </a:rPr>
              <a:t>wdt:P585</a:t>
            </a:r>
          </a:p>
        </p:txBody>
      </p:sp>
      <p:sp>
        <p:nvSpPr>
          <p:cNvPr id="13" name="TextBox 12">
            <a:extLst>
              <a:ext uri="{FF2B5EF4-FFF2-40B4-BE49-F238E27FC236}">
                <a16:creationId xmlns:a16="http://schemas.microsoft.com/office/drawing/2014/main" id="{62FE206D-97CD-2804-C4A7-D25A72A397A5}"/>
              </a:ext>
            </a:extLst>
          </p:cNvPr>
          <p:cNvSpPr txBox="1"/>
          <p:nvPr/>
        </p:nvSpPr>
        <p:spPr>
          <a:xfrm>
            <a:off x="10572616" y="3805693"/>
            <a:ext cx="986809" cy="307777"/>
          </a:xfrm>
          <a:prstGeom prst="rect">
            <a:avLst/>
          </a:prstGeom>
          <a:noFill/>
        </p:spPr>
        <p:txBody>
          <a:bodyPr wrap="none" rtlCol="0">
            <a:spAutoFit/>
          </a:bodyPr>
          <a:lstStyle/>
          <a:p>
            <a:r>
              <a:rPr lang="en-US" altLang="zh-CN" sz="1400" dirty="0">
                <a:solidFill>
                  <a:schemeClr val="tx2">
                    <a:lumMod val="50000"/>
                    <a:lumOff val="50000"/>
                  </a:schemeClr>
                </a:solidFill>
              </a:rPr>
              <a:t>Instance</a:t>
            </a:r>
            <a:r>
              <a:rPr lang="zh-CN" altLang="en-US" sz="1400" dirty="0">
                <a:solidFill>
                  <a:schemeClr val="tx2">
                    <a:lumMod val="50000"/>
                    <a:lumOff val="50000"/>
                  </a:schemeClr>
                </a:solidFill>
              </a:rPr>
              <a:t> </a:t>
            </a:r>
            <a:r>
              <a:rPr lang="en-US" altLang="zh-CN" sz="1400" dirty="0">
                <a:solidFill>
                  <a:schemeClr val="tx2">
                    <a:lumMod val="50000"/>
                    <a:lumOff val="50000"/>
                  </a:schemeClr>
                </a:solidFill>
              </a:rPr>
              <a:t>of</a:t>
            </a:r>
            <a:endParaRPr lang="en-CN" sz="1400" dirty="0">
              <a:solidFill>
                <a:schemeClr val="tx2">
                  <a:lumMod val="50000"/>
                  <a:lumOff val="50000"/>
                </a:schemeClr>
              </a:solidFill>
            </a:endParaRPr>
          </a:p>
        </p:txBody>
      </p:sp>
      <p:sp>
        <p:nvSpPr>
          <p:cNvPr id="28" name="Oval 27"/>
          <p:cNvSpPr/>
          <p:nvPr>
            <p:custDataLst>
              <p:tags r:id="rId22"/>
            </p:custDataLst>
          </p:nvPr>
        </p:nvSpPr>
        <p:spPr>
          <a:xfrm rot="5400000">
            <a:off x="9346256" y="2925445"/>
            <a:ext cx="2469515" cy="1788160"/>
          </a:xfrm>
          <a:prstGeom prst="ellipse">
            <a:avLst/>
          </a:prstGeom>
          <a:solidFill>
            <a:schemeClr val="accent4">
              <a:lumMod val="60000"/>
              <a:lumOff val="40000"/>
              <a:alpha val="34000"/>
            </a:schemeClr>
          </a:solidFill>
          <a:ln>
            <a:solidFill>
              <a:schemeClr val="accent4">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0B0C6A0C-9A2F-909C-D6AB-D2827BB388B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348633" y="4982747"/>
            <a:ext cx="693281" cy="364609"/>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The result from Virtuoso (Q4-3)</a:t>
            </a:r>
          </a:p>
        </p:txBody>
      </p:sp>
      <p:pic>
        <p:nvPicPr>
          <p:cNvPr id="3" name="Picture 2"/>
          <p:cNvPicPr>
            <a:picLocks noChangeAspect="1"/>
          </p:cNvPicPr>
          <p:nvPr>
            <p:custDataLst>
              <p:tags r:id="rId1"/>
            </p:custDataLst>
          </p:nvPr>
        </p:nvPicPr>
        <p:blipFill>
          <a:blip r:embed="rId4"/>
          <a:stretch>
            <a:fillRect/>
          </a:stretch>
        </p:blipFill>
        <p:spPr>
          <a:xfrm>
            <a:off x="647700" y="1514475"/>
            <a:ext cx="10465435" cy="1405255"/>
          </a:xfrm>
          <a:prstGeom prst="rect">
            <a:avLst/>
          </a:prstGeom>
        </p:spPr>
      </p:pic>
      <p:sp>
        <p:nvSpPr>
          <p:cNvPr id="4" name="Slide Number Placeholder 3"/>
          <p:cNvSpPr>
            <a:spLocks noGrp="1"/>
          </p:cNvSpPr>
          <p:nvPr>
            <p:ph type="sldNum" sz="quarter" idx="12"/>
          </p:nvPr>
        </p:nvSpPr>
        <p:spPr/>
        <p:txBody>
          <a:bodyPr/>
          <a:lstStyle/>
          <a:p>
            <a:fld id="{49AE70B2-8BF9-45C0-BB95-33D1B9D3A854}" type="slidenum">
              <a:rPr lang="zh-CN" altLang="en-US" smtClean="0"/>
              <a:t>78</a:t>
            </a:fld>
            <a:endParaRPr lang="zh-CN" altLang="en-US"/>
          </a:p>
        </p:txBody>
      </p:sp>
      <p:sp>
        <p:nvSpPr>
          <p:cNvPr id="6" name="TextBox 5">
            <a:extLst>
              <a:ext uri="{FF2B5EF4-FFF2-40B4-BE49-F238E27FC236}">
                <a16:creationId xmlns:a16="http://schemas.microsoft.com/office/drawing/2014/main" id="{439E7B35-EA38-77B0-3677-FF738DE8684F}"/>
              </a:ext>
            </a:extLst>
          </p:cNvPr>
          <p:cNvSpPr txBox="1"/>
          <p:nvPr/>
        </p:nvSpPr>
        <p:spPr>
          <a:xfrm>
            <a:off x="2595717" y="6230223"/>
            <a:ext cx="3824748" cy="369332"/>
          </a:xfrm>
          <a:prstGeom prst="rect">
            <a:avLst/>
          </a:prstGeom>
          <a:noFill/>
        </p:spPr>
        <p:txBody>
          <a:bodyPr wrap="square">
            <a:spAutoFit/>
          </a:bodyPr>
          <a:lstStyle/>
          <a:p>
            <a:r>
              <a:rPr lang="en-CN" dirty="0">
                <a:solidFill>
                  <a:schemeClr val="bg1">
                    <a:lumMod val="75000"/>
                  </a:schemeClr>
                </a:solidFill>
                <a:hlinkClick r:id="rId5"/>
              </a:rPr>
              <a:t>https://thesession.org/recordings/245</a:t>
            </a:r>
            <a:endParaRPr lang="en-CN" dirty="0">
              <a:solidFill>
                <a:schemeClr val="bg1">
                  <a:lumMod val="75000"/>
                </a:schemeClr>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Discussion</a:t>
            </a:r>
            <a:r>
              <a:rPr lang="zh-CN" altLang="en-US" sz="3200" dirty="0"/>
              <a:t> </a:t>
            </a:r>
            <a:r>
              <a:rPr lang="en-US" altLang="zh-CN" sz="3200" dirty="0"/>
              <a:t>or</a:t>
            </a:r>
            <a:r>
              <a:rPr lang="zh-CN" altLang="en-US" sz="3200" dirty="0"/>
              <a:t> </a:t>
            </a:r>
            <a:r>
              <a:rPr lang="en-US" altLang="zh-CN" sz="3200" dirty="0"/>
              <a:t>Issue</a:t>
            </a:r>
            <a:endParaRPr lang="en-US" sz="3200" dirty="0"/>
          </a:p>
        </p:txBody>
      </p:sp>
      <p:sp>
        <p:nvSpPr>
          <p:cNvPr id="3" name="Content Placeholder 2"/>
          <p:cNvSpPr>
            <a:spLocks noGrp="1"/>
          </p:cNvSpPr>
          <p:nvPr>
            <p:ph idx="1"/>
          </p:nvPr>
        </p:nvSpPr>
        <p:spPr/>
        <p:txBody>
          <a:bodyPr>
            <a:normAutofit fontScale="92500" lnSpcReduction="10000"/>
          </a:bodyPr>
          <a:lstStyle/>
          <a:p>
            <a:r>
              <a:rPr lang="en-US" altLang="zh-CN" dirty="0">
                <a:solidFill>
                  <a:schemeClr val="tx1">
                    <a:lumMod val="85000"/>
                    <a:lumOff val="15000"/>
                  </a:schemeClr>
                </a:solidFill>
              </a:rPr>
              <a:t>Should</a:t>
            </a:r>
            <a:r>
              <a:rPr lang="zh-CN" altLang="en-US" dirty="0">
                <a:solidFill>
                  <a:schemeClr val="tx1">
                    <a:lumMod val="85000"/>
                    <a:lumOff val="15000"/>
                  </a:schemeClr>
                </a:solidFill>
              </a:rPr>
              <a:t> </a:t>
            </a:r>
            <a:r>
              <a:rPr lang="en-US" altLang="zh-CN" dirty="0">
                <a:solidFill>
                  <a:schemeClr val="tx1">
                    <a:lumMod val="85000"/>
                    <a:lumOff val="15000"/>
                  </a:schemeClr>
                </a:solidFill>
              </a:rPr>
              <a:t>we</a:t>
            </a:r>
            <a:r>
              <a:rPr lang="zh-CN" altLang="en-US" dirty="0">
                <a:solidFill>
                  <a:schemeClr val="tx1">
                    <a:lumMod val="85000"/>
                    <a:lumOff val="15000"/>
                  </a:schemeClr>
                </a:solidFill>
              </a:rPr>
              <a:t> </a:t>
            </a:r>
            <a:r>
              <a:rPr lang="en-US" altLang="zh-CN" dirty="0">
                <a:solidFill>
                  <a:schemeClr val="tx1">
                    <a:lumMod val="85000"/>
                    <a:lumOff val="15000"/>
                  </a:schemeClr>
                </a:solidFill>
              </a:rPr>
              <a:t>or</a:t>
            </a:r>
            <a:r>
              <a:rPr lang="zh-CN" altLang="en-US" dirty="0">
                <a:solidFill>
                  <a:schemeClr val="tx1">
                    <a:lumMod val="85000"/>
                    <a:lumOff val="15000"/>
                  </a:schemeClr>
                </a:solidFill>
              </a:rPr>
              <a:t> </a:t>
            </a:r>
            <a:r>
              <a:rPr lang="en-US" altLang="zh-CN" dirty="0">
                <a:solidFill>
                  <a:schemeClr val="tx1">
                    <a:lumMod val="85000"/>
                    <a:lumOff val="15000"/>
                  </a:schemeClr>
                </a:solidFill>
              </a:rPr>
              <a:t>how</a:t>
            </a:r>
            <a:r>
              <a:rPr lang="zh-CN" altLang="en-US" dirty="0">
                <a:solidFill>
                  <a:schemeClr val="tx1">
                    <a:lumMod val="85000"/>
                    <a:lumOff val="15000"/>
                  </a:schemeClr>
                </a:solidFill>
              </a:rPr>
              <a:t> </a:t>
            </a:r>
            <a:r>
              <a:rPr lang="en-US" altLang="zh-CN" dirty="0">
                <a:solidFill>
                  <a:schemeClr val="tx1">
                    <a:lumMod val="85000"/>
                    <a:lumOff val="15000"/>
                  </a:schemeClr>
                </a:solidFill>
              </a:rPr>
              <a:t>to</a:t>
            </a:r>
            <a:r>
              <a:rPr lang="zh-CN" altLang="en-US" dirty="0">
                <a:solidFill>
                  <a:schemeClr val="tx1">
                    <a:lumMod val="85000"/>
                    <a:lumOff val="15000"/>
                  </a:schemeClr>
                </a:solidFill>
              </a:rPr>
              <a:t> </a:t>
            </a:r>
            <a:r>
              <a:rPr lang="en-US" altLang="zh-CN" dirty="0">
                <a:solidFill>
                  <a:schemeClr val="tx1">
                    <a:lumMod val="85000"/>
                    <a:lumOff val="15000"/>
                  </a:schemeClr>
                </a:solidFill>
              </a:rPr>
              <a:t>understand</a:t>
            </a:r>
            <a:r>
              <a:rPr lang="zh-CN" altLang="en-US" dirty="0">
                <a:solidFill>
                  <a:schemeClr val="tx1">
                    <a:lumMod val="85000"/>
                    <a:lumOff val="15000"/>
                  </a:schemeClr>
                </a:solidFill>
              </a:rPr>
              <a:t> </a:t>
            </a:r>
            <a:r>
              <a:rPr lang="en-US" altLang="zh-CN" dirty="0">
                <a:solidFill>
                  <a:schemeClr val="tx1">
                    <a:lumMod val="85000"/>
                    <a:lumOff val="15000"/>
                  </a:schemeClr>
                </a:solidFill>
              </a:rPr>
              <a:t>the</a:t>
            </a:r>
            <a:r>
              <a:rPr lang="zh-CN" altLang="en-US" dirty="0">
                <a:solidFill>
                  <a:schemeClr val="tx1">
                    <a:lumMod val="85000"/>
                    <a:lumOff val="15000"/>
                  </a:schemeClr>
                </a:solidFill>
              </a:rPr>
              <a:t> </a:t>
            </a:r>
            <a:r>
              <a:rPr lang="en-US" altLang="zh-CN" dirty="0">
                <a:solidFill>
                  <a:schemeClr val="tx1">
                    <a:lumMod val="85000"/>
                    <a:lumOff val="15000"/>
                  </a:schemeClr>
                </a:solidFill>
              </a:rPr>
              <a:t>ontology?</a:t>
            </a:r>
          </a:p>
          <a:p>
            <a:pPr lvl="1"/>
            <a:r>
              <a:rPr lang="en-US" altLang="zh-CN" dirty="0">
                <a:solidFill>
                  <a:schemeClr val="tx1">
                    <a:lumMod val="85000"/>
                    <a:lumOff val="15000"/>
                  </a:schemeClr>
                </a:solidFill>
              </a:rPr>
              <a:t>Ontology</a:t>
            </a:r>
            <a:r>
              <a:rPr lang="zh-CN" altLang="en-US" dirty="0">
                <a:solidFill>
                  <a:schemeClr val="tx1">
                    <a:lumMod val="85000"/>
                    <a:lumOff val="15000"/>
                  </a:schemeClr>
                </a:solidFill>
              </a:rPr>
              <a:t> </a:t>
            </a:r>
            <a:r>
              <a:rPr lang="en-US" altLang="zh-CN" dirty="0">
                <a:solidFill>
                  <a:schemeClr val="tx1">
                    <a:lumMod val="85000"/>
                    <a:lumOff val="15000"/>
                  </a:schemeClr>
                </a:solidFill>
              </a:rPr>
              <a:t>can</a:t>
            </a:r>
            <a:r>
              <a:rPr lang="zh-CN" altLang="en-US" dirty="0">
                <a:solidFill>
                  <a:schemeClr val="tx1">
                    <a:lumMod val="85000"/>
                    <a:lumOff val="15000"/>
                  </a:schemeClr>
                </a:solidFill>
              </a:rPr>
              <a:t> </a:t>
            </a:r>
            <a:r>
              <a:rPr lang="en-US" altLang="zh-CN" dirty="0">
                <a:solidFill>
                  <a:schemeClr val="tx1">
                    <a:lumMod val="85000"/>
                    <a:lumOff val="15000"/>
                  </a:schemeClr>
                </a:solidFill>
              </a:rPr>
              <a:t>be</a:t>
            </a:r>
            <a:r>
              <a:rPr lang="zh-CN" altLang="en-US" dirty="0">
                <a:solidFill>
                  <a:schemeClr val="tx1">
                    <a:lumMod val="85000"/>
                    <a:lumOff val="15000"/>
                  </a:schemeClr>
                </a:solidFill>
              </a:rPr>
              <a:t> </a:t>
            </a:r>
            <a:r>
              <a:rPr lang="en-US" altLang="zh-CN" dirty="0">
                <a:solidFill>
                  <a:schemeClr val="tx1">
                    <a:lumMod val="85000"/>
                    <a:lumOff val="15000"/>
                  </a:schemeClr>
                </a:solidFill>
              </a:rPr>
              <a:t>automatically</a:t>
            </a:r>
            <a:r>
              <a:rPr lang="zh-CN" altLang="en-US" dirty="0">
                <a:solidFill>
                  <a:schemeClr val="tx1">
                    <a:lumMod val="85000"/>
                    <a:lumOff val="15000"/>
                  </a:schemeClr>
                </a:solidFill>
              </a:rPr>
              <a:t> </a:t>
            </a:r>
            <a:r>
              <a:rPr lang="en-US" altLang="zh-CN" dirty="0">
                <a:solidFill>
                  <a:schemeClr val="tx1">
                    <a:lumMod val="85000"/>
                    <a:lumOff val="15000"/>
                  </a:schemeClr>
                </a:solidFill>
              </a:rPr>
              <a:t>generated</a:t>
            </a:r>
            <a:r>
              <a:rPr lang="zh-CN" altLang="en-US" dirty="0">
                <a:solidFill>
                  <a:schemeClr val="tx1">
                    <a:lumMod val="85000"/>
                    <a:lumOff val="15000"/>
                  </a:schemeClr>
                </a:solidFill>
              </a:rPr>
              <a:t> </a:t>
            </a:r>
            <a:r>
              <a:rPr lang="en-US" altLang="zh-CN" dirty="0">
                <a:solidFill>
                  <a:schemeClr val="tx1">
                    <a:lumMod val="85000"/>
                    <a:lumOff val="15000"/>
                  </a:schemeClr>
                </a:solidFill>
              </a:rPr>
              <a:t>during</a:t>
            </a:r>
            <a:r>
              <a:rPr lang="zh-CN" altLang="en-US" dirty="0">
                <a:solidFill>
                  <a:schemeClr val="tx1">
                    <a:lumMod val="85000"/>
                    <a:lumOff val="15000"/>
                  </a:schemeClr>
                </a:solidFill>
              </a:rPr>
              <a:t> </a:t>
            </a:r>
            <a:r>
              <a:rPr lang="en-US" altLang="zh-CN" dirty="0">
                <a:solidFill>
                  <a:schemeClr val="tx1">
                    <a:lumMod val="85000"/>
                    <a:lumOff val="15000"/>
                  </a:schemeClr>
                </a:solidFill>
              </a:rPr>
              <a:t>CSV2RDF</a:t>
            </a:r>
            <a:r>
              <a:rPr lang="zh-CN" altLang="en-US" dirty="0">
                <a:solidFill>
                  <a:schemeClr val="tx1">
                    <a:lumMod val="85000"/>
                    <a:lumOff val="15000"/>
                  </a:schemeClr>
                </a:solidFill>
              </a:rPr>
              <a:t> </a:t>
            </a:r>
            <a:r>
              <a:rPr lang="en-US" altLang="zh-CN" dirty="0">
                <a:solidFill>
                  <a:schemeClr val="tx1">
                    <a:lumMod val="85000"/>
                    <a:lumOff val="15000"/>
                  </a:schemeClr>
                </a:solidFill>
              </a:rPr>
              <a:t>in</a:t>
            </a:r>
            <a:r>
              <a:rPr lang="zh-CN" altLang="en-US" dirty="0">
                <a:solidFill>
                  <a:schemeClr val="tx1">
                    <a:lumMod val="85000"/>
                    <a:lumOff val="15000"/>
                  </a:schemeClr>
                </a:solidFill>
              </a:rPr>
              <a:t> </a:t>
            </a:r>
            <a:r>
              <a:rPr lang="en-US" altLang="zh-CN" dirty="0">
                <a:solidFill>
                  <a:schemeClr val="tx1">
                    <a:lumMod val="85000"/>
                    <a:lumOff val="15000"/>
                  </a:schemeClr>
                </a:solidFill>
              </a:rPr>
              <a:t>Virtuoso</a:t>
            </a:r>
          </a:p>
          <a:p>
            <a:pPr lvl="1"/>
            <a:r>
              <a:rPr lang="en-US" altLang="zh-CN" dirty="0">
                <a:solidFill>
                  <a:schemeClr val="tx1">
                    <a:lumMod val="85000"/>
                    <a:lumOff val="15000"/>
                  </a:schemeClr>
                </a:solidFill>
              </a:rPr>
              <a:t>Understanding</a:t>
            </a:r>
            <a:r>
              <a:rPr lang="zh-CN" altLang="en-US" dirty="0">
                <a:solidFill>
                  <a:schemeClr val="tx1">
                    <a:lumMod val="85000"/>
                    <a:lumOff val="15000"/>
                  </a:schemeClr>
                </a:solidFill>
              </a:rPr>
              <a:t> </a:t>
            </a:r>
            <a:r>
              <a:rPr lang="en-US" altLang="zh-CN" dirty="0">
                <a:solidFill>
                  <a:schemeClr val="tx1">
                    <a:lumMod val="85000"/>
                    <a:lumOff val="15000"/>
                  </a:schemeClr>
                </a:solidFill>
              </a:rPr>
              <a:t>OWL</a:t>
            </a:r>
            <a:r>
              <a:rPr lang="zh-CN" altLang="en-US" dirty="0">
                <a:solidFill>
                  <a:schemeClr val="tx1">
                    <a:lumMod val="85000"/>
                    <a:lumOff val="15000"/>
                  </a:schemeClr>
                </a:solidFill>
              </a:rPr>
              <a:t> </a:t>
            </a:r>
            <a:r>
              <a:rPr lang="en-US" altLang="zh-CN" dirty="0">
                <a:solidFill>
                  <a:schemeClr val="tx1">
                    <a:lumMod val="85000"/>
                    <a:lumOff val="15000"/>
                  </a:schemeClr>
                </a:solidFill>
              </a:rPr>
              <a:t>(Web</a:t>
            </a:r>
            <a:r>
              <a:rPr lang="zh-CN" altLang="en-US" dirty="0">
                <a:solidFill>
                  <a:schemeClr val="tx1">
                    <a:lumMod val="85000"/>
                    <a:lumOff val="15000"/>
                  </a:schemeClr>
                </a:solidFill>
              </a:rPr>
              <a:t> </a:t>
            </a:r>
            <a:r>
              <a:rPr lang="en-US" altLang="zh-CN" dirty="0">
                <a:solidFill>
                  <a:schemeClr val="tx1">
                    <a:lumMod val="85000"/>
                    <a:lumOff val="15000"/>
                  </a:schemeClr>
                </a:solidFill>
              </a:rPr>
              <a:t>Ontology</a:t>
            </a:r>
            <a:r>
              <a:rPr lang="zh-CN" altLang="en-US" dirty="0">
                <a:solidFill>
                  <a:schemeClr val="tx1">
                    <a:lumMod val="85000"/>
                    <a:lumOff val="15000"/>
                  </a:schemeClr>
                </a:solidFill>
              </a:rPr>
              <a:t> </a:t>
            </a:r>
            <a:r>
              <a:rPr lang="en-US" altLang="zh-CN" dirty="0">
                <a:solidFill>
                  <a:schemeClr val="tx1">
                    <a:lumMod val="85000"/>
                    <a:lumOff val="15000"/>
                  </a:schemeClr>
                </a:solidFill>
              </a:rPr>
              <a:t>Language)</a:t>
            </a:r>
            <a:r>
              <a:rPr lang="zh-CN" altLang="en-US" dirty="0">
                <a:solidFill>
                  <a:schemeClr val="tx1">
                    <a:lumMod val="85000"/>
                    <a:lumOff val="15000"/>
                  </a:schemeClr>
                </a:solidFill>
              </a:rPr>
              <a:t> </a:t>
            </a:r>
            <a:r>
              <a:rPr lang="en-US" altLang="zh-CN" dirty="0">
                <a:solidFill>
                  <a:schemeClr val="tx1">
                    <a:lumMod val="85000"/>
                    <a:lumOff val="15000"/>
                  </a:schemeClr>
                </a:solidFill>
              </a:rPr>
              <a:t>isn’t</a:t>
            </a:r>
            <a:r>
              <a:rPr lang="zh-CN" altLang="en-US" dirty="0">
                <a:solidFill>
                  <a:schemeClr val="tx1">
                    <a:lumMod val="85000"/>
                    <a:lumOff val="15000"/>
                  </a:schemeClr>
                </a:solidFill>
              </a:rPr>
              <a:t> </a:t>
            </a:r>
            <a:r>
              <a:rPr lang="en-US" altLang="zh-CN" dirty="0">
                <a:solidFill>
                  <a:schemeClr val="tx1">
                    <a:lumMod val="85000"/>
                    <a:lumOff val="15000"/>
                  </a:schemeClr>
                </a:solidFill>
              </a:rPr>
              <a:t>essential right now</a:t>
            </a:r>
          </a:p>
          <a:p>
            <a:pPr lvl="1"/>
            <a:r>
              <a:rPr lang="en-US" altLang="zh-CN" dirty="0">
                <a:solidFill>
                  <a:schemeClr val="tx1">
                    <a:lumMod val="85000"/>
                    <a:lumOff val="15000"/>
                  </a:schemeClr>
                </a:solidFill>
              </a:rPr>
              <a:t>It</a:t>
            </a:r>
            <a:r>
              <a:rPr lang="zh-CN" altLang="en-US" dirty="0">
                <a:solidFill>
                  <a:schemeClr val="tx1">
                    <a:lumMod val="85000"/>
                    <a:lumOff val="15000"/>
                  </a:schemeClr>
                </a:solidFill>
              </a:rPr>
              <a:t> </a:t>
            </a:r>
            <a:r>
              <a:rPr lang="en-US" altLang="zh-CN" dirty="0">
                <a:solidFill>
                  <a:schemeClr val="tx1">
                    <a:lumMod val="85000"/>
                    <a:lumOff val="15000"/>
                  </a:schemeClr>
                </a:solidFill>
              </a:rPr>
              <a:t>can</a:t>
            </a:r>
            <a:r>
              <a:rPr lang="zh-CN" altLang="en-US" dirty="0">
                <a:solidFill>
                  <a:schemeClr val="tx1">
                    <a:lumMod val="85000"/>
                    <a:lumOff val="15000"/>
                  </a:schemeClr>
                </a:solidFill>
              </a:rPr>
              <a:t> </a:t>
            </a:r>
            <a:r>
              <a:rPr lang="en-US" altLang="zh-CN" dirty="0">
                <a:solidFill>
                  <a:schemeClr val="tx1">
                    <a:lumMod val="85000"/>
                    <a:lumOff val="15000"/>
                  </a:schemeClr>
                </a:solidFill>
              </a:rPr>
              <a:t>be</a:t>
            </a:r>
            <a:r>
              <a:rPr lang="zh-CN" altLang="en-US" dirty="0">
                <a:solidFill>
                  <a:schemeClr val="tx1">
                    <a:lumMod val="85000"/>
                    <a:lumOff val="15000"/>
                  </a:schemeClr>
                </a:solidFill>
              </a:rPr>
              <a:t> </a:t>
            </a:r>
            <a:r>
              <a:rPr lang="en-US" altLang="zh-CN" dirty="0">
                <a:solidFill>
                  <a:schemeClr val="tx1">
                    <a:lumMod val="85000"/>
                    <a:lumOff val="15000"/>
                  </a:schemeClr>
                </a:solidFill>
              </a:rPr>
              <a:t>substantially</a:t>
            </a:r>
            <a:r>
              <a:rPr lang="zh-CN" altLang="en-US" dirty="0">
                <a:solidFill>
                  <a:schemeClr val="tx1">
                    <a:lumMod val="85000"/>
                    <a:lumOff val="15000"/>
                  </a:schemeClr>
                </a:solidFill>
              </a:rPr>
              <a:t> </a:t>
            </a:r>
            <a:r>
              <a:rPr lang="en-US" altLang="zh-CN" dirty="0">
                <a:solidFill>
                  <a:schemeClr val="tx1">
                    <a:lumMod val="85000"/>
                    <a:lumOff val="15000"/>
                  </a:schemeClr>
                </a:solidFill>
              </a:rPr>
              <a:t>seen</a:t>
            </a:r>
            <a:r>
              <a:rPr lang="zh-CN" altLang="en-US" dirty="0">
                <a:solidFill>
                  <a:schemeClr val="tx1">
                    <a:lumMod val="85000"/>
                    <a:lumOff val="15000"/>
                  </a:schemeClr>
                </a:solidFill>
              </a:rPr>
              <a:t> </a:t>
            </a:r>
            <a:r>
              <a:rPr lang="en-US" altLang="zh-CN" dirty="0">
                <a:solidFill>
                  <a:schemeClr val="tx1">
                    <a:lumMod val="85000"/>
                    <a:lumOff val="15000"/>
                  </a:schemeClr>
                </a:solidFill>
              </a:rPr>
              <a:t>as</a:t>
            </a:r>
            <a:r>
              <a:rPr lang="zh-CN" altLang="en-US" dirty="0">
                <a:solidFill>
                  <a:schemeClr val="tx1">
                    <a:lumMod val="85000"/>
                    <a:lumOff val="15000"/>
                  </a:schemeClr>
                </a:solidFill>
              </a:rPr>
              <a:t> </a:t>
            </a:r>
            <a:r>
              <a:rPr lang="en-US" altLang="zh-CN" dirty="0">
                <a:solidFill>
                  <a:schemeClr val="tx1">
                    <a:lumMod val="85000"/>
                    <a:lumOff val="15000"/>
                  </a:schemeClr>
                </a:solidFill>
              </a:rPr>
              <a:t>a</a:t>
            </a:r>
            <a:r>
              <a:rPr lang="zh-CN" altLang="en-US" dirty="0">
                <a:solidFill>
                  <a:schemeClr val="tx1">
                    <a:lumMod val="85000"/>
                    <a:lumOff val="15000"/>
                  </a:schemeClr>
                </a:solidFill>
              </a:rPr>
              <a:t> </a:t>
            </a:r>
            <a:r>
              <a:rPr lang="en-US" altLang="zh-CN" dirty="0">
                <a:solidFill>
                  <a:schemeClr val="tx1">
                    <a:lumMod val="85000"/>
                    <a:lumOff val="15000"/>
                  </a:schemeClr>
                </a:solidFill>
              </a:rPr>
              <a:t>graph</a:t>
            </a:r>
            <a:r>
              <a:rPr lang="zh-CN" altLang="en-US" dirty="0">
                <a:solidFill>
                  <a:schemeClr val="tx1">
                    <a:lumMod val="85000"/>
                    <a:lumOff val="15000"/>
                  </a:schemeClr>
                </a:solidFill>
              </a:rPr>
              <a:t> </a:t>
            </a:r>
            <a:r>
              <a:rPr lang="en-US" altLang="zh-CN" dirty="0">
                <a:solidFill>
                  <a:schemeClr val="tx1">
                    <a:lumMod val="85000"/>
                    <a:lumOff val="15000"/>
                  </a:schemeClr>
                </a:solidFill>
              </a:rPr>
              <a:t>structure,</a:t>
            </a:r>
            <a:r>
              <a:rPr lang="zh-CN" altLang="en-US" dirty="0">
                <a:solidFill>
                  <a:schemeClr val="tx1">
                    <a:lumMod val="85000"/>
                    <a:lumOff val="15000"/>
                  </a:schemeClr>
                </a:solidFill>
              </a:rPr>
              <a:t> </a:t>
            </a:r>
            <a:r>
              <a:rPr lang="en-US" altLang="zh-CN" dirty="0">
                <a:solidFill>
                  <a:schemeClr val="tx1">
                    <a:lumMod val="85000"/>
                    <a:lumOff val="15000"/>
                  </a:schemeClr>
                </a:solidFill>
              </a:rPr>
              <a:t>serving</a:t>
            </a:r>
            <a:r>
              <a:rPr lang="zh-CN" altLang="en-US" dirty="0">
                <a:solidFill>
                  <a:schemeClr val="tx1">
                    <a:lumMod val="85000"/>
                    <a:lumOff val="15000"/>
                  </a:schemeClr>
                </a:solidFill>
              </a:rPr>
              <a:t> </a:t>
            </a:r>
            <a:r>
              <a:rPr lang="en-US" altLang="zh-CN" dirty="0">
                <a:solidFill>
                  <a:schemeClr val="tx1">
                    <a:lumMod val="85000"/>
                    <a:lumOff val="15000"/>
                  </a:schemeClr>
                </a:solidFill>
              </a:rPr>
              <a:t>as</a:t>
            </a:r>
            <a:r>
              <a:rPr lang="zh-CN" altLang="en-US" dirty="0">
                <a:solidFill>
                  <a:schemeClr val="tx1">
                    <a:lumMod val="85000"/>
                    <a:lumOff val="15000"/>
                  </a:schemeClr>
                </a:solidFill>
              </a:rPr>
              <a:t> </a:t>
            </a:r>
            <a:r>
              <a:rPr lang="en-US" altLang="zh-CN" dirty="0">
                <a:solidFill>
                  <a:schemeClr val="tx1">
                    <a:lumMod val="85000"/>
                    <a:lumOff val="15000"/>
                  </a:schemeClr>
                </a:solidFill>
              </a:rPr>
              <a:t>a</a:t>
            </a:r>
            <a:r>
              <a:rPr lang="zh-CN" altLang="en-US" dirty="0">
                <a:solidFill>
                  <a:schemeClr val="tx1">
                    <a:lumMod val="85000"/>
                    <a:lumOff val="15000"/>
                  </a:schemeClr>
                </a:solidFill>
              </a:rPr>
              <a:t> </a:t>
            </a:r>
            <a:r>
              <a:rPr lang="en-US" altLang="zh-CN" dirty="0">
                <a:solidFill>
                  <a:schemeClr val="tx1">
                    <a:lumMod val="85000"/>
                    <a:lumOff val="15000"/>
                  </a:schemeClr>
                </a:solidFill>
              </a:rPr>
              <a:t>framework</a:t>
            </a:r>
            <a:r>
              <a:rPr lang="zh-CN" altLang="en-US" dirty="0">
                <a:solidFill>
                  <a:schemeClr val="tx1">
                    <a:lumMod val="85000"/>
                    <a:lumOff val="15000"/>
                  </a:schemeClr>
                </a:solidFill>
              </a:rPr>
              <a:t> </a:t>
            </a:r>
            <a:r>
              <a:rPr lang="en-US" altLang="zh-CN" dirty="0">
                <a:solidFill>
                  <a:schemeClr val="tx1">
                    <a:lumMod val="85000"/>
                    <a:lumOff val="15000"/>
                  </a:schemeClr>
                </a:solidFill>
              </a:rPr>
              <a:t>for</a:t>
            </a:r>
            <a:r>
              <a:rPr lang="zh-CN" altLang="en-US" dirty="0">
                <a:solidFill>
                  <a:schemeClr val="tx1">
                    <a:lumMod val="85000"/>
                    <a:lumOff val="15000"/>
                  </a:schemeClr>
                </a:solidFill>
              </a:rPr>
              <a:t> </a:t>
            </a:r>
            <a:r>
              <a:rPr lang="en-US" altLang="zh-CN" dirty="0">
                <a:solidFill>
                  <a:schemeClr val="tx1">
                    <a:lumMod val="85000"/>
                    <a:lumOff val="15000"/>
                  </a:schemeClr>
                </a:solidFill>
              </a:rPr>
              <a:t>the</a:t>
            </a:r>
            <a:r>
              <a:rPr lang="zh-CN" altLang="en-US" dirty="0">
                <a:solidFill>
                  <a:schemeClr val="tx1">
                    <a:lumMod val="85000"/>
                    <a:lumOff val="15000"/>
                  </a:schemeClr>
                </a:solidFill>
              </a:rPr>
              <a:t> </a:t>
            </a:r>
            <a:r>
              <a:rPr lang="en-US" altLang="zh-CN" dirty="0">
                <a:solidFill>
                  <a:schemeClr val="tx1">
                    <a:lumMod val="85000"/>
                    <a:lumOff val="15000"/>
                  </a:schemeClr>
                </a:solidFill>
              </a:rPr>
              <a:t>DB</a:t>
            </a:r>
          </a:p>
          <a:p>
            <a:pPr lvl="1"/>
            <a:r>
              <a:rPr lang="en-US" altLang="zh-CN" dirty="0">
                <a:solidFill>
                  <a:schemeClr val="tx1">
                    <a:lumMod val="85000"/>
                    <a:lumOff val="15000"/>
                  </a:schemeClr>
                </a:solidFill>
              </a:rPr>
              <a:t>A</a:t>
            </a:r>
            <a:r>
              <a:rPr lang="zh-CN" altLang="en-US" dirty="0">
                <a:solidFill>
                  <a:schemeClr val="tx1">
                    <a:lumMod val="85000"/>
                    <a:lumOff val="15000"/>
                  </a:schemeClr>
                </a:solidFill>
              </a:rPr>
              <a:t> </a:t>
            </a:r>
            <a:r>
              <a:rPr lang="en-US" altLang="zh-CN" dirty="0">
                <a:solidFill>
                  <a:schemeClr val="tx1">
                    <a:lumMod val="85000"/>
                    <a:lumOff val="15000"/>
                  </a:schemeClr>
                </a:solidFill>
              </a:rPr>
              <a:t>familiarity</a:t>
            </a:r>
            <a:r>
              <a:rPr lang="zh-CN" altLang="en-US" dirty="0">
                <a:solidFill>
                  <a:schemeClr val="tx1">
                    <a:lumMod val="85000"/>
                    <a:lumOff val="15000"/>
                  </a:schemeClr>
                </a:solidFill>
              </a:rPr>
              <a:t> </a:t>
            </a:r>
            <a:r>
              <a:rPr lang="en-US" altLang="zh-CN" dirty="0">
                <a:solidFill>
                  <a:schemeClr val="tx1">
                    <a:lumMod val="85000"/>
                    <a:lumOff val="15000"/>
                  </a:schemeClr>
                </a:solidFill>
              </a:rPr>
              <a:t>of</a:t>
            </a:r>
            <a:r>
              <a:rPr lang="zh-CN" altLang="en-US" dirty="0">
                <a:solidFill>
                  <a:schemeClr val="tx1">
                    <a:lumMod val="85000"/>
                    <a:lumOff val="15000"/>
                  </a:schemeClr>
                </a:solidFill>
              </a:rPr>
              <a:t> </a:t>
            </a:r>
            <a:r>
              <a:rPr lang="en-US" altLang="zh-CN" dirty="0">
                <a:solidFill>
                  <a:schemeClr val="tx1">
                    <a:lumMod val="85000"/>
                    <a:lumOff val="15000"/>
                  </a:schemeClr>
                </a:solidFill>
              </a:rPr>
              <a:t>ontology</a:t>
            </a:r>
            <a:r>
              <a:rPr lang="zh-CN" altLang="en-US" dirty="0">
                <a:solidFill>
                  <a:schemeClr val="tx1">
                    <a:lumMod val="85000"/>
                    <a:lumOff val="15000"/>
                  </a:schemeClr>
                </a:solidFill>
              </a:rPr>
              <a:t> </a:t>
            </a:r>
            <a:r>
              <a:rPr lang="en-US" altLang="zh-CN" dirty="0">
                <a:solidFill>
                  <a:schemeClr val="tx1">
                    <a:lumMod val="85000"/>
                    <a:lumOff val="15000"/>
                  </a:schemeClr>
                </a:solidFill>
              </a:rPr>
              <a:t>will</a:t>
            </a:r>
            <a:r>
              <a:rPr lang="zh-CN" altLang="en-US" dirty="0">
                <a:solidFill>
                  <a:schemeClr val="tx1">
                    <a:lumMod val="85000"/>
                    <a:lumOff val="15000"/>
                  </a:schemeClr>
                </a:solidFill>
              </a:rPr>
              <a:t> </a:t>
            </a:r>
            <a:r>
              <a:rPr lang="en-US" altLang="zh-CN" dirty="0">
                <a:solidFill>
                  <a:schemeClr val="tx1">
                    <a:lumMod val="85000"/>
                    <a:lumOff val="15000"/>
                  </a:schemeClr>
                </a:solidFill>
              </a:rPr>
              <a:t>contribute</a:t>
            </a:r>
            <a:r>
              <a:rPr lang="zh-CN" altLang="en-US" dirty="0">
                <a:solidFill>
                  <a:schemeClr val="tx1">
                    <a:lumMod val="85000"/>
                    <a:lumOff val="15000"/>
                  </a:schemeClr>
                </a:solidFill>
              </a:rPr>
              <a:t> </a:t>
            </a:r>
            <a:r>
              <a:rPr lang="en-US" altLang="zh-CN" dirty="0">
                <a:solidFill>
                  <a:schemeClr val="tx1">
                    <a:lumMod val="85000"/>
                    <a:lumOff val="15000"/>
                  </a:schemeClr>
                </a:solidFill>
              </a:rPr>
              <a:t>to</a:t>
            </a:r>
            <a:r>
              <a:rPr lang="zh-CN" altLang="en-US" dirty="0">
                <a:solidFill>
                  <a:schemeClr val="tx1">
                    <a:lumMod val="85000"/>
                    <a:lumOff val="15000"/>
                  </a:schemeClr>
                </a:solidFill>
              </a:rPr>
              <a:t> </a:t>
            </a:r>
            <a:r>
              <a:rPr lang="en-US" altLang="zh-CN" dirty="0">
                <a:solidFill>
                  <a:schemeClr val="tx1">
                    <a:lumMod val="85000"/>
                    <a:lumOff val="15000"/>
                  </a:schemeClr>
                </a:solidFill>
              </a:rPr>
              <a:t>a</a:t>
            </a:r>
            <a:r>
              <a:rPr lang="zh-CN" altLang="en-US" dirty="0">
                <a:solidFill>
                  <a:schemeClr val="tx1">
                    <a:lumMod val="85000"/>
                    <a:lumOff val="15000"/>
                  </a:schemeClr>
                </a:solidFill>
              </a:rPr>
              <a:t> </a:t>
            </a:r>
            <a:r>
              <a:rPr lang="en-US" altLang="zh-CN" dirty="0">
                <a:solidFill>
                  <a:schemeClr val="tx1">
                    <a:lumMod val="85000"/>
                    <a:lumOff val="15000"/>
                  </a:schemeClr>
                </a:solidFill>
              </a:rPr>
              <a:t>more</a:t>
            </a:r>
            <a:r>
              <a:rPr lang="zh-CN" altLang="en-US" dirty="0">
                <a:solidFill>
                  <a:schemeClr val="tx1">
                    <a:lumMod val="85000"/>
                    <a:lumOff val="15000"/>
                  </a:schemeClr>
                </a:solidFill>
              </a:rPr>
              <a:t> </a:t>
            </a:r>
            <a:r>
              <a:rPr lang="en-US" altLang="zh-CN" dirty="0">
                <a:solidFill>
                  <a:schemeClr val="tx1">
                    <a:lumMod val="85000"/>
                    <a:lumOff val="15000"/>
                  </a:schemeClr>
                </a:solidFill>
              </a:rPr>
              <a:t>professional</a:t>
            </a:r>
            <a:r>
              <a:rPr lang="zh-CN" altLang="en-US" dirty="0">
                <a:solidFill>
                  <a:schemeClr val="tx1">
                    <a:lumMod val="85000"/>
                    <a:lumOff val="15000"/>
                  </a:schemeClr>
                </a:solidFill>
              </a:rPr>
              <a:t> </a:t>
            </a:r>
            <a:r>
              <a:rPr lang="en-US" altLang="zh-CN" dirty="0">
                <a:solidFill>
                  <a:schemeClr val="tx1">
                    <a:lumMod val="85000"/>
                    <a:lumOff val="15000"/>
                  </a:schemeClr>
                </a:solidFill>
              </a:rPr>
              <a:t>way</a:t>
            </a:r>
            <a:r>
              <a:rPr lang="zh-CN" altLang="en-US" dirty="0">
                <a:solidFill>
                  <a:schemeClr val="tx1">
                    <a:lumMod val="85000"/>
                    <a:lumOff val="15000"/>
                  </a:schemeClr>
                </a:solidFill>
              </a:rPr>
              <a:t> </a:t>
            </a:r>
            <a:r>
              <a:rPr lang="en-US" altLang="zh-CN" dirty="0">
                <a:solidFill>
                  <a:schemeClr val="tx1">
                    <a:lumMod val="85000"/>
                    <a:lumOff val="15000"/>
                  </a:schemeClr>
                </a:solidFill>
              </a:rPr>
              <a:t>of</a:t>
            </a:r>
            <a:r>
              <a:rPr lang="zh-CN" altLang="en-US" dirty="0">
                <a:solidFill>
                  <a:schemeClr val="tx1">
                    <a:lumMod val="85000"/>
                    <a:lumOff val="15000"/>
                  </a:schemeClr>
                </a:solidFill>
              </a:rPr>
              <a:t> </a:t>
            </a:r>
            <a:r>
              <a:rPr lang="en-US" altLang="zh-CN" dirty="0">
                <a:solidFill>
                  <a:schemeClr val="tx1">
                    <a:lumMod val="85000"/>
                    <a:lumOff val="15000"/>
                  </a:schemeClr>
                </a:solidFill>
              </a:rPr>
              <a:t>asking</a:t>
            </a:r>
            <a:r>
              <a:rPr lang="zh-CN" altLang="en-US" dirty="0">
                <a:solidFill>
                  <a:schemeClr val="tx1">
                    <a:lumMod val="85000"/>
                    <a:lumOff val="15000"/>
                  </a:schemeClr>
                </a:solidFill>
              </a:rPr>
              <a:t> </a:t>
            </a:r>
            <a:r>
              <a:rPr lang="en-US" altLang="zh-CN" dirty="0">
                <a:solidFill>
                  <a:schemeClr val="tx1">
                    <a:lumMod val="85000"/>
                    <a:lumOff val="15000"/>
                  </a:schemeClr>
                </a:solidFill>
              </a:rPr>
              <a:t>questions.</a:t>
            </a:r>
            <a:r>
              <a:rPr lang="zh-CN" altLang="en-US" dirty="0">
                <a:solidFill>
                  <a:schemeClr val="tx1">
                    <a:lumMod val="85000"/>
                    <a:lumOff val="15000"/>
                  </a:schemeClr>
                </a:solidFill>
              </a:rPr>
              <a:t> </a:t>
            </a:r>
            <a:r>
              <a:rPr lang="en-US" altLang="zh-CN" dirty="0">
                <a:solidFill>
                  <a:schemeClr val="tx1">
                    <a:lumMod val="85000"/>
                    <a:lumOff val="15000"/>
                  </a:schemeClr>
                </a:solidFill>
              </a:rPr>
              <a:t>Refer</a:t>
            </a:r>
            <a:r>
              <a:rPr lang="zh-CN" altLang="en-US" dirty="0">
                <a:solidFill>
                  <a:schemeClr val="tx1">
                    <a:lumMod val="85000"/>
                    <a:lumOff val="15000"/>
                  </a:schemeClr>
                </a:solidFill>
              </a:rPr>
              <a:t> </a:t>
            </a:r>
            <a:r>
              <a:rPr lang="en-US" altLang="zh-CN" dirty="0">
                <a:solidFill>
                  <a:schemeClr val="tx1">
                    <a:lumMod val="85000"/>
                    <a:lumOff val="15000"/>
                  </a:schemeClr>
                </a:solidFill>
              </a:rPr>
              <a:t>to:</a:t>
            </a:r>
          </a:p>
          <a:p>
            <a:pPr lvl="2"/>
            <a:r>
              <a:rPr lang="en-US" altLang="zh-CN" dirty="0">
                <a:solidFill>
                  <a:schemeClr val="tx1">
                    <a:lumMod val="85000"/>
                    <a:lumOff val="15000"/>
                  </a:schemeClr>
                </a:solidFill>
              </a:rPr>
              <a:t>Q1-1</a:t>
            </a:r>
            <a:r>
              <a:rPr lang="zh-CN" altLang="en-US" dirty="0">
                <a:solidFill>
                  <a:schemeClr val="tx1">
                    <a:lumMod val="85000"/>
                    <a:lumOff val="15000"/>
                  </a:schemeClr>
                </a:solidFill>
              </a:rPr>
              <a:t>  </a:t>
            </a:r>
            <a:r>
              <a:rPr lang="en-US" b="0" i="0" dirty="0">
                <a:solidFill>
                  <a:schemeClr val="tx1">
                    <a:lumMod val="85000"/>
                    <a:lumOff val="15000"/>
                  </a:schemeClr>
                </a:solidFill>
                <a:effectLst/>
                <a:latin typeface="-apple-system"/>
              </a:rPr>
              <a:t>“Find the sessions that took place in Greece.”</a:t>
            </a:r>
            <a:r>
              <a:rPr lang="zh-CN" altLang="en-US" b="0" i="0" dirty="0">
                <a:solidFill>
                  <a:schemeClr val="tx1">
                    <a:lumMod val="85000"/>
                    <a:lumOff val="15000"/>
                  </a:schemeClr>
                </a:solidFill>
                <a:effectLst/>
                <a:latin typeface="-apple-system"/>
              </a:rPr>
              <a:t> </a:t>
            </a:r>
            <a:r>
              <a:rPr lang="en-US" altLang="zh-CN" b="0" i="0" dirty="0">
                <a:solidFill>
                  <a:schemeClr val="tx1">
                    <a:lumMod val="85000"/>
                    <a:lumOff val="15000"/>
                  </a:schemeClr>
                </a:solidFill>
                <a:effectLst/>
                <a:latin typeface="-apple-system"/>
              </a:rPr>
              <a:t>(Interoperable)</a:t>
            </a:r>
            <a:r>
              <a:rPr lang="en-US" b="0" i="0" dirty="0">
                <a:solidFill>
                  <a:schemeClr val="tx1">
                    <a:lumMod val="85000"/>
                    <a:lumOff val="15000"/>
                  </a:schemeClr>
                </a:solidFill>
                <a:effectLst/>
                <a:latin typeface="-apple-system"/>
              </a:rPr>
              <a:t> </a:t>
            </a:r>
          </a:p>
          <a:p>
            <a:pPr lvl="2"/>
            <a:r>
              <a:rPr lang="en-US" altLang="zh-CN" sz="2000" dirty="0">
                <a:solidFill>
                  <a:schemeClr val="tx1">
                    <a:lumMod val="85000"/>
                    <a:lumOff val="15000"/>
                  </a:schemeClr>
                </a:solidFill>
                <a:cs typeface="+mn-lt"/>
                <a:sym typeface="+mn-ea"/>
              </a:rPr>
              <a:t>Q2-2</a:t>
            </a:r>
            <a:r>
              <a:rPr lang="zh-CN" altLang="en-US" sz="2000" dirty="0">
                <a:solidFill>
                  <a:schemeClr val="tx1">
                    <a:lumMod val="85000"/>
                    <a:lumOff val="15000"/>
                  </a:schemeClr>
                </a:solidFill>
                <a:cs typeface="+mn-lt"/>
                <a:sym typeface="+mn-ea"/>
              </a:rPr>
              <a:t> </a:t>
            </a:r>
            <a:r>
              <a:rPr lang="en-US" sz="2000" dirty="0">
                <a:solidFill>
                  <a:schemeClr val="tx1">
                    <a:lumMod val="85000"/>
                    <a:lumOff val="15000"/>
                  </a:schemeClr>
                </a:solidFill>
                <a:cs typeface="+mn-lt"/>
                <a:sym typeface="+mn-ea"/>
              </a:rPr>
              <a:t>What genres appear in the album whose artist is "Adam Agee</a:t>
            </a:r>
            <a:r>
              <a:rPr lang="en-US" altLang="zh-CN" sz="2000" dirty="0">
                <a:solidFill>
                  <a:schemeClr val="tx1">
                    <a:lumMod val="85000"/>
                    <a:lumOff val="15000"/>
                  </a:schemeClr>
                </a:solidFill>
                <a:cs typeface="+mn-lt"/>
                <a:sym typeface="+mn-ea"/>
              </a:rPr>
              <a:t>…</a:t>
            </a:r>
            <a:r>
              <a:rPr lang="en-US" sz="2000" dirty="0">
                <a:solidFill>
                  <a:schemeClr val="tx1">
                    <a:lumMod val="85000"/>
                    <a:lumOff val="15000"/>
                  </a:schemeClr>
                </a:solidFill>
                <a:cs typeface="+mn-lt"/>
                <a:sym typeface="+mn-ea"/>
              </a:rPr>
              <a:t>"?</a:t>
            </a:r>
            <a:endParaRPr lang="en-US" sz="2000" dirty="0">
              <a:solidFill>
                <a:schemeClr val="tx1">
                  <a:lumMod val="85000"/>
                  <a:lumOff val="15000"/>
                </a:schemeClr>
              </a:solidFill>
              <a:cs typeface="+mn-lt"/>
            </a:endParaRPr>
          </a:p>
          <a:p>
            <a:pPr lvl="2"/>
            <a:r>
              <a:rPr lang="en-US" altLang="zh-CN" dirty="0">
                <a:solidFill>
                  <a:schemeClr val="tx1">
                    <a:lumMod val="85000"/>
                    <a:lumOff val="15000"/>
                  </a:schemeClr>
                </a:solidFill>
                <a:cs typeface="+mn-lt"/>
                <a:sym typeface="+mn-ea"/>
              </a:rPr>
              <a:t>Q4-2</a:t>
            </a:r>
            <a:r>
              <a:rPr lang="zh-CN" altLang="en-US" dirty="0">
                <a:solidFill>
                  <a:schemeClr val="tx1">
                    <a:lumMod val="85000"/>
                    <a:lumOff val="15000"/>
                  </a:schemeClr>
                </a:solidFill>
                <a:cs typeface="+mn-lt"/>
                <a:sym typeface="+mn-ea"/>
              </a:rPr>
              <a:t> </a:t>
            </a:r>
            <a:r>
              <a:rPr lang="en-US" dirty="0">
                <a:solidFill>
                  <a:schemeClr val="tx1">
                    <a:lumMod val="85000"/>
                    <a:lumOff val="15000"/>
                  </a:schemeClr>
                </a:solidFill>
                <a:cs typeface="+mn-lt"/>
                <a:sym typeface="+mn-ea"/>
              </a:rPr>
              <a:t>List top </a:t>
            </a:r>
            <a:r>
              <a:rPr lang="en-US" altLang="zh-CN" dirty="0">
                <a:solidFill>
                  <a:schemeClr val="tx1">
                    <a:lumMod val="85000"/>
                    <a:lumOff val="15000"/>
                  </a:schemeClr>
                </a:solidFill>
                <a:cs typeface="+mn-lt"/>
                <a:sym typeface="+mn-ea"/>
              </a:rPr>
              <a:t>5</a:t>
            </a:r>
            <a:r>
              <a:rPr lang="en-US" dirty="0">
                <a:solidFill>
                  <a:schemeClr val="tx1">
                    <a:lumMod val="85000"/>
                    <a:lumOff val="15000"/>
                  </a:schemeClr>
                </a:solidFill>
                <a:cs typeface="+mn-lt"/>
                <a:sym typeface="+mn-ea"/>
              </a:rPr>
              <a:t> most popular record labels used </a:t>
            </a:r>
            <a:r>
              <a:rPr lang="en-US" i="1" dirty="0">
                <a:solidFill>
                  <a:schemeClr val="tx1">
                    <a:lumMod val="85000"/>
                    <a:lumOff val="15000"/>
                  </a:schemeClr>
                </a:solidFill>
                <a:cs typeface="+mn-lt"/>
                <a:sym typeface="+mn-ea"/>
              </a:rPr>
              <a:t>by musicians</a:t>
            </a:r>
            <a:r>
              <a:rPr lang="en-US" dirty="0">
                <a:solidFill>
                  <a:schemeClr val="tx1">
                    <a:lumMod val="85000"/>
                    <a:lumOff val="15000"/>
                  </a:schemeClr>
                </a:solidFill>
                <a:cs typeface="+mn-lt"/>
                <a:sym typeface="+mn-ea"/>
              </a:rPr>
              <a:t> on </a:t>
            </a:r>
            <a:r>
              <a:rPr lang="en-US" dirty="0" err="1">
                <a:solidFill>
                  <a:schemeClr val="tx1">
                    <a:lumMod val="85000"/>
                    <a:lumOff val="15000"/>
                  </a:schemeClr>
                </a:solidFill>
                <a:cs typeface="+mn-lt"/>
                <a:sym typeface="+mn-ea"/>
              </a:rPr>
              <a:t>TheSession</a:t>
            </a:r>
            <a:r>
              <a:rPr lang="en-US" dirty="0">
                <a:solidFill>
                  <a:schemeClr val="tx1">
                    <a:lumMod val="85000"/>
                    <a:lumOff val="15000"/>
                  </a:schemeClr>
                </a:solidFill>
                <a:cs typeface="+mn-lt"/>
                <a:sym typeface="+mn-ea"/>
              </a:rPr>
              <a:t>?</a:t>
            </a:r>
            <a:endParaRPr lang="en-US" altLang="zh-CN" dirty="0">
              <a:solidFill>
                <a:schemeClr val="tx1">
                  <a:lumMod val="85000"/>
                  <a:lumOff val="15000"/>
                </a:schemeClr>
              </a:solidFill>
              <a:cs typeface="+mn-lt"/>
            </a:endParaRPr>
          </a:p>
          <a:p>
            <a:pPr lvl="1"/>
            <a:r>
              <a:rPr lang="en-US" altLang="zh-CN" dirty="0">
                <a:solidFill>
                  <a:schemeClr val="tx1">
                    <a:lumMod val="85000"/>
                    <a:lumOff val="15000"/>
                  </a:schemeClr>
                </a:solidFill>
              </a:rPr>
              <a:t>Editing</a:t>
            </a:r>
            <a:r>
              <a:rPr lang="zh-CN" altLang="en-US" dirty="0">
                <a:solidFill>
                  <a:schemeClr val="tx1">
                    <a:lumMod val="85000"/>
                    <a:lumOff val="15000"/>
                  </a:schemeClr>
                </a:solidFill>
              </a:rPr>
              <a:t> </a:t>
            </a:r>
            <a:r>
              <a:rPr lang="en-US" altLang="zh-CN" dirty="0">
                <a:solidFill>
                  <a:schemeClr val="tx1">
                    <a:lumMod val="85000"/>
                    <a:lumOff val="15000"/>
                  </a:schemeClr>
                </a:solidFill>
              </a:rPr>
              <a:t>or</a:t>
            </a:r>
            <a:r>
              <a:rPr lang="zh-CN" altLang="en-US" dirty="0">
                <a:solidFill>
                  <a:schemeClr val="tx1">
                    <a:lumMod val="85000"/>
                    <a:lumOff val="15000"/>
                  </a:schemeClr>
                </a:solidFill>
              </a:rPr>
              <a:t> </a:t>
            </a:r>
            <a:r>
              <a:rPr lang="en-US" altLang="zh-CN" dirty="0">
                <a:solidFill>
                  <a:schemeClr val="tx1">
                    <a:lumMod val="85000"/>
                    <a:lumOff val="15000"/>
                  </a:schemeClr>
                </a:solidFill>
              </a:rPr>
              <a:t>visualization</a:t>
            </a:r>
            <a:r>
              <a:rPr lang="zh-CN" altLang="en-US" dirty="0">
                <a:solidFill>
                  <a:schemeClr val="tx1">
                    <a:lumMod val="85000"/>
                    <a:lumOff val="15000"/>
                  </a:schemeClr>
                </a:solidFill>
              </a:rPr>
              <a:t> </a:t>
            </a:r>
            <a:r>
              <a:rPr lang="en-US" altLang="zh-CN" dirty="0">
                <a:solidFill>
                  <a:schemeClr val="tx1">
                    <a:lumMod val="85000"/>
                    <a:lumOff val="15000"/>
                  </a:schemeClr>
                </a:solidFill>
              </a:rPr>
              <a:t>tools</a:t>
            </a:r>
            <a:r>
              <a:rPr lang="zh-CN" altLang="en-US" dirty="0">
                <a:solidFill>
                  <a:schemeClr val="tx1">
                    <a:lumMod val="85000"/>
                    <a:lumOff val="15000"/>
                  </a:schemeClr>
                </a:solidFill>
              </a:rPr>
              <a:t> </a:t>
            </a:r>
            <a:r>
              <a:rPr lang="en-US" altLang="zh-CN" dirty="0">
                <a:solidFill>
                  <a:schemeClr val="tx1">
                    <a:lumMod val="85000"/>
                    <a:lumOff val="15000"/>
                  </a:schemeClr>
                </a:solidFill>
              </a:rPr>
              <a:t>for</a:t>
            </a:r>
            <a:r>
              <a:rPr lang="zh-CN" altLang="en-US" dirty="0">
                <a:solidFill>
                  <a:schemeClr val="tx1">
                    <a:lumMod val="85000"/>
                    <a:lumOff val="15000"/>
                  </a:schemeClr>
                </a:solidFill>
              </a:rPr>
              <a:t> </a:t>
            </a:r>
            <a:r>
              <a:rPr lang="en-US" altLang="zh-CN" dirty="0">
                <a:solidFill>
                  <a:schemeClr val="tx1">
                    <a:lumMod val="85000"/>
                    <a:lumOff val="15000"/>
                  </a:schemeClr>
                </a:solidFill>
              </a:rPr>
              <a:t>ontology:</a:t>
            </a:r>
            <a:r>
              <a:rPr lang="zh-CN" altLang="en-US" dirty="0">
                <a:solidFill>
                  <a:schemeClr val="tx1">
                    <a:lumMod val="85000"/>
                    <a:lumOff val="15000"/>
                  </a:schemeClr>
                </a:solidFill>
              </a:rPr>
              <a:t> </a:t>
            </a:r>
            <a:r>
              <a:rPr lang="en-US" altLang="zh-CN" dirty="0">
                <a:solidFill>
                  <a:schemeClr val="tx1">
                    <a:lumMod val="85000"/>
                    <a:lumOff val="15000"/>
                  </a:schemeClr>
                </a:solidFill>
              </a:rPr>
              <a:t>(1)</a:t>
            </a:r>
            <a:r>
              <a:rPr lang="zh-CN" altLang="en-US" dirty="0">
                <a:solidFill>
                  <a:schemeClr val="tx1">
                    <a:lumMod val="85000"/>
                    <a:lumOff val="15000"/>
                  </a:schemeClr>
                </a:solidFill>
              </a:rPr>
              <a:t> </a:t>
            </a:r>
            <a:r>
              <a:rPr lang="en-US" altLang="zh-CN" dirty="0">
                <a:solidFill>
                  <a:schemeClr val="tx1">
                    <a:lumMod val="85000"/>
                    <a:lumOff val="15000"/>
                  </a:schemeClr>
                </a:solidFill>
              </a:rPr>
              <a:t>protégé</a:t>
            </a:r>
            <a:r>
              <a:rPr lang="zh-CN" altLang="en-US" dirty="0">
                <a:solidFill>
                  <a:schemeClr val="tx1">
                    <a:lumMod val="85000"/>
                    <a:lumOff val="15000"/>
                  </a:schemeClr>
                </a:solidFill>
              </a:rPr>
              <a:t> </a:t>
            </a:r>
            <a:r>
              <a:rPr lang="en-US" altLang="zh-CN" dirty="0">
                <a:solidFill>
                  <a:schemeClr val="tx1">
                    <a:lumMod val="85000"/>
                    <a:lumOff val="15000"/>
                  </a:schemeClr>
                </a:solidFill>
              </a:rPr>
              <a:t>(2)</a:t>
            </a:r>
            <a:r>
              <a:rPr lang="en-US" altLang="zh-CN" dirty="0" err="1">
                <a:solidFill>
                  <a:schemeClr val="tx1">
                    <a:lumMod val="85000"/>
                    <a:lumOff val="15000"/>
                  </a:schemeClr>
                </a:solidFill>
              </a:rPr>
              <a:t>WebVOWL</a:t>
            </a:r>
            <a:endParaRPr lang="en-US" altLang="zh-CN" dirty="0">
              <a:solidFill>
                <a:schemeClr val="tx1">
                  <a:lumMod val="85000"/>
                  <a:lumOff val="15000"/>
                </a:schemeClr>
              </a:solidFill>
            </a:endParaRPr>
          </a:p>
          <a:p>
            <a:pPr lvl="1"/>
            <a:endParaRPr lang="en-US" altLang="zh-CN" dirty="0">
              <a:solidFill>
                <a:schemeClr val="tx1">
                  <a:lumMod val="85000"/>
                  <a:lumOff val="15000"/>
                </a:schemeClr>
              </a:solidFill>
            </a:endParaRPr>
          </a:p>
          <a:p>
            <a:r>
              <a:rPr lang="en-US" altLang="zh-CN" dirty="0">
                <a:solidFill>
                  <a:schemeClr val="tx1">
                    <a:lumMod val="85000"/>
                    <a:lumOff val="15000"/>
                  </a:schemeClr>
                </a:solidFill>
              </a:rPr>
              <a:t>Issue:</a:t>
            </a:r>
            <a:r>
              <a:rPr lang="zh-CN" altLang="en-US" dirty="0">
                <a:solidFill>
                  <a:schemeClr val="tx1">
                    <a:lumMod val="85000"/>
                    <a:lumOff val="15000"/>
                  </a:schemeClr>
                </a:solidFill>
              </a:rPr>
              <a:t> </a:t>
            </a:r>
            <a:r>
              <a:rPr lang="en-US" altLang="zh-CN" dirty="0">
                <a:solidFill>
                  <a:schemeClr val="tx1">
                    <a:lumMod val="85000"/>
                    <a:lumOff val="15000"/>
                  </a:schemeClr>
                </a:solidFill>
              </a:rPr>
              <a:t>The</a:t>
            </a:r>
            <a:r>
              <a:rPr lang="zh-CN" altLang="en-US" dirty="0">
                <a:solidFill>
                  <a:schemeClr val="tx1">
                    <a:lumMod val="85000"/>
                    <a:lumOff val="15000"/>
                  </a:schemeClr>
                </a:solidFill>
              </a:rPr>
              <a:t> </a:t>
            </a:r>
            <a:r>
              <a:rPr lang="en-US" altLang="zh-CN" dirty="0">
                <a:solidFill>
                  <a:schemeClr val="tx1">
                    <a:lumMod val="85000"/>
                    <a:lumOff val="15000"/>
                  </a:schemeClr>
                </a:solidFill>
              </a:rPr>
              <a:t>accuracy</a:t>
            </a:r>
            <a:r>
              <a:rPr lang="zh-CN" altLang="en-US" dirty="0">
                <a:solidFill>
                  <a:schemeClr val="tx1">
                    <a:lumMod val="85000"/>
                    <a:lumOff val="15000"/>
                  </a:schemeClr>
                </a:solidFill>
              </a:rPr>
              <a:t> </a:t>
            </a:r>
            <a:r>
              <a:rPr lang="en-US" altLang="zh-CN" dirty="0">
                <a:solidFill>
                  <a:schemeClr val="tx1">
                    <a:lumMod val="85000"/>
                    <a:lumOff val="15000"/>
                  </a:schemeClr>
                </a:solidFill>
              </a:rPr>
              <a:t>of</a:t>
            </a:r>
            <a:r>
              <a:rPr lang="zh-CN" altLang="en-US" dirty="0">
                <a:solidFill>
                  <a:schemeClr val="tx1">
                    <a:lumMod val="85000"/>
                    <a:lumOff val="15000"/>
                  </a:schemeClr>
                </a:solidFill>
              </a:rPr>
              <a:t> </a:t>
            </a:r>
            <a:r>
              <a:rPr lang="en-US" altLang="zh-CN" dirty="0">
                <a:solidFill>
                  <a:schemeClr val="tx1">
                    <a:lumMod val="85000"/>
                    <a:lumOff val="15000"/>
                  </a:schemeClr>
                </a:solidFill>
              </a:rPr>
              <a:t>SPARQL</a:t>
            </a:r>
            <a:r>
              <a:rPr lang="zh-CN" altLang="en-US" dirty="0">
                <a:solidFill>
                  <a:schemeClr val="tx1">
                    <a:lumMod val="85000"/>
                    <a:lumOff val="15000"/>
                  </a:schemeClr>
                </a:solidFill>
              </a:rPr>
              <a:t> </a:t>
            </a:r>
            <a:r>
              <a:rPr lang="en-US" altLang="zh-CN" dirty="0">
                <a:solidFill>
                  <a:schemeClr val="tx1">
                    <a:lumMod val="85000"/>
                    <a:lumOff val="15000"/>
                  </a:schemeClr>
                </a:solidFill>
              </a:rPr>
              <a:t>generation</a:t>
            </a:r>
          </a:p>
          <a:p>
            <a:pPr lvl="1"/>
            <a:r>
              <a:rPr lang="en-US" dirty="0">
                <a:solidFill>
                  <a:schemeClr val="tx1">
                    <a:lumMod val="85000"/>
                    <a:lumOff val="15000"/>
                  </a:schemeClr>
                </a:solidFill>
              </a:rPr>
              <a:t>What</a:t>
            </a:r>
            <a:r>
              <a:rPr lang="zh-CN" altLang="en-US" dirty="0">
                <a:solidFill>
                  <a:schemeClr val="tx1">
                    <a:lumMod val="85000"/>
                    <a:lumOff val="15000"/>
                  </a:schemeClr>
                </a:solidFill>
              </a:rPr>
              <a:t> </a:t>
            </a:r>
            <a:r>
              <a:rPr lang="en-US" altLang="zh-CN" dirty="0">
                <a:solidFill>
                  <a:schemeClr val="tx1">
                    <a:lumMod val="85000"/>
                    <a:lumOff val="15000"/>
                  </a:schemeClr>
                </a:solidFill>
              </a:rPr>
              <a:t>if</a:t>
            </a:r>
            <a:r>
              <a:rPr lang="zh-CN" altLang="en-US" dirty="0">
                <a:solidFill>
                  <a:schemeClr val="tx1">
                    <a:lumMod val="85000"/>
                    <a:lumOff val="15000"/>
                  </a:schemeClr>
                </a:solidFill>
              </a:rPr>
              <a:t> </a:t>
            </a:r>
            <a:r>
              <a:rPr lang="en-US" altLang="zh-CN" dirty="0">
                <a:solidFill>
                  <a:schemeClr val="tx1">
                    <a:lumMod val="85000"/>
                    <a:lumOff val="15000"/>
                  </a:schemeClr>
                </a:solidFill>
              </a:rPr>
              <a:t>there</a:t>
            </a:r>
            <a:r>
              <a:rPr lang="zh-CN" altLang="en-US" dirty="0">
                <a:solidFill>
                  <a:schemeClr val="tx1">
                    <a:lumMod val="85000"/>
                    <a:lumOff val="15000"/>
                  </a:schemeClr>
                </a:solidFill>
              </a:rPr>
              <a:t> </a:t>
            </a:r>
            <a:r>
              <a:rPr lang="en-US" altLang="zh-CN" dirty="0">
                <a:solidFill>
                  <a:schemeClr val="tx1">
                    <a:lumMod val="85000"/>
                    <a:lumOff val="15000"/>
                  </a:schemeClr>
                </a:solidFill>
              </a:rPr>
              <a:t>is</a:t>
            </a:r>
            <a:r>
              <a:rPr lang="zh-CN" altLang="en-US" dirty="0">
                <a:solidFill>
                  <a:schemeClr val="tx1">
                    <a:lumMod val="85000"/>
                    <a:lumOff val="15000"/>
                  </a:schemeClr>
                </a:solidFill>
              </a:rPr>
              <a:t> </a:t>
            </a:r>
            <a:r>
              <a:rPr lang="en-CN" altLang="zh-CN" dirty="0">
                <a:solidFill>
                  <a:schemeClr val="tx1">
                    <a:lumMod val="85000"/>
                    <a:lumOff val="15000"/>
                  </a:schemeClr>
                </a:solidFill>
              </a:rPr>
              <a:t>a</a:t>
            </a:r>
            <a:r>
              <a:rPr lang="zh-CN" altLang="en-US" dirty="0">
                <a:solidFill>
                  <a:schemeClr val="tx1">
                    <a:lumMod val="85000"/>
                    <a:lumOff val="15000"/>
                  </a:schemeClr>
                </a:solidFill>
              </a:rPr>
              <a:t> </a:t>
            </a:r>
            <a:r>
              <a:rPr lang="en-US" altLang="zh-CN" dirty="0">
                <a:solidFill>
                  <a:schemeClr val="tx1">
                    <a:lumMod val="85000"/>
                    <a:lumOff val="15000"/>
                  </a:schemeClr>
                </a:solidFill>
              </a:rPr>
              <a:t>complex</a:t>
            </a:r>
            <a:r>
              <a:rPr lang="zh-CN" altLang="en-US" dirty="0">
                <a:solidFill>
                  <a:schemeClr val="tx1">
                    <a:lumMod val="85000"/>
                    <a:lumOff val="15000"/>
                  </a:schemeClr>
                </a:solidFill>
              </a:rPr>
              <a:t> </a:t>
            </a:r>
            <a:r>
              <a:rPr lang="en-US" altLang="zh-CN" dirty="0">
                <a:solidFill>
                  <a:schemeClr val="tx1">
                    <a:lumMod val="85000"/>
                    <a:lumOff val="15000"/>
                  </a:schemeClr>
                </a:solidFill>
              </a:rPr>
              <a:t>context</a:t>
            </a:r>
            <a:r>
              <a:rPr lang="zh-CN" altLang="en-US" dirty="0">
                <a:solidFill>
                  <a:schemeClr val="tx1">
                    <a:lumMod val="85000"/>
                    <a:lumOff val="15000"/>
                  </a:schemeClr>
                </a:solidFill>
              </a:rPr>
              <a:t> </a:t>
            </a:r>
            <a:r>
              <a:rPr lang="en-US" altLang="zh-CN" dirty="0">
                <a:solidFill>
                  <a:schemeClr val="tx1">
                    <a:lumMod val="85000"/>
                    <a:lumOff val="15000"/>
                  </a:schemeClr>
                </a:solidFill>
              </a:rPr>
              <a:t>(e.g.,</a:t>
            </a:r>
            <a:r>
              <a:rPr lang="zh-CN" altLang="en-US" dirty="0">
                <a:solidFill>
                  <a:schemeClr val="tx1">
                    <a:lumMod val="85000"/>
                    <a:lumOff val="15000"/>
                  </a:schemeClr>
                </a:solidFill>
              </a:rPr>
              <a:t> </a:t>
            </a:r>
            <a:r>
              <a:rPr lang="en-US" altLang="zh-CN" dirty="0">
                <a:solidFill>
                  <a:schemeClr val="tx1">
                    <a:lumMod val="85000"/>
                    <a:lumOff val="15000"/>
                  </a:schemeClr>
                </a:solidFill>
              </a:rPr>
              <a:t>an</a:t>
            </a:r>
            <a:r>
              <a:rPr lang="zh-CN" altLang="en-US" dirty="0">
                <a:solidFill>
                  <a:schemeClr val="tx1">
                    <a:lumMod val="85000"/>
                    <a:lumOff val="15000"/>
                  </a:schemeClr>
                </a:solidFill>
              </a:rPr>
              <a:t> </a:t>
            </a:r>
            <a:r>
              <a:rPr lang="en-US" altLang="zh-CN" dirty="0">
                <a:solidFill>
                  <a:schemeClr val="tx1">
                    <a:lumMod val="85000"/>
                    <a:lumOff val="15000"/>
                  </a:schemeClr>
                </a:solidFill>
              </a:rPr>
              <a:t>oversized</a:t>
            </a:r>
            <a:r>
              <a:rPr lang="zh-CN" altLang="en-US" dirty="0">
                <a:solidFill>
                  <a:schemeClr val="tx1">
                    <a:lumMod val="85000"/>
                    <a:lumOff val="15000"/>
                  </a:schemeClr>
                </a:solidFill>
              </a:rPr>
              <a:t> </a:t>
            </a:r>
            <a:r>
              <a:rPr lang="en-US" altLang="zh-CN" dirty="0">
                <a:solidFill>
                  <a:schemeClr val="tx1">
                    <a:lumMod val="85000"/>
                    <a:lumOff val="15000"/>
                  </a:schemeClr>
                </a:solidFill>
              </a:rPr>
              <a:t>ontology)?</a:t>
            </a:r>
          </a:p>
          <a:p>
            <a:pPr lvl="1"/>
            <a:endParaRPr lang="en-US" dirty="0"/>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79</a:t>
            </a:fld>
            <a:endParaRPr lang="zh-CN" altLang="en-US"/>
          </a:p>
        </p:txBody>
      </p:sp>
      <p:pic>
        <p:nvPicPr>
          <p:cNvPr id="7" name="Picture 6">
            <a:extLst>
              <a:ext uri="{FF2B5EF4-FFF2-40B4-BE49-F238E27FC236}">
                <a16:creationId xmlns:a16="http://schemas.microsoft.com/office/drawing/2014/main" id="{84DEEAC0-3902-97DD-4A85-B72EBC841ADE}"/>
              </a:ext>
            </a:extLst>
          </p:cNvPr>
          <p:cNvPicPr>
            <a:picLocks noChangeAspect="1"/>
          </p:cNvPicPr>
          <p:nvPr>
            <p:custDataLst>
              <p:tags r:id="rId1"/>
            </p:custDataLst>
          </p:nvPr>
        </p:nvPicPr>
        <p:blipFill>
          <a:blip r:embed="rId4"/>
          <a:srcRect b="1172"/>
          <a:stretch>
            <a:fillRect/>
          </a:stretch>
        </p:blipFill>
        <p:spPr>
          <a:xfrm>
            <a:off x="9478297" y="3557949"/>
            <a:ext cx="1454971" cy="1603985"/>
          </a:xfrm>
          <a:prstGeom prst="rect">
            <a:avLst/>
          </a:prstGeom>
        </p:spPr>
      </p:pic>
      <p:sp>
        <p:nvSpPr>
          <p:cNvPr id="8" name="TextBox 7">
            <a:extLst>
              <a:ext uri="{FF2B5EF4-FFF2-40B4-BE49-F238E27FC236}">
                <a16:creationId xmlns:a16="http://schemas.microsoft.com/office/drawing/2014/main" id="{1218D1BD-34CF-4462-E3E1-0F93CA8AC1EB}"/>
              </a:ext>
            </a:extLst>
          </p:cNvPr>
          <p:cNvSpPr txBox="1"/>
          <p:nvPr/>
        </p:nvSpPr>
        <p:spPr>
          <a:xfrm>
            <a:off x="9478296" y="5152103"/>
            <a:ext cx="1461619" cy="307777"/>
          </a:xfrm>
          <a:prstGeom prst="rect">
            <a:avLst/>
          </a:prstGeom>
          <a:noFill/>
        </p:spPr>
        <p:txBody>
          <a:bodyPr wrap="none" rtlCol="0">
            <a:spAutoFit/>
          </a:bodyPr>
          <a:lstStyle/>
          <a:p>
            <a:r>
              <a:rPr lang="en-US" altLang="zh-CN" sz="1400" dirty="0">
                <a:solidFill>
                  <a:schemeClr val="accent4"/>
                </a:solidFill>
              </a:rPr>
              <a:t>Not</a:t>
            </a:r>
            <a:r>
              <a:rPr lang="zh-CN" altLang="en-US" sz="1400" dirty="0">
                <a:solidFill>
                  <a:schemeClr val="accent4"/>
                </a:solidFill>
              </a:rPr>
              <a:t> </a:t>
            </a:r>
            <a:r>
              <a:rPr lang="en-US" altLang="zh-CN" sz="1400" dirty="0">
                <a:solidFill>
                  <a:schemeClr val="accent4"/>
                </a:solidFill>
              </a:rPr>
              <a:t>a</a:t>
            </a:r>
            <a:r>
              <a:rPr lang="zh-CN" altLang="en-US" sz="1400" dirty="0">
                <a:solidFill>
                  <a:schemeClr val="accent4"/>
                </a:solidFill>
              </a:rPr>
              <a:t> </a:t>
            </a:r>
            <a:r>
              <a:rPr lang="en-US" altLang="zh-CN" sz="1400" dirty="0">
                <a:solidFill>
                  <a:schemeClr val="accent4"/>
                </a:solidFill>
              </a:rPr>
              <a:t>“black</a:t>
            </a:r>
            <a:r>
              <a:rPr lang="zh-CN" altLang="en-US" sz="1400" dirty="0">
                <a:solidFill>
                  <a:schemeClr val="accent4"/>
                </a:solidFill>
              </a:rPr>
              <a:t> </a:t>
            </a:r>
            <a:r>
              <a:rPr lang="en-US" altLang="zh-CN" sz="1400" dirty="0">
                <a:solidFill>
                  <a:schemeClr val="accent4"/>
                </a:solidFill>
              </a:rPr>
              <a:t>box”</a:t>
            </a:r>
            <a:endParaRPr lang="en-CN" sz="1400" dirty="0">
              <a:solidFill>
                <a:schemeClr val="accent4"/>
              </a:solidFill>
            </a:endParaRPr>
          </a:p>
        </p:txBody>
      </p:sp>
      <p:pic>
        <p:nvPicPr>
          <p:cNvPr id="9" name="Picture 8" descr="/Users/caojunjun/Library/Containers/com.kingsoft.wpsoffice.mac/Data/tmp/photoeditapp/20241023184807/temp.pngtemp">
            <a:extLst>
              <a:ext uri="{FF2B5EF4-FFF2-40B4-BE49-F238E27FC236}">
                <a16:creationId xmlns:a16="http://schemas.microsoft.com/office/drawing/2014/main" id="{CDD7166A-3622-2911-4E99-A8C08711CE1D}"/>
              </a:ext>
            </a:extLst>
          </p:cNvPr>
          <p:cNvPicPr>
            <a:picLocks noChangeAspect="1"/>
          </p:cNvPicPr>
          <p:nvPr/>
        </p:nvPicPr>
        <p:blipFill>
          <a:blip r:embed="rId5"/>
          <a:srcRect l="17305" t="13852" r="13710" b="20114"/>
          <a:stretch>
            <a:fillRect/>
          </a:stretch>
        </p:blipFill>
        <p:spPr>
          <a:xfrm>
            <a:off x="9704438" y="1784831"/>
            <a:ext cx="905176" cy="961836"/>
          </a:xfrm>
          <a:prstGeom prst="rect">
            <a:avLst/>
          </a:prstGeom>
        </p:spPr>
      </p:pic>
      <p:sp>
        <p:nvSpPr>
          <p:cNvPr id="10" name="Sequential Access Storage 9">
            <a:extLst>
              <a:ext uri="{FF2B5EF4-FFF2-40B4-BE49-F238E27FC236}">
                <a16:creationId xmlns:a16="http://schemas.microsoft.com/office/drawing/2014/main" id="{FDDB72C4-8BDC-8EBC-280D-C4EFBB079EB1}"/>
              </a:ext>
            </a:extLst>
          </p:cNvPr>
          <p:cNvSpPr/>
          <p:nvPr/>
        </p:nvSpPr>
        <p:spPr>
          <a:xfrm flipH="1">
            <a:off x="10414594" y="1481970"/>
            <a:ext cx="1129706" cy="550592"/>
          </a:xfrm>
          <a:prstGeom prst="flowChartMagneticTape">
            <a:avLst/>
          </a:prstGeom>
          <a:solidFill>
            <a:schemeClr val="accent5">
              <a:lumMod val="20000"/>
              <a:lumOff val="80000"/>
              <a:alpha val="37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accent2">
                    <a:lumMod val="75000"/>
                  </a:schemeClr>
                </a:solidFill>
              </a:rPr>
              <a:t>Am</a:t>
            </a:r>
            <a:r>
              <a:rPr lang="zh-CN" altLang="en-US" sz="1400" dirty="0">
                <a:solidFill>
                  <a:schemeClr val="accent2">
                    <a:lumMod val="75000"/>
                  </a:schemeClr>
                </a:solidFill>
              </a:rPr>
              <a:t> </a:t>
            </a:r>
            <a:r>
              <a:rPr lang="en-US" altLang="zh-CN" sz="1400" dirty="0">
                <a:solidFill>
                  <a:schemeClr val="accent2">
                    <a:lumMod val="75000"/>
                  </a:schemeClr>
                </a:solidFill>
              </a:rPr>
              <a:t>I</a:t>
            </a:r>
            <a:r>
              <a:rPr lang="zh-CN" altLang="en-US" sz="1400" dirty="0">
                <a:solidFill>
                  <a:schemeClr val="accent2">
                    <a:lumMod val="75000"/>
                  </a:schemeClr>
                </a:solidFill>
              </a:rPr>
              <a:t> </a:t>
            </a:r>
            <a:r>
              <a:rPr lang="en-US" altLang="zh-CN" sz="1400" dirty="0">
                <a:solidFill>
                  <a:schemeClr val="accent2">
                    <a:lumMod val="75000"/>
                  </a:schemeClr>
                </a:solidFill>
              </a:rPr>
              <a:t>a</a:t>
            </a:r>
            <a:r>
              <a:rPr lang="zh-CN" altLang="en-US" sz="1400" dirty="0">
                <a:solidFill>
                  <a:schemeClr val="accent2">
                    <a:lumMod val="75000"/>
                  </a:schemeClr>
                </a:solidFill>
              </a:rPr>
              <a:t> </a:t>
            </a:r>
            <a:r>
              <a:rPr lang="en-US" altLang="zh-CN" sz="1400" dirty="0">
                <a:solidFill>
                  <a:schemeClr val="accent2">
                    <a:lumMod val="75000"/>
                  </a:schemeClr>
                </a:solidFill>
              </a:rPr>
              <a:t>schema?</a:t>
            </a:r>
            <a:endParaRPr lang="en-CN" sz="1400" dirty="0">
              <a:solidFill>
                <a:schemeClr val="accent2">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sym typeface="+mn-ea"/>
              </a:rPr>
              <a:t>Virtuoso SPARQL query interface (Q1-1)</a:t>
            </a:r>
          </a:p>
        </p:txBody>
      </p:sp>
      <p:sp>
        <p:nvSpPr>
          <p:cNvPr id="3" name="Content Placeholder 2"/>
          <p:cNvSpPr>
            <a:spLocks noGrp="1"/>
          </p:cNvSpPr>
          <p:nvPr>
            <p:ph idx="1"/>
          </p:nvPr>
        </p:nvSpPr>
        <p:spPr>
          <a:xfrm>
            <a:off x="647700" y="1545590"/>
            <a:ext cx="10515600" cy="4351338"/>
          </a:xfrm>
        </p:spPr>
        <p:txBody>
          <a:bodyPr>
            <a:normAutofit/>
          </a:bodyPr>
          <a:lstStyle/>
          <a:p>
            <a:pPr marL="0" indent="0">
              <a:buNone/>
            </a:pPr>
            <a:endParaRPr lang="en-US" sz="2000"/>
          </a:p>
          <a:p>
            <a:endParaRPr lang="en-US" altLang="en-US" sz="1800">
              <a:solidFill>
                <a:schemeClr val="accent1"/>
              </a:solidFill>
            </a:endParaRPr>
          </a:p>
        </p:txBody>
      </p:sp>
      <p:pic>
        <p:nvPicPr>
          <p:cNvPr id="7" name="Picture 6"/>
          <p:cNvPicPr>
            <a:picLocks noChangeAspect="1"/>
          </p:cNvPicPr>
          <p:nvPr>
            <p:custDataLst>
              <p:tags r:id="rId1"/>
            </p:custDataLst>
          </p:nvPr>
        </p:nvPicPr>
        <p:blipFill>
          <a:blip r:embed="rId4"/>
          <a:stretch>
            <a:fillRect/>
          </a:stretch>
        </p:blipFill>
        <p:spPr>
          <a:xfrm>
            <a:off x="815975" y="1341120"/>
            <a:ext cx="10506710" cy="5371465"/>
          </a:xfrm>
          <a:prstGeom prst="rect">
            <a:avLst/>
          </a:prstGeom>
        </p:spPr>
      </p:pic>
      <p:sp>
        <p:nvSpPr>
          <p:cNvPr id="4" name="Slide Number Placeholder 3"/>
          <p:cNvSpPr>
            <a:spLocks noGrp="1"/>
          </p:cNvSpPr>
          <p:nvPr>
            <p:ph type="sldNum" sz="quarter" idx="12"/>
          </p:nvPr>
        </p:nvSpPr>
        <p:spPr/>
        <p:txBody>
          <a:bodyPr/>
          <a:lstStyle/>
          <a:p>
            <a:fld id="{49AE70B2-8BF9-45C0-BB95-33D1B9D3A854}" type="slidenum">
              <a:rPr lang="zh-CN" altLang="en-US" smtClean="0"/>
              <a:t>8</a:t>
            </a:fld>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82593-83E7-CF1C-DF6B-DBE420B0C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A629E2-EC47-15D7-FEE8-FEF98A9A1307}"/>
              </a:ext>
            </a:extLst>
          </p:cNvPr>
          <p:cNvSpPr>
            <a:spLocks noGrp="1"/>
          </p:cNvSpPr>
          <p:nvPr>
            <p:ph type="title"/>
          </p:nvPr>
        </p:nvSpPr>
        <p:spPr/>
        <p:txBody>
          <a:bodyPr>
            <a:normAutofit/>
          </a:bodyPr>
          <a:lstStyle/>
          <a:p>
            <a:r>
              <a:rPr lang="en-US" sz="3200" dirty="0"/>
              <a:t>Future Work</a:t>
            </a:r>
          </a:p>
        </p:txBody>
      </p:sp>
      <p:sp>
        <p:nvSpPr>
          <p:cNvPr id="3" name="Content Placeholder 2">
            <a:extLst>
              <a:ext uri="{FF2B5EF4-FFF2-40B4-BE49-F238E27FC236}">
                <a16:creationId xmlns:a16="http://schemas.microsoft.com/office/drawing/2014/main" id="{66195545-9221-F3CB-3EA4-946847390AEC}"/>
              </a:ext>
            </a:extLst>
          </p:cNvPr>
          <p:cNvSpPr>
            <a:spLocks noGrp="1"/>
          </p:cNvSpPr>
          <p:nvPr>
            <p:ph idx="1"/>
          </p:nvPr>
        </p:nvSpPr>
        <p:spPr/>
        <p:txBody>
          <a:bodyPr>
            <a:normAutofit/>
          </a:bodyPr>
          <a:lstStyle/>
          <a:p>
            <a:r>
              <a:rPr lang="en-US" altLang="zh-CN" dirty="0">
                <a:solidFill>
                  <a:schemeClr val="tx1">
                    <a:lumMod val="85000"/>
                    <a:lumOff val="15000"/>
                  </a:schemeClr>
                </a:solidFill>
              </a:rPr>
              <a:t>Further reconciliation</a:t>
            </a:r>
          </a:p>
          <a:p>
            <a:r>
              <a:rPr lang="en-US" altLang="zh-CN" dirty="0">
                <a:solidFill>
                  <a:schemeClr val="tx1">
                    <a:lumMod val="85000"/>
                    <a:lumOff val="15000"/>
                  </a:schemeClr>
                </a:solidFill>
              </a:rPr>
              <a:t>K</a:t>
            </a:r>
            <a:r>
              <a:rPr lang="en-US" dirty="0">
                <a:solidFill>
                  <a:schemeClr val="tx1">
                    <a:lumMod val="85000"/>
                    <a:lumOff val="15000"/>
                  </a:schemeClr>
                </a:solidFill>
              </a:rPr>
              <a:t>now</a:t>
            </a:r>
            <a:r>
              <a:rPr lang="en-US" altLang="zh-CN" dirty="0">
                <a:solidFill>
                  <a:schemeClr val="tx1">
                    <a:lumMod val="85000"/>
                    <a:lumOff val="15000"/>
                  </a:schemeClr>
                </a:solidFill>
              </a:rPr>
              <a:t>ing</a:t>
            </a:r>
            <a:r>
              <a:rPr lang="en-US" dirty="0">
                <a:solidFill>
                  <a:schemeClr val="tx1">
                    <a:lumMod val="85000"/>
                    <a:lumOff val="15000"/>
                  </a:schemeClr>
                </a:solidFill>
              </a:rPr>
              <a:t> more about Wiki</a:t>
            </a:r>
            <a:r>
              <a:rPr lang="en-US" altLang="zh-CN" dirty="0">
                <a:solidFill>
                  <a:schemeClr val="tx1">
                    <a:lumMod val="85000"/>
                    <a:lumOff val="15000"/>
                  </a:schemeClr>
                </a:solidFill>
              </a:rPr>
              <a:t>-</a:t>
            </a:r>
            <a:r>
              <a:rPr lang="en-US" dirty="0">
                <a:solidFill>
                  <a:schemeClr val="tx1">
                    <a:lumMod val="85000"/>
                    <a:lumOff val="15000"/>
                  </a:schemeClr>
                </a:solidFill>
              </a:rPr>
              <a:t>Project</a:t>
            </a:r>
            <a:r>
              <a:rPr lang="zh-CN" altLang="en-US" dirty="0">
                <a:solidFill>
                  <a:schemeClr val="tx1">
                    <a:lumMod val="85000"/>
                    <a:lumOff val="15000"/>
                  </a:schemeClr>
                </a:solidFill>
              </a:rPr>
              <a:t> </a:t>
            </a:r>
            <a:r>
              <a:rPr lang="en-US" dirty="0">
                <a:solidFill>
                  <a:schemeClr val="tx1">
                    <a:lumMod val="85000"/>
                    <a:lumOff val="15000"/>
                  </a:schemeClr>
                </a:solidFill>
              </a:rPr>
              <a:t>Musi</a:t>
            </a:r>
            <a:r>
              <a:rPr lang="en-US" altLang="zh-CN" dirty="0">
                <a:solidFill>
                  <a:schemeClr val="tx1">
                    <a:lumMod val="85000"/>
                    <a:lumOff val="15000"/>
                  </a:schemeClr>
                </a:solidFill>
              </a:rPr>
              <a:t>c</a:t>
            </a:r>
            <a:r>
              <a:rPr lang="zh-CN" altLang="en-US" dirty="0">
                <a:solidFill>
                  <a:schemeClr val="tx1">
                    <a:lumMod val="85000"/>
                    <a:lumOff val="15000"/>
                  </a:schemeClr>
                </a:solidFill>
              </a:rPr>
              <a:t> </a:t>
            </a:r>
            <a:r>
              <a:rPr lang="en-US" altLang="zh-CN" sz="2000" dirty="0">
                <a:solidFill>
                  <a:schemeClr val="tx1">
                    <a:lumMod val="85000"/>
                    <a:lumOff val="15000"/>
                  </a:schemeClr>
                </a:solidFill>
              </a:rPr>
              <a:t>(</a:t>
            </a:r>
            <a:r>
              <a:rPr lang="en-US" altLang="zh-CN" sz="2000" dirty="0">
                <a:solidFill>
                  <a:schemeClr val="tx1">
                    <a:lumMod val="85000"/>
                    <a:lumOff val="15000"/>
                  </a:schemeClr>
                </a:solidFill>
                <a:hlinkClick r:id="rId3">
                  <a:extLst>
                    <a:ext uri="{A12FA001-AC4F-418D-AE19-62706E023703}">
                      <ahyp:hlinkClr xmlns:ahyp="http://schemas.microsoft.com/office/drawing/2018/hyperlinkcolor" val="tx"/>
                    </a:ext>
                  </a:extLst>
                </a:hlinkClick>
              </a:rPr>
              <a:t>https://www.wikidata.org/wiki/Wikidata:WikiProject_Music</a:t>
            </a:r>
            <a:r>
              <a:rPr lang="en-US" altLang="zh-CN" sz="2000" dirty="0">
                <a:solidFill>
                  <a:schemeClr val="tx1">
                    <a:lumMod val="85000"/>
                    <a:lumOff val="15000"/>
                  </a:schemeClr>
                </a:solidFill>
              </a:rPr>
              <a:t>)</a:t>
            </a:r>
          </a:p>
          <a:p>
            <a:r>
              <a:rPr lang="en-US" altLang="zh-CN" sz="2000" dirty="0">
                <a:solidFill>
                  <a:schemeClr val="tx1">
                    <a:lumMod val="85000"/>
                    <a:lumOff val="15000"/>
                  </a:schemeClr>
                </a:solidFill>
              </a:rPr>
              <a:t>E.g.</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a:t>
            </a:r>
            <a:r>
              <a:rPr lang="en-US" sz="2000" dirty="0">
                <a:solidFill>
                  <a:schemeClr val="tx1">
                    <a:lumMod val="85000"/>
                    <a:lumOff val="15000"/>
                  </a:schemeClr>
                </a:solidFill>
                <a:cs typeface="+mn-lt"/>
                <a:sym typeface="+mn-ea"/>
              </a:rPr>
              <a:t>Find albums containing “Tola” in its name or its artist’s name</a:t>
            </a:r>
            <a:r>
              <a:rPr lang="en-US" altLang="zh-CN" sz="2000" dirty="0">
                <a:solidFill>
                  <a:schemeClr val="tx1">
                    <a:lumMod val="85000"/>
                    <a:lumOff val="15000"/>
                  </a:schemeClr>
                </a:solidFill>
                <a:cs typeface="+mn-lt"/>
                <a:sym typeface="+mn-ea"/>
              </a:rPr>
              <a:t>”</a:t>
            </a:r>
            <a:r>
              <a:rPr lang="en-US" sz="2000" dirty="0">
                <a:solidFill>
                  <a:schemeClr val="tx1">
                    <a:lumMod val="85000"/>
                    <a:lumOff val="15000"/>
                  </a:schemeClr>
                </a:solidFill>
                <a:cs typeface="+mn-lt"/>
                <a:sym typeface="+mn-ea"/>
              </a:rPr>
              <a:t> </a:t>
            </a:r>
            <a:r>
              <a:rPr lang="en-US" altLang="zh-CN" sz="2000" dirty="0">
                <a:solidFill>
                  <a:schemeClr val="tx1">
                    <a:lumMod val="85000"/>
                    <a:lumOff val="15000"/>
                  </a:schemeClr>
                </a:solidFill>
                <a:cs typeface="+mn-lt"/>
                <a:sym typeface="+mn-ea"/>
              </a:rPr>
              <a:t>wdt:</a:t>
            </a:r>
            <a:r>
              <a:rPr lang="en-US" altLang="zh-CN" sz="2000" dirty="0">
                <a:solidFill>
                  <a:schemeClr val="tx1">
                    <a:lumMod val="85000"/>
                    <a:lumOff val="15000"/>
                  </a:schemeClr>
                </a:solidFill>
              </a:rPr>
              <a:t>P175</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performer</a:t>
            </a:r>
          </a:p>
          <a:p>
            <a:r>
              <a:rPr lang="en-US" dirty="0">
                <a:solidFill>
                  <a:schemeClr val="tx1">
                    <a:lumMod val="85000"/>
                    <a:lumOff val="15000"/>
                  </a:schemeClr>
                </a:solidFill>
              </a:rPr>
              <a:t>Prompt engineering</a:t>
            </a:r>
            <a:r>
              <a:rPr lang="zh-CN" altLang="en-US" dirty="0">
                <a:solidFill>
                  <a:schemeClr val="tx1">
                    <a:lumMod val="85000"/>
                    <a:lumOff val="15000"/>
                  </a:schemeClr>
                </a:solidFill>
              </a:rPr>
              <a:t> </a:t>
            </a:r>
            <a:r>
              <a:rPr lang="en-US" altLang="zh-CN" dirty="0">
                <a:solidFill>
                  <a:schemeClr val="tx1">
                    <a:lumMod val="85000"/>
                    <a:lumOff val="15000"/>
                  </a:schemeClr>
                </a:solidFill>
              </a:rPr>
              <a:t>or</a:t>
            </a:r>
            <a:r>
              <a:rPr lang="zh-CN" altLang="en-US" dirty="0">
                <a:solidFill>
                  <a:schemeClr val="tx1">
                    <a:lumMod val="85000"/>
                    <a:lumOff val="15000"/>
                  </a:schemeClr>
                </a:solidFill>
              </a:rPr>
              <a:t> </a:t>
            </a:r>
            <a:r>
              <a:rPr lang="en-US" altLang="zh-CN" dirty="0">
                <a:solidFill>
                  <a:schemeClr val="tx1">
                    <a:lumMod val="85000"/>
                    <a:lumOff val="15000"/>
                  </a:schemeClr>
                </a:solidFill>
              </a:rPr>
              <a:t>In-context</a:t>
            </a:r>
            <a:r>
              <a:rPr lang="zh-CN" altLang="en-US" dirty="0">
                <a:solidFill>
                  <a:schemeClr val="tx1">
                    <a:lumMod val="85000"/>
                    <a:lumOff val="15000"/>
                  </a:schemeClr>
                </a:solidFill>
              </a:rPr>
              <a:t> </a:t>
            </a:r>
            <a:r>
              <a:rPr lang="en-US" altLang="zh-CN" dirty="0">
                <a:solidFill>
                  <a:schemeClr val="tx1">
                    <a:lumMod val="85000"/>
                    <a:lumOff val="15000"/>
                  </a:schemeClr>
                </a:solidFill>
              </a:rPr>
              <a:t>learning</a:t>
            </a:r>
            <a:r>
              <a:rPr lang="en-US" dirty="0">
                <a:solidFill>
                  <a:schemeClr val="tx1">
                    <a:lumMod val="85000"/>
                    <a:lumOff val="15000"/>
                  </a:schemeClr>
                </a:solidFill>
              </a:rPr>
              <a:t>:</a:t>
            </a:r>
          </a:p>
          <a:p>
            <a:pPr lvl="1"/>
            <a:r>
              <a:rPr lang="en-US" dirty="0">
                <a:solidFill>
                  <a:schemeClr val="tx1">
                    <a:lumMod val="85000"/>
                    <a:lumOff val="15000"/>
                  </a:schemeClr>
                </a:solidFill>
              </a:rPr>
              <a:t>Intelligent</a:t>
            </a:r>
            <a:r>
              <a:rPr lang="zh-CN" altLang="en-US" dirty="0">
                <a:solidFill>
                  <a:schemeClr val="tx1">
                    <a:lumMod val="85000"/>
                    <a:lumOff val="15000"/>
                  </a:schemeClr>
                </a:solidFill>
              </a:rPr>
              <a:t> </a:t>
            </a:r>
            <a:r>
              <a:rPr lang="en-US" altLang="zh-CN" dirty="0">
                <a:solidFill>
                  <a:schemeClr val="tx1">
                    <a:lumMod val="85000"/>
                    <a:lumOff val="15000"/>
                  </a:schemeClr>
                </a:solidFill>
              </a:rPr>
              <a:t>a</a:t>
            </a:r>
            <a:r>
              <a:rPr lang="en-US" dirty="0">
                <a:solidFill>
                  <a:schemeClr val="tx1">
                    <a:lumMod val="85000"/>
                    <a:lumOff val="15000"/>
                  </a:schemeClr>
                </a:solidFill>
              </a:rPr>
              <a:t>gents</a:t>
            </a:r>
            <a:r>
              <a:rPr lang="zh-CN" altLang="en-US" dirty="0">
                <a:solidFill>
                  <a:schemeClr val="tx1">
                    <a:lumMod val="85000"/>
                    <a:lumOff val="15000"/>
                  </a:schemeClr>
                </a:solidFill>
              </a:rPr>
              <a:t> </a:t>
            </a:r>
            <a:r>
              <a:rPr lang="en-US" altLang="zh-CN" dirty="0">
                <a:solidFill>
                  <a:schemeClr val="tx1">
                    <a:lumMod val="85000"/>
                    <a:lumOff val="15000"/>
                  </a:schemeClr>
                </a:solidFill>
              </a:rPr>
              <a:t>designing</a:t>
            </a:r>
            <a:r>
              <a:rPr lang="zh-CN" altLang="en-US" dirty="0">
                <a:solidFill>
                  <a:schemeClr val="tx1">
                    <a:lumMod val="85000"/>
                    <a:lumOff val="15000"/>
                  </a:schemeClr>
                </a:solidFill>
              </a:rPr>
              <a:t> </a:t>
            </a:r>
            <a:r>
              <a:rPr lang="en-US" altLang="zh-CN" dirty="0">
                <a:solidFill>
                  <a:schemeClr val="tx1">
                    <a:lumMod val="85000"/>
                    <a:lumOff val="15000"/>
                  </a:schemeClr>
                </a:solidFill>
              </a:rPr>
              <a:t>and</a:t>
            </a:r>
            <a:r>
              <a:rPr lang="zh-CN" altLang="en-US" dirty="0">
                <a:solidFill>
                  <a:schemeClr val="tx1">
                    <a:lumMod val="85000"/>
                    <a:lumOff val="15000"/>
                  </a:schemeClr>
                </a:solidFill>
              </a:rPr>
              <a:t> </a:t>
            </a:r>
            <a:r>
              <a:rPr lang="en-US" dirty="0">
                <a:solidFill>
                  <a:schemeClr val="tx1">
                    <a:lumMod val="85000"/>
                    <a:lumOff val="15000"/>
                  </a:schemeClr>
                </a:solidFill>
              </a:rPr>
              <a:t>RAG</a:t>
            </a:r>
            <a:r>
              <a:rPr lang="en-US" altLang="zh-CN" dirty="0">
                <a:solidFill>
                  <a:schemeClr val="tx1">
                    <a:lumMod val="85000"/>
                    <a:lumOff val="15000"/>
                  </a:schemeClr>
                </a:solidFill>
              </a:rPr>
              <a:t>s</a:t>
            </a:r>
            <a:endParaRPr lang="en-US" dirty="0">
              <a:solidFill>
                <a:schemeClr val="tx1">
                  <a:lumMod val="85000"/>
                  <a:lumOff val="15000"/>
                </a:schemeClr>
              </a:solidFill>
            </a:endParaRPr>
          </a:p>
          <a:p>
            <a:pPr lvl="1"/>
            <a:r>
              <a:rPr lang="en-US" altLang="zh-CN" dirty="0">
                <a:solidFill>
                  <a:schemeClr val="tx1">
                    <a:lumMod val="85000"/>
                    <a:lumOff val="15000"/>
                  </a:schemeClr>
                </a:solidFill>
              </a:rPr>
              <a:t>E.g.,</a:t>
            </a:r>
            <a:r>
              <a:rPr lang="zh-CN" altLang="en-US" dirty="0">
                <a:solidFill>
                  <a:schemeClr val="tx1">
                    <a:lumMod val="85000"/>
                    <a:lumOff val="15000"/>
                  </a:schemeClr>
                </a:solidFill>
              </a:rPr>
              <a:t> </a:t>
            </a:r>
            <a:r>
              <a:rPr lang="en-US" altLang="zh-CN" dirty="0">
                <a:solidFill>
                  <a:schemeClr val="tx1">
                    <a:lumMod val="85000"/>
                    <a:lumOff val="15000"/>
                  </a:schemeClr>
                </a:solidFill>
              </a:rPr>
              <a:t>ChatGPT</a:t>
            </a:r>
            <a:r>
              <a:rPr lang="zh-CN" altLang="en-US" dirty="0">
                <a:solidFill>
                  <a:schemeClr val="tx1">
                    <a:lumMod val="85000"/>
                    <a:lumOff val="15000"/>
                  </a:schemeClr>
                </a:solidFill>
              </a:rPr>
              <a:t> </a:t>
            </a:r>
            <a:r>
              <a:rPr lang="en-US" altLang="zh-CN" dirty="0">
                <a:solidFill>
                  <a:schemeClr val="tx1">
                    <a:lumMod val="85000"/>
                    <a:lumOff val="15000"/>
                  </a:schemeClr>
                </a:solidFill>
              </a:rPr>
              <a:t>can</a:t>
            </a:r>
            <a:r>
              <a:rPr lang="zh-CN" altLang="en-US" dirty="0">
                <a:solidFill>
                  <a:schemeClr val="tx1">
                    <a:lumMod val="85000"/>
                    <a:lumOff val="15000"/>
                  </a:schemeClr>
                </a:solidFill>
              </a:rPr>
              <a:t> </a:t>
            </a:r>
            <a:r>
              <a:rPr lang="en-US" altLang="zh-CN" dirty="0">
                <a:solidFill>
                  <a:schemeClr val="tx1">
                    <a:lumMod val="85000"/>
                    <a:lumOff val="15000"/>
                  </a:schemeClr>
                </a:solidFill>
              </a:rPr>
              <a:t>even</a:t>
            </a:r>
            <a:r>
              <a:rPr lang="zh-CN" altLang="en-US" dirty="0">
                <a:solidFill>
                  <a:schemeClr val="tx1">
                    <a:lumMod val="85000"/>
                    <a:lumOff val="15000"/>
                  </a:schemeClr>
                </a:solidFill>
              </a:rPr>
              <a:t> </a:t>
            </a:r>
            <a:r>
              <a:rPr lang="en-US" altLang="zh-CN" dirty="0">
                <a:solidFill>
                  <a:schemeClr val="tx1">
                    <a:lumMod val="85000"/>
                    <a:lumOff val="15000"/>
                  </a:schemeClr>
                </a:solidFill>
              </a:rPr>
              <a:t>read</a:t>
            </a:r>
            <a:r>
              <a:rPr lang="zh-CN" altLang="en-US" dirty="0">
                <a:solidFill>
                  <a:schemeClr val="tx1">
                    <a:lumMod val="85000"/>
                    <a:lumOff val="15000"/>
                  </a:schemeClr>
                </a:solidFill>
              </a:rPr>
              <a:t> </a:t>
            </a:r>
            <a:r>
              <a:rPr lang="en-US" altLang="zh-CN" dirty="0">
                <a:solidFill>
                  <a:schemeClr val="tx1">
                    <a:lumMod val="85000"/>
                    <a:lumOff val="15000"/>
                  </a:schemeClr>
                </a:solidFill>
              </a:rPr>
              <a:t>the</a:t>
            </a:r>
            <a:r>
              <a:rPr lang="zh-CN" altLang="en-US" dirty="0">
                <a:solidFill>
                  <a:schemeClr val="tx1">
                    <a:lumMod val="85000"/>
                    <a:lumOff val="15000"/>
                  </a:schemeClr>
                </a:solidFill>
              </a:rPr>
              <a:t> </a:t>
            </a:r>
            <a:r>
              <a:rPr lang="en-US" altLang="zh-CN" dirty="0">
                <a:solidFill>
                  <a:schemeClr val="tx1">
                    <a:lumMod val="85000"/>
                    <a:lumOff val="15000"/>
                  </a:schemeClr>
                </a:solidFill>
              </a:rPr>
              <a:t>visualization</a:t>
            </a:r>
            <a:r>
              <a:rPr lang="zh-CN" altLang="en-US" dirty="0">
                <a:solidFill>
                  <a:schemeClr val="tx1">
                    <a:lumMod val="85000"/>
                    <a:lumOff val="15000"/>
                  </a:schemeClr>
                </a:solidFill>
              </a:rPr>
              <a:t> </a:t>
            </a:r>
            <a:r>
              <a:rPr lang="en-US" altLang="zh-CN" dirty="0">
                <a:solidFill>
                  <a:schemeClr val="tx1">
                    <a:lumMod val="85000"/>
                    <a:lumOff val="15000"/>
                  </a:schemeClr>
                </a:solidFill>
              </a:rPr>
              <a:t>of</a:t>
            </a:r>
            <a:r>
              <a:rPr lang="zh-CN" altLang="en-US" dirty="0">
                <a:solidFill>
                  <a:schemeClr val="tx1">
                    <a:lumMod val="85000"/>
                    <a:lumOff val="15000"/>
                  </a:schemeClr>
                </a:solidFill>
              </a:rPr>
              <a:t> </a:t>
            </a:r>
            <a:r>
              <a:rPr lang="en-US" altLang="zh-CN" dirty="0">
                <a:solidFill>
                  <a:schemeClr val="tx1">
                    <a:lumMod val="85000"/>
                    <a:lumOff val="15000"/>
                  </a:schemeClr>
                </a:solidFill>
              </a:rPr>
              <a:t>OWL</a:t>
            </a:r>
            <a:endParaRPr lang="en-US" dirty="0">
              <a:solidFill>
                <a:schemeClr val="tx1">
                  <a:lumMod val="85000"/>
                  <a:lumOff val="15000"/>
                </a:schemeClr>
              </a:solidFill>
            </a:endParaRPr>
          </a:p>
          <a:p>
            <a:r>
              <a:rPr lang="en-US" dirty="0">
                <a:solidFill>
                  <a:schemeClr val="tx1">
                    <a:lumMod val="85000"/>
                    <a:lumOff val="15000"/>
                  </a:schemeClr>
                </a:solidFill>
              </a:rPr>
              <a:t>Knowledge</a:t>
            </a:r>
            <a:r>
              <a:rPr lang="en-US" altLang="zh-CN" dirty="0">
                <a:solidFill>
                  <a:schemeClr val="tx1">
                    <a:lumMod val="85000"/>
                    <a:lumOff val="15000"/>
                  </a:schemeClr>
                </a:solidFill>
              </a:rPr>
              <a:t>-Reasoning,</a:t>
            </a:r>
            <a:r>
              <a:rPr lang="zh-CN" altLang="en-US" dirty="0">
                <a:solidFill>
                  <a:schemeClr val="tx1">
                    <a:lumMod val="85000"/>
                    <a:lumOff val="15000"/>
                  </a:schemeClr>
                </a:solidFill>
              </a:rPr>
              <a:t> </a:t>
            </a:r>
            <a:r>
              <a:rPr lang="en-US" altLang="zh-CN" dirty="0">
                <a:solidFill>
                  <a:schemeClr val="tx1">
                    <a:lumMod val="85000"/>
                    <a:lumOff val="15000"/>
                  </a:schemeClr>
                </a:solidFill>
              </a:rPr>
              <a:t>Recommendation,</a:t>
            </a:r>
            <a:r>
              <a:rPr lang="zh-CN" altLang="en-US" dirty="0">
                <a:solidFill>
                  <a:schemeClr val="tx1">
                    <a:lumMod val="85000"/>
                    <a:lumOff val="15000"/>
                  </a:schemeClr>
                </a:solidFill>
              </a:rPr>
              <a:t> </a:t>
            </a:r>
            <a:r>
              <a:rPr lang="en-US" altLang="zh-CN" dirty="0">
                <a:solidFill>
                  <a:schemeClr val="tx1">
                    <a:lumMod val="85000"/>
                    <a:lumOff val="15000"/>
                  </a:schemeClr>
                </a:solidFill>
              </a:rPr>
              <a:t>Visualization, Network Analysis…</a:t>
            </a:r>
          </a:p>
          <a:p>
            <a:pPr lvl="1"/>
            <a:endParaRPr lang="en-US" dirty="0"/>
          </a:p>
        </p:txBody>
      </p:sp>
      <p:sp>
        <p:nvSpPr>
          <p:cNvPr id="4" name="Slide Number Placeholder 3">
            <a:extLst>
              <a:ext uri="{FF2B5EF4-FFF2-40B4-BE49-F238E27FC236}">
                <a16:creationId xmlns:a16="http://schemas.microsoft.com/office/drawing/2014/main" id="{F255F858-A829-7AE5-14D7-D8A324CE0227}"/>
              </a:ext>
            </a:extLst>
          </p:cNvPr>
          <p:cNvSpPr>
            <a:spLocks noGrp="1"/>
          </p:cNvSpPr>
          <p:nvPr>
            <p:ph type="sldNum" sz="quarter" idx="12"/>
          </p:nvPr>
        </p:nvSpPr>
        <p:spPr/>
        <p:txBody>
          <a:bodyPr/>
          <a:lstStyle/>
          <a:p>
            <a:fld id="{49AE70B2-8BF9-45C0-BB95-33D1B9D3A854}" type="slidenum">
              <a:rPr lang="zh-CN" altLang="en-US" smtClean="0"/>
              <a:t>80</a:t>
            </a:fld>
            <a:endParaRPr lang="zh-CN" altLang="en-US"/>
          </a:p>
        </p:txBody>
      </p:sp>
      <p:sp>
        <p:nvSpPr>
          <p:cNvPr id="5" name="TextBox 4">
            <a:extLst>
              <a:ext uri="{FF2B5EF4-FFF2-40B4-BE49-F238E27FC236}">
                <a16:creationId xmlns:a16="http://schemas.microsoft.com/office/drawing/2014/main" id="{F16A6701-D553-E880-0FBF-B450C7A98C46}"/>
              </a:ext>
            </a:extLst>
          </p:cNvPr>
          <p:cNvSpPr txBox="1"/>
          <p:nvPr/>
        </p:nvSpPr>
        <p:spPr>
          <a:xfrm>
            <a:off x="4171178" y="5257546"/>
            <a:ext cx="6136232" cy="369332"/>
          </a:xfrm>
          <a:prstGeom prst="rect">
            <a:avLst/>
          </a:prstGeom>
          <a:noFill/>
        </p:spPr>
        <p:txBody>
          <a:bodyPr wrap="none" rtlCol="0">
            <a:spAutoFit/>
          </a:bodyPr>
          <a:lstStyle/>
          <a:p>
            <a:r>
              <a:rPr lang="en-CN" dirty="0">
                <a:solidFill>
                  <a:schemeClr val="accent1">
                    <a:lumMod val="40000"/>
                    <a:lumOff val="60000"/>
                  </a:schemeClr>
                </a:solidFill>
              </a:rPr>
              <a:t>Q4-2</a:t>
            </a:r>
            <a:r>
              <a:rPr lang="zh-CN" altLang="en-US" dirty="0">
                <a:solidFill>
                  <a:schemeClr val="accent1">
                    <a:lumMod val="40000"/>
                    <a:lumOff val="60000"/>
                  </a:schemeClr>
                </a:solidFill>
              </a:rPr>
              <a:t> </a:t>
            </a:r>
            <a:r>
              <a:rPr lang="en-US" altLang="zh-CN" dirty="0">
                <a:solidFill>
                  <a:schemeClr val="accent1">
                    <a:lumMod val="40000"/>
                    <a:lumOff val="60000"/>
                  </a:schemeClr>
                </a:solidFill>
              </a:rPr>
              <a:t>if</a:t>
            </a:r>
            <a:r>
              <a:rPr lang="zh-CN" altLang="en-US" dirty="0">
                <a:solidFill>
                  <a:schemeClr val="accent1">
                    <a:lumMod val="40000"/>
                    <a:lumOff val="60000"/>
                  </a:schemeClr>
                </a:solidFill>
              </a:rPr>
              <a:t> </a:t>
            </a:r>
            <a:r>
              <a:rPr lang="en-US" altLang="zh-CN" dirty="0">
                <a:solidFill>
                  <a:schemeClr val="accent1">
                    <a:lumMod val="40000"/>
                    <a:lumOff val="60000"/>
                  </a:schemeClr>
                </a:solidFill>
              </a:rPr>
              <a:t>…</a:t>
            </a:r>
            <a:r>
              <a:rPr lang="zh-CN" altLang="en-US" dirty="0">
                <a:solidFill>
                  <a:schemeClr val="accent1">
                    <a:lumMod val="40000"/>
                    <a:lumOff val="60000"/>
                  </a:schemeClr>
                </a:solidFill>
              </a:rPr>
              <a:t> </a:t>
            </a:r>
            <a:r>
              <a:rPr lang="en-US" altLang="zh-CN" dirty="0">
                <a:solidFill>
                  <a:schemeClr val="accent1">
                    <a:lumMod val="40000"/>
                    <a:lumOff val="60000"/>
                  </a:schemeClr>
                </a:solidFill>
              </a:rPr>
              <a:t>a</a:t>
            </a:r>
            <a:r>
              <a:rPr lang="zh-CN" altLang="en-US" dirty="0">
                <a:solidFill>
                  <a:schemeClr val="accent1">
                    <a:lumMod val="40000"/>
                    <a:lumOff val="60000"/>
                  </a:schemeClr>
                </a:solidFill>
              </a:rPr>
              <a:t> </a:t>
            </a:r>
            <a:r>
              <a:rPr lang="en-US" altLang="zh-CN" dirty="0">
                <a:solidFill>
                  <a:schemeClr val="accent1">
                    <a:lumMod val="40000"/>
                    <a:lumOff val="60000"/>
                  </a:schemeClr>
                </a:solidFill>
              </a:rPr>
              <a:t>lazy</a:t>
            </a:r>
            <a:r>
              <a:rPr lang="zh-CN" altLang="en-US" dirty="0">
                <a:solidFill>
                  <a:schemeClr val="accent1">
                    <a:lumMod val="40000"/>
                    <a:lumOff val="60000"/>
                  </a:schemeClr>
                </a:solidFill>
              </a:rPr>
              <a:t> </a:t>
            </a:r>
            <a:r>
              <a:rPr lang="en-US" altLang="zh-CN" dirty="0">
                <a:solidFill>
                  <a:schemeClr val="accent1">
                    <a:lumMod val="40000"/>
                    <a:lumOff val="60000"/>
                  </a:schemeClr>
                </a:solidFill>
              </a:rPr>
              <a:t>searcher,</a:t>
            </a:r>
            <a:r>
              <a:rPr lang="zh-CN" altLang="en-US" dirty="0">
                <a:solidFill>
                  <a:schemeClr val="accent1">
                    <a:lumMod val="40000"/>
                    <a:lumOff val="60000"/>
                  </a:schemeClr>
                </a:solidFill>
              </a:rPr>
              <a:t> </a:t>
            </a:r>
            <a:r>
              <a:rPr lang="en-US" altLang="zh-CN" dirty="0">
                <a:solidFill>
                  <a:schemeClr val="accent1">
                    <a:lumMod val="40000"/>
                    <a:lumOff val="60000"/>
                  </a:schemeClr>
                </a:solidFill>
              </a:rPr>
              <a:t>asking</a:t>
            </a:r>
            <a:r>
              <a:rPr lang="zh-CN" altLang="en-US" dirty="0">
                <a:solidFill>
                  <a:schemeClr val="accent1">
                    <a:lumMod val="40000"/>
                    <a:lumOff val="60000"/>
                  </a:schemeClr>
                </a:solidFill>
              </a:rPr>
              <a:t> </a:t>
            </a:r>
            <a:r>
              <a:rPr lang="en-US" altLang="zh-CN" dirty="0">
                <a:solidFill>
                  <a:schemeClr val="accent1">
                    <a:lumMod val="40000"/>
                    <a:lumOff val="60000"/>
                  </a:schemeClr>
                </a:solidFill>
              </a:rPr>
              <a:t>natural</a:t>
            </a:r>
            <a:r>
              <a:rPr lang="zh-CN" altLang="en-US" dirty="0">
                <a:solidFill>
                  <a:schemeClr val="accent1">
                    <a:lumMod val="40000"/>
                    <a:lumOff val="60000"/>
                  </a:schemeClr>
                </a:solidFill>
              </a:rPr>
              <a:t> </a:t>
            </a:r>
            <a:r>
              <a:rPr lang="en-US" altLang="zh-CN" dirty="0">
                <a:solidFill>
                  <a:schemeClr val="accent1">
                    <a:lumMod val="40000"/>
                    <a:lumOff val="60000"/>
                  </a:schemeClr>
                </a:solidFill>
              </a:rPr>
              <a:t>language</a:t>
            </a:r>
            <a:r>
              <a:rPr lang="zh-CN" altLang="en-US" dirty="0">
                <a:solidFill>
                  <a:schemeClr val="accent1">
                    <a:lumMod val="40000"/>
                    <a:lumOff val="60000"/>
                  </a:schemeClr>
                </a:solidFill>
              </a:rPr>
              <a:t> </a:t>
            </a:r>
            <a:r>
              <a:rPr lang="en-US" altLang="zh-CN" dirty="0">
                <a:solidFill>
                  <a:schemeClr val="accent1">
                    <a:lumMod val="40000"/>
                    <a:lumOff val="60000"/>
                  </a:schemeClr>
                </a:solidFill>
              </a:rPr>
              <a:t>queries</a:t>
            </a:r>
            <a:r>
              <a:rPr lang="zh-CN" altLang="en-US" dirty="0">
                <a:solidFill>
                  <a:schemeClr val="accent1">
                    <a:lumMod val="40000"/>
                    <a:lumOff val="60000"/>
                  </a:schemeClr>
                </a:solidFill>
              </a:rPr>
              <a:t> </a:t>
            </a:r>
            <a:r>
              <a:rPr lang="en-US" altLang="zh-CN" dirty="0">
                <a:solidFill>
                  <a:schemeClr val="accent1">
                    <a:lumMod val="40000"/>
                    <a:lumOff val="60000"/>
                  </a:schemeClr>
                </a:solidFill>
              </a:rPr>
              <a:t>in</a:t>
            </a:r>
            <a:r>
              <a:rPr lang="zh-CN" altLang="en-US" dirty="0">
                <a:solidFill>
                  <a:schemeClr val="accent1">
                    <a:lumMod val="40000"/>
                    <a:lumOff val="60000"/>
                  </a:schemeClr>
                </a:solidFill>
              </a:rPr>
              <a:t> </a:t>
            </a:r>
            <a:r>
              <a:rPr lang="en-US" altLang="zh-CN" dirty="0">
                <a:solidFill>
                  <a:schemeClr val="accent1">
                    <a:lumMod val="40000"/>
                    <a:lumOff val="60000"/>
                  </a:schemeClr>
                </a:solidFill>
              </a:rPr>
              <a:t>a</a:t>
            </a:r>
            <a:r>
              <a:rPr lang="zh-CN" altLang="en-US" dirty="0">
                <a:solidFill>
                  <a:schemeClr val="accent1">
                    <a:lumMod val="40000"/>
                    <a:lumOff val="60000"/>
                  </a:schemeClr>
                </a:solidFill>
              </a:rPr>
              <a:t> </a:t>
            </a:r>
            <a:r>
              <a:rPr lang="en-US" altLang="zh-CN" dirty="0">
                <a:solidFill>
                  <a:schemeClr val="accent1">
                    <a:lumMod val="40000"/>
                    <a:lumOff val="60000"/>
                  </a:schemeClr>
                </a:solidFill>
              </a:rPr>
              <a:t>…</a:t>
            </a:r>
            <a:endParaRPr lang="en-CN"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BCCC0DD-263D-20F3-3150-18B6E40773E2}"/>
              </a:ext>
            </a:extLst>
          </p:cNvPr>
          <p:cNvSpPr txBox="1"/>
          <p:nvPr/>
        </p:nvSpPr>
        <p:spPr>
          <a:xfrm>
            <a:off x="4171178" y="1880166"/>
            <a:ext cx="644728" cy="369332"/>
          </a:xfrm>
          <a:prstGeom prst="rect">
            <a:avLst/>
          </a:prstGeom>
          <a:noFill/>
        </p:spPr>
        <p:txBody>
          <a:bodyPr wrap="none" rtlCol="0">
            <a:spAutoFit/>
          </a:bodyPr>
          <a:lstStyle/>
          <a:p>
            <a:r>
              <a:rPr lang="en-CN" dirty="0">
                <a:solidFill>
                  <a:schemeClr val="accent1">
                    <a:lumMod val="40000"/>
                    <a:lumOff val="60000"/>
                  </a:schemeClr>
                </a:solidFill>
              </a:rPr>
              <a:t>Q4-</a:t>
            </a:r>
            <a:r>
              <a:rPr lang="en-US" altLang="zh-CN" dirty="0">
                <a:solidFill>
                  <a:schemeClr val="accent1">
                    <a:lumMod val="40000"/>
                    <a:lumOff val="60000"/>
                  </a:schemeClr>
                </a:solidFill>
              </a:rPr>
              <a:t>3</a:t>
            </a:r>
            <a:endParaRPr lang="en-CN" dirty="0">
              <a:solidFill>
                <a:schemeClr val="accent1">
                  <a:lumMod val="40000"/>
                  <a:lumOff val="60000"/>
                </a:schemeClr>
              </a:solidFill>
            </a:endParaRPr>
          </a:p>
        </p:txBody>
      </p:sp>
    </p:spTree>
    <p:extLst>
      <p:ext uri="{BB962C8B-B14F-4D97-AF65-F5344CB8AC3E}">
        <p14:creationId xmlns:p14="http://schemas.microsoft.com/office/powerpoint/2010/main" val="3943700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880" y="2702847"/>
            <a:ext cx="4372825" cy="1325563"/>
          </a:xfrm>
        </p:spPr>
        <p:txBody>
          <a:bodyPr>
            <a:normAutofit/>
          </a:bodyPr>
          <a:lstStyle/>
          <a:p>
            <a:r>
              <a:rPr lang="en-US" sz="6600" dirty="0"/>
              <a:t>Thank</a:t>
            </a:r>
            <a:r>
              <a:rPr lang="zh-CN" altLang="en-US" sz="6600" dirty="0"/>
              <a:t> </a:t>
            </a:r>
            <a:r>
              <a:rPr lang="en-US" altLang="zh-CN" sz="6600" dirty="0"/>
              <a:t>you!</a:t>
            </a:r>
            <a:endParaRPr lang="en-US" sz="6600" dirty="0"/>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81</a:t>
            </a:fld>
            <a:endParaRPr lang="zh-CN" altLang="en-US"/>
          </a:p>
        </p:txBody>
      </p:sp>
      <p:sp>
        <p:nvSpPr>
          <p:cNvPr id="3" name="TextBox 6"/>
          <p:cNvSpPr txBox="1"/>
          <p:nvPr/>
        </p:nvSpPr>
        <p:spPr>
          <a:xfrm>
            <a:off x="4239803" y="4028757"/>
            <a:ext cx="3274615"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tx1">
                    <a:lumMod val="65000"/>
                    <a:lumOff val="35000"/>
                  </a:schemeClr>
                </a:solidFill>
              </a:rPr>
              <a:t>Junjun Cao</a:t>
            </a:r>
          </a:p>
          <a:p>
            <a:pPr algn="ctr"/>
            <a:r>
              <a:rPr lang="en-US" dirty="0">
                <a:solidFill>
                  <a:schemeClr val="tx1">
                    <a:lumMod val="65000"/>
                    <a:lumOff val="35000"/>
                  </a:schemeClr>
                </a:solidFill>
              </a:rPr>
              <a:t>Postdoctor of DDMAL</a:t>
            </a:r>
          </a:p>
          <a:p>
            <a:pPr algn="ctr"/>
            <a:r>
              <a:rPr lang="en-US" dirty="0">
                <a:solidFill>
                  <a:schemeClr val="tx1">
                    <a:lumMod val="65000"/>
                    <a:lumOff val="35000"/>
                  </a:schemeClr>
                </a:solidFill>
              </a:rPr>
              <a:t>Email: junjun.cao@mail.mcgill.ca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Copy SPARQL code then Execute (Q1-1)</a:t>
            </a:r>
          </a:p>
        </p:txBody>
      </p:sp>
      <p:pic>
        <p:nvPicPr>
          <p:cNvPr id="3" name="Picture 2"/>
          <p:cNvPicPr>
            <a:picLocks noChangeAspect="1"/>
          </p:cNvPicPr>
          <p:nvPr>
            <p:custDataLst>
              <p:tags r:id="rId1"/>
            </p:custDataLst>
          </p:nvPr>
        </p:nvPicPr>
        <p:blipFill>
          <a:blip r:embed="rId4"/>
          <a:srcRect t="14066"/>
          <a:stretch>
            <a:fillRect/>
          </a:stretch>
        </p:blipFill>
        <p:spPr>
          <a:xfrm>
            <a:off x="379095" y="1346200"/>
            <a:ext cx="11458575" cy="5508625"/>
          </a:xfrm>
          <a:prstGeom prst="rect">
            <a:avLst/>
          </a:prstGeom>
        </p:spPr>
      </p:pic>
      <p:sp>
        <p:nvSpPr>
          <p:cNvPr id="4" name="Slide Number Placeholder 3"/>
          <p:cNvSpPr>
            <a:spLocks noGrp="1"/>
          </p:cNvSpPr>
          <p:nvPr>
            <p:ph type="sldNum" sz="quarter" idx="12"/>
          </p:nvPr>
        </p:nvSpPr>
        <p:spPr/>
        <p:txBody>
          <a:bodyPr/>
          <a:lstStyle/>
          <a:p>
            <a:fld id="{49AE70B2-8BF9-45C0-BB95-33D1B9D3A854}" type="slidenum">
              <a:rPr lang="zh-CN" altLang="en-US" smtClean="0"/>
              <a:t>9</a:t>
            </a:fld>
            <a:endParaRPr lang="zh-CN" altLang="en-US"/>
          </a:p>
        </p:txBody>
      </p:sp>
      <p:sp>
        <p:nvSpPr>
          <p:cNvPr id="6" name="TextBox 5">
            <a:extLst>
              <a:ext uri="{FF2B5EF4-FFF2-40B4-BE49-F238E27FC236}">
                <a16:creationId xmlns:a16="http://schemas.microsoft.com/office/drawing/2014/main" id="{D44905FC-C874-8E77-F94F-9E0479F32FA9}"/>
              </a:ext>
            </a:extLst>
          </p:cNvPr>
          <p:cNvSpPr txBox="1"/>
          <p:nvPr/>
        </p:nvSpPr>
        <p:spPr>
          <a:xfrm>
            <a:off x="547382" y="1609175"/>
            <a:ext cx="6094602" cy="646331"/>
          </a:xfrm>
          <a:prstGeom prst="rect">
            <a:avLst/>
          </a:prstGeom>
          <a:noFill/>
        </p:spPr>
        <p:txBody>
          <a:bodyPr wrap="square">
            <a:spAutoFit/>
          </a:bodyPr>
          <a:lstStyle/>
          <a:p>
            <a:endParaRPr lang="en-CN" dirty="0">
              <a:solidFill>
                <a:schemeClr val="tx1">
                  <a:lumMod val="75000"/>
                  <a:lumOff val="25000"/>
                </a:schemeClr>
              </a:solidFill>
            </a:endParaRPr>
          </a:p>
          <a:p>
            <a:endParaRPr lang="en-CN" dirty="0">
              <a:solidFill>
                <a:schemeClr val="tx1">
                  <a:lumMod val="75000"/>
                  <a:lumOff val="25000"/>
                </a:schemeClr>
              </a:solidFill>
            </a:endParaRPr>
          </a:p>
        </p:txBody>
      </p:sp>
      <p:sp>
        <p:nvSpPr>
          <p:cNvPr id="7" name="Text Box 4">
            <a:extLst>
              <a:ext uri="{FF2B5EF4-FFF2-40B4-BE49-F238E27FC236}">
                <a16:creationId xmlns:a16="http://schemas.microsoft.com/office/drawing/2014/main" id="{1AC9C9E1-93C6-918D-53E1-BD7BC8654C27}"/>
              </a:ext>
            </a:extLst>
          </p:cNvPr>
          <p:cNvSpPr txBox="1"/>
          <p:nvPr/>
        </p:nvSpPr>
        <p:spPr>
          <a:xfrm>
            <a:off x="7286625" y="737235"/>
            <a:ext cx="6096000" cy="368300"/>
          </a:xfrm>
          <a:prstGeom prst="rect">
            <a:avLst/>
          </a:prstGeom>
          <a:noFill/>
        </p:spPr>
        <p:txBody>
          <a:bodyPr wrap="square" rtlCol="0" anchor="t">
            <a:spAutoFit/>
          </a:bodyPr>
          <a:lstStyle/>
          <a:p>
            <a:r>
              <a:rPr lang="en-US">
                <a:hlinkClick r:id="rId5"/>
              </a:rPr>
              <a:t>https://virtuoso.staging.simssa.ca/sparql</a:t>
            </a:r>
            <a:endParaRPr lang="en-US"/>
          </a:p>
        </p:txBody>
      </p:sp>
      <p:sp>
        <p:nvSpPr>
          <p:cNvPr id="8" name="TextBox 7">
            <a:extLst>
              <a:ext uri="{FF2B5EF4-FFF2-40B4-BE49-F238E27FC236}">
                <a16:creationId xmlns:a16="http://schemas.microsoft.com/office/drawing/2014/main" id="{8A7CA786-B067-9D75-B0F7-C960AB57AEC0}"/>
              </a:ext>
            </a:extLst>
          </p:cNvPr>
          <p:cNvSpPr txBox="1"/>
          <p:nvPr/>
        </p:nvSpPr>
        <p:spPr>
          <a:xfrm>
            <a:off x="547382" y="1628839"/>
            <a:ext cx="6690850" cy="369332"/>
          </a:xfrm>
          <a:prstGeom prst="rect">
            <a:avLst/>
          </a:prstGeom>
          <a:noFill/>
        </p:spPr>
        <p:txBody>
          <a:bodyPr wrap="square">
            <a:spAutoFit/>
          </a:bodyPr>
          <a:lstStyle/>
          <a:p>
            <a:r>
              <a:rPr lang="en-US" sz="1800" dirty="0">
                <a:solidFill>
                  <a:schemeClr val="tx1">
                    <a:lumMod val="85000"/>
                    <a:lumOff val="15000"/>
                  </a:schemeClr>
                </a:solidFill>
                <a:cs typeface="+mn-lt"/>
                <a:sym typeface="+mn-ea"/>
              </a:rPr>
              <a:t>http://sample/</a:t>
            </a:r>
            <a:r>
              <a:rPr lang="en-US" sz="1800" dirty="0" err="1">
                <a:solidFill>
                  <a:schemeClr val="tx1">
                    <a:lumMod val="85000"/>
                    <a:lumOff val="15000"/>
                  </a:schemeClr>
                </a:solidFill>
                <a:cs typeface="+mn-lt"/>
                <a:sym typeface="+mn-ea"/>
              </a:rPr>
              <a:t>thesession</a:t>
            </a:r>
            <a:r>
              <a:rPr lang="en-US" sz="1800" dirty="0">
                <a:solidFill>
                  <a:schemeClr val="tx1">
                    <a:lumMod val="85000"/>
                    <a:lumOff val="15000"/>
                  </a:schemeClr>
                </a:solidFill>
                <a:cs typeface="+mn-lt"/>
                <a:sym typeface="+mn-ea"/>
              </a:rPr>
              <a:t>/reconciled</a:t>
            </a:r>
            <a:endParaRPr lang="en-CN" dirty="0">
              <a:solidFill>
                <a:schemeClr val="tx1">
                  <a:lumMod val="85000"/>
                  <a:lumOff val="15000"/>
                </a:schemeClr>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3895</TotalTime>
  <Words>9633</Words>
  <Application>Microsoft Macintosh PowerPoint</Application>
  <PresentationFormat>Widescreen</PresentationFormat>
  <Paragraphs>855</Paragraphs>
  <Slides>81</Slides>
  <Notes>81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宋体</vt:lpstr>
      <vt:lpstr>Arial</vt:lpstr>
      <vt:lpstr>Papyrus Regular</vt:lpstr>
      <vt:lpstr>Chakra Petch Regular</vt:lpstr>
      <vt:lpstr>-apple-system</vt:lpstr>
      <vt:lpstr>Chakra Petch Bold</vt:lpstr>
      <vt:lpstr>Calibri</vt:lpstr>
      <vt:lpstr>WPS</vt:lpstr>
      <vt:lpstr>Leveraging ChatGpt for Natural Language Query to SPARQL on Virtuoso</vt:lpstr>
      <vt:lpstr>PowerPoint Presentation</vt:lpstr>
      <vt:lpstr>PowerPoint Presentation</vt:lpstr>
      <vt:lpstr>PowerPoint Presentation</vt:lpstr>
      <vt:lpstr>Searching on TheSession webpage (Q1-1)</vt:lpstr>
      <vt:lpstr>Prompting ChatGPT to generate SPARQL query (Q1-1) </vt:lpstr>
      <vt:lpstr>Generated SPARQL by ChatGPT (Q1-1) Find the sessions that took place in Greece</vt:lpstr>
      <vt:lpstr>Virtuoso SPARQL query interface (Q1-1)</vt:lpstr>
      <vt:lpstr>Copy SPARQL code then Execute (Q1-1)</vt:lpstr>
      <vt:lpstr>The result from Virtuoso (Q1-1) </vt:lpstr>
      <vt:lpstr>Comparison with The Session result (Q1-1)</vt:lpstr>
      <vt:lpstr>Prompting ChatGPT to generate SPARQL query (Q1-1)  Using Ontology (OWL, Web Ontology Language) as a schema  </vt:lpstr>
      <vt:lpstr>Generated SPARQL by ChatGPT (Q1-1) Find all the sessions that took place in Greece</vt:lpstr>
      <vt:lpstr>Searching on TheSession webpage (Q1-2)</vt:lpstr>
      <vt:lpstr>Prompting ChatGPT to generate SPARQL query (Q1-2) </vt:lpstr>
      <vt:lpstr>Generated SPARQL by ChatGPT (Q1-2) Find the tunes of genre “jig”, in “D major”, having “Malcolm” in its name</vt:lpstr>
      <vt:lpstr>Copy SPARQL code then Execute (Q1-2)</vt:lpstr>
      <vt:lpstr>The result from Virtuoso (Q1-2)</vt:lpstr>
      <vt:lpstr>Comparison with The Session result (Q1-2)</vt:lpstr>
      <vt:lpstr>Searching on TheSession webpage (Q1-3)</vt:lpstr>
      <vt:lpstr>Prompting ChatGPT to generate SPARQL query (Q1-3) </vt:lpstr>
      <vt:lpstr>Generated SPARQL by ChatGPT (Q1-3) Find albums containing “Tola” in its name or its artist’s name</vt:lpstr>
      <vt:lpstr>Copy SPARQL code then Execute (Q1-3)</vt:lpstr>
      <vt:lpstr>The result from Virtuoso (Q1-3)</vt:lpstr>
      <vt:lpstr>Comparison with The Session result (Q1-3)</vt:lpstr>
      <vt:lpstr>Searching on TheSession webpage (Q1-4)</vt:lpstr>
      <vt:lpstr>Prompting ChatGPT to generate SPARQL query (Q1-4) </vt:lpstr>
      <vt:lpstr>Generated SPARQL by ChatGPT (Q1-4) Find albums related to “Mirella”</vt:lpstr>
      <vt:lpstr>Copy SPARQL code then Execute (Q1-4)</vt:lpstr>
      <vt:lpstr>The result from Virtuoso (Q1-4)</vt:lpstr>
      <vt:lpstr>Comparison with The Session result(Q1-4)</vt:lpstr>
      <vt:lpstr>A comprehensive context for several questions (from Q1-1 to Q1-4)</vt:lpstr>
      <vt:lpstr>The entire context for generating various SPARQL queries (Sec1)</vt:lpstr>
      <vt:lpstr>PowerPoint Presentation</vt:lpstr>
      <vt:lpstr>PowerPoint Presentation</vt:lpstr>
      <vt:lpstr>PowerPoint Presentation</vt:lpstr>
      <vt:lpstr>Prompting ChatGPT to generate SPARQL query (Q2-1) </vt:lpstr>
      <vt:lpstr>Generated SPARQL by ChatGPT (Q2-1) Find a session named "Hurley’s Irish Pub"</vt:lpstr>
      <vt:lpstr>The result from Virtuoso (Q2-1)</vt:lpstr>
      <vt:lpstr>Prompting ChatGPT to generate SPARQL query (Q2-2)</vt:lpstr>
      <vt:lpstr>Generated SPARQL by ChatGPT (Q2-2) What genres appear in the album whose artist is "Adam Agee &amp; Jon Sousa"?</vt:lpstr>
      <vt:lpstr>The result from Virtuoso (Q2-2)</vt:lpstr>
      <vt:lpstr>Prompting ChatGPT to generate SPARQL query (Q2-3) </vt:lpstr>
      <vt:lpstr>Generated SPARQL by ChatGPT (Q2-3) Find other sessions that took place within a 20-kilometer radius centered on the session "Hurley's Irish Pub"</vt:lpstr>
      <vt:lpstr>The result from Virtuoso (Q2-3)</vt:lpstr>
      <vt:lpstr>A similiar result from TheSession</vt:lpstr>
      <vt:lpstr>Prompting ChatGPT to generate SPARQL query (Q2-4) </vt:lpstr>
      <vt:lpstr>Generated SPARQL by ChatGPT (Q2-4) 找到在希腊的演奏会 (mandarin / Chinese, translated as “Find sessions in Greece”)</vt:lpstr>
      <vt:lpstr>Comparison with The Session result  (Q2-4)</vt:lpstr>
      <vt:lpstr>A comprehensive context for several questions (from Q2-1 to Q2-4)</vt:lpstr>
      <vt:lpstr>The entire context for generating various SPARQL queries (Sec2)</vt:lpstr>
      <vt:lpstr>PowerPoint Presentation</vt:lpstr>
      <vt:lpstr>PowerPoint Presentation</vt:lpstr>
      <vt:lpstr>Prompting ChatGPT to generate SPARQL query (Q3-1) </vt:lpstr>
      <vt:lpstr>Generated SPARQL by ChatGPT (Q3-1) Which sessions took place in Eastern Europe?</vt:lpstr>
      <vt:lpstr>The result from Virtuoso (Q3-1)</vt:lpstr>
      <vt:lpstr>Prompting ChatGPT to generate SPARQL query (Q3-2) </vt:lpstr>
      <vt:lpstr>Generated SPARQL by ChatGPT (Q3-2) From TheSession, please find recordings by Altan, which were known to be released between 2007 and 2012</vt:lpstr>
      <vt:lpstr>The result from Virtuoso (Q3-2)</vt:lpstr>
      <vt:lpstr>Prompting ChatGPT to generate SPARQL query (Q3-3-0) </vt:lpstr>
      <vt:lpstr>Expected SPARQL (Q3-3-0) Find in TheSession performers who are Canadians</vt:lpstr>
      <vt:lpstr>Prompting ChatGPT to generate SPARQL query (Q3-3) </vt:lpstr>
      <vt:lpstr>Generated SPARQL by ChatGPT (Q3-3) Find in TheSession performers who are Canadians. And find the recordings they performed in TheSession </vt:lpstr>
      <vt:lpstr>The result from Virtuoso (Q3-3)</vt:lpstr>
      <vt:lpstr>PowerPoint Presentation</vt:lpstr>
      <vt:lpstr>PowerPoint Presentation</vt:lpstr>
      <vt:lpstr>Prompting ChatGPT to generate SPARQL query (Q4-1-1)  </vt:lpstr>
      <vt:lpstr>Generated SPARQL by ChatGPT (Q4-1-1) How many recording performers on TheSession are not on MusicBrainz?</vt:lpstr>
      <vt:lpstr>The result from Virtuoso (Q4-1-1)</vt:lpstr>
      <vt:lpstr>Prompting ChatGPT to generate SPARQL query (Q4-1-2)  </vt:lpstr>
      <vt:lpstr>Generated SPARQL by ChatGPT (Q4-1-2) Which recording performers on TheSession are not on MusicBrainz? </vt:lpstr>
      <vt:lpstr>The result from Virtuoso (Q4-1-2)</vt:lpstr>
      <vt:lpstr>Prompting ChatGPT to generate SPARQL query (Q4-2) </vt:lpstr>
      <vt:lpstr>PowerPoint Presentation</vt:lpstr>
      <vt:lpstr>The result from Virtuoso (Q4-2)</vt:lpstr>
      <vt:lpstr>Prompting ChatGPT to generate SPARQL query (Q4-3) </vt:lpstr>
      <vt:lpstr>Generated SPARQL by ChatGPT (Q4-3) List all albums recorded by bands in TheSession, that was released in 2003 in America</vt:lpstr>
      <vt:lpstr>The result from Virtuoso (Q4-3)</vt:lpstr>
      <vt:lpstr>Discussion or Issue</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军军 曹</cp:lastModifiedBy>
  <cp:revision>698</cp:revision>
  <dcterms:created xsi:type="dcterms:W3CDTF">2024-10-24T00:36:19Z</dcterms:created>
  <dcterms:modified xsi:type="dcterms:W3CDTF">2024-10-26T19:02:14Z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1033-6.7.1.8828</vt:lpwstr>
  </property>
  <property fmtid="{D5CDD505-2E9C-101B-9397-08002B2CF9AE}" pid="3" name="ICV">
    <vt:lpwstr>095A79EF3547F626FDE303671892AE7D_43</vt:lpwstr>
  </property>
</Properties>
</file>